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4"/>
  </p:notesMasterIdLst>
  <p:handoutMasterIdLst>
    <p:handoutMasterId r:id="rId123"/>
  </p:handoutMasterIdLst>
  <p:sldIdLst>
    <p:sldId id="1389" r:id="rId3"/>
    <p:sldId id="1459" r:id="rId5"/>
    <p:sldId id="269" r:id="rId6"/>
    <p:sldId id="1232" r:id="rId7"/>
    <p:sldId id="1460" r:id="rId8"/>
    <p:sldId id="1530" r:id="rId9"/>
    <p:sldId id="1531" r:id="rId10"/>
    <p:sldId id="1532" r:id="rId11"/>
    <p:sldId id="1533" r:id="rId12"/>
    <p:sldId id="1534" r:id="rId13"/>
    <p:sldId id="1535" r:id="rId14"/>
    <p:sldId id="1536" r:id="rId15"/>
    <p:sldId id="1537" r:id="rId16"/>
    <p:sldId id="1538" r:id="rId17"/>
    <p:sldId id="2004" r:id="rId18"/>
    <p:sldId id="1903" r:id="rId19"/>
    <p:sldId id="2005" r:id="rId20"/>
    <p:sldId id="1539" r:id="rId21"/>
    <p:sldId id="1540" r:id="rId22"/>
    <p:sldId id="1526" r:id="rId23"/>
    <p:sldId id="2006" r:id="rId24"/>
    <p:sldId id="1541" r:id="rId25"/>
    <p:sldId id="1527" r:id="rId26"/>
    <p:sldId id="2007" r:id="rId27"/>
    <p:sldId id="1482" r:id="rId28"/>
    <p:sldId id="1470" r:id="rId29"/>
    <p:sldId id="1522" r:id="rId30"/>
    <p:sldId id="1471" r:id="rId31"/>
    <p:sldId id="1543" r:id="rId32"/>
    <p:sldId id="1523" r:id="rId33"/>
    <p:sldId id="1513" r:id="rId34"/>
    <p:sldId id="1472" r:id="rId35"/>
    <p:sldId id="1478" r:id="rId36"/>
    <p:sldId id="1479" r:id="rId37"/>
    <p:sldId id="1485" r:id="rId38"/>
    <p:sldId id="1473" r:id="rId39"/>
    <p:sldId id="1480" r:id="rId40"/>
    <p:sldId id="1481" r:id="rId41"/>
    <p:sldId id="1474" r:id="rId42"/>
    <p:sldId id="1475" r:id="rId43"/>
    <p:sldId id="1476" r:id="rId44"/>
    <p:sldId id="1477" r:id="rId45"/>
    <p:sldId id="1466" r:id="rId46"/>
    <p:sldId id="1467" r:id="rId47"/>
    <p:sldId id="1484" r:id="rId48"/>
    <p:sldId id="262" r:id="rId49"/>
    <p:sldId id="260" r:id="rId50"/>
    <p:sldId id="257" r:id="rId51"/>
    <p:sldId id="259" r:id="rId52"/>
    <p:sldId id="258" r:id="rId53"/>
    <p:sldId id="1904" r:id="rId54"/>
    <p:sldId id="1906" r:id="rId55"/>
    <p:sldId id="1905" r:id="rId56"/>
    <p:sldId id="577" r:id="rId57"/>
    <p:sldId id="578" r:id="rId58"/>
    <p:sldId id="579" r:id="rId59"/>
    <p:sldId id="580" r:id="rId60"/>
    <p:sldId id="581" r:id="rId61"/>
    <p:sldId id="582" r:id="rId62"/>
    <p:sldId id="583" r:id="rId63"/>
    <p:sldId id="1524" r:id="rId64"/>
    <p:sldId id="1499" r:id="rId65"/>
    <p:sldId id="1501" r:id="rId66"/>
    <p:sldId id="1502" r:id="rId67"/>
    <p:sldId id="1503" r:id="rId68"/>
    <p:sldId id="1505" r:id="rId69"/>
    <p:sldId id="1506" r:id="rId70"/>
    <p:sldId id="1507" r:id="rId71"/>
    <p:sldId id="1508" r:id="rId72"/>
    <p:sldId id="1509" r:id="rId73"/>
    <p:sldId id="1510" r:id="rId74"/>
    <p:sldId id="1511" r:id="rId75"/>
    <p:sldId id="1512" r:id="rId76"/>
    <p:sldId id="409" r:id="rId77"/>
    <p:sldId id="370" r:id="rId78"/>
    <p:sldId id="385" r:id="rId79"/>
    <p:sldId id="387" r:id="rId80"/>
    <p:sldId id="388" r:id="rId81"/>
    <p:sldId id="400" r:id="rId82"/>
    <p:sldId id="401" r:id="rId83"/>
    <p:sldId id="1544" r:id="rId84"/>
    <p:sldId id="1550" r:id="rId85"/>
    <p:sldId id="1554" r:id="rId86"/>
    <p:sldId id="1551" r:id="rId87"/>
    <p:sldId id="1552" r:id="rId88"/>
    <p:sldId id="1553" r:id="rId89"/>
    <p:sldId id="1549" r:id="rId90"/>
    <p:sldId id="1498" r:id="rId91"/>
    <p:sldId id="1896" r:id="rId92"/>
    <p:sldId id="1900" r:id="rId93"/>
    <p:sldId id="1898" r:id="rId94"/>
    <p:sldId id="1895" r:id="rId95"/>
    <p:sldId id="516" r:id="rId96"/>
    <p:sldId id="1866" r:id="rId97"/>
    <p:sldId id="1867" r:id="rId98"/>
    <p:sldId id="1869" r:id="rId99"/>
    <p:sldId id="1870" r:id="rId100"/>
    <p:sldId id="1872" r:id="rId101"/>
    <p:sldId id="1873" r:id="rId102"/>
    <p:sldId id="1874" r:id="rId103"/>
    <p:sldId id="1875" r:id="rId104"/>
    <p:sldId id="1876" r:id="rId105"/>
    <p:sldId id="1894" r:id="rId106"/>
    <p:sldId id="1877" r:id="rId107"/>
    <p:sldId id="1878" r:id="rId108"/>
    <p:sldId id="1880" r:id="rId109"/>
    <p:sldId id="1881" r:id="rId110"/>
    <p:sldId id="1882" r:id="rId111"/>
    <p:sldId id="1883" r:id="rId112"/>
    <p:sldId id="1884" r:id="rId113"/>
    <p:sldId id="1885" r:id="rId114"/>
    <p:sldId id="1886" r:id="rId115"/>
    <p:sldId id="1887" r:id="rId116"/>
    <p:sldId id="1888" r:id="rId117"/>
    <p:sldId id="1889" r:id="rId118"/>
    <p:sldId id="1891" r:id="rId119"/>
    <p:sldId id="1892" r:id="rId120"/>
    <p:sldId id="1901" r:id="rId121"/>
    <p:sldId id="1902" r:id="rId122"/>
  </p:sldIdLst>
  <p:sldSz cx="12192000" cy="6858000"/>
  <p:notesSz cx="6858000" cy="9296400"/>
  <p:defaultTextStyle>
    <a:defPPr>
      <a:defRPr lang="en-US"/>
    </a:defPPr>
    <a:lvl1pPr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6EA"/>
    <a:srgbClr val="FAE2F6"/>
    <a:srgbClr val="170981"/>
    <a:srgbClr val="121328"/>
    <a:srgbClr val="8FF9EF"/>
    <a:srgbClr val="993300"/>
    <a:srgbClr val="00CE98"/>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710" autoAdjust="0"/>
  </p:normalViewPr>
  <p:slideViewPr>
    <p:cSldViewPr>
      <p:cViewPr varScale="1">
        <p:scale>
          <a:sx n="109" d="100"/>
          <a:sy n="109" d="100"/>
        </p:scale>
        <p:origin x="869" y="11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p:cViewPr varScale="1">
        <p:scale>
          <a:sx n="115" d="100"/>
          <a:sy n="115" d="100"/>
        </p:scale>
        <p:origin x="5076" y="90"/>
      </p:cViewPr>
      <p:guideLst>
        <p:guide orient="horz" pos="2929"/>
        <p:guide pos="2161"/>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handoutMaster" Target="handoutMasters/handoutMaster1.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1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92.wmf"/><Relationship Id="rId4" Type="http://schemas.openxmlformats.org/officeDocument/2006/relationships/image" Target="../media/image91.wmf"/><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2971800" cy="465138"/>
          </a:xfrm>
          <a:prstGeom prst="rect">
            <a:avLst/>
          </a:prstGeom>
          <a:noFill/>
          <a:ln w="9525">
            <a:noFill/>
            <a:miter lim="800000"/>
          </a:ln>
          <a:effectLst/>
        </p:spPr>
        <p:txBody>
          <a:bodyPr vert="horz" wrap="square" lIns="93170" tIns="46586" rIns="93170" bIns="46586" numCol="1" anchor="t" anchorCtr="0" compatLnSpc="1"/>
          <a:lstStyle>
            <a:lvl1pPr defTabSz="931545" eaLnBrk="0" hangingPunct="0">
              <a:defRPr sz="1200">
                <a:latin typeface="Times New Roman" panose="02020603050405020304" pitchFamily="18" charset="0"/>
              </a:defRPr>
            </a:lvl1pPr>
          </a:lstStyle>
          <a:p>
            <a:pPr>
              <a:defRPr/>
            </a:pPr>
            <a:endParaRPr lang="en-US" altLang="zh-TW"/>
          </a:p>
        </p:txBody>
      </p:sp>
      <p:sp>
        <p:nvSpPr>
          <p:cNvPr id="123907" name="Rectangle 3"/>
          <p:cNvSpPr>
            <a:spLocks noGrp="1" noChangeArrowheads="1"/>
          </p:cNvSpPr>
          <p:nvPr>
            <p:ph type="dt" sz="quarter" idx="1"/>
          </p:nvPr>
        </p:nvSpPr>
        <p:spPr bwMode="auto">
          <a:xfrm>
            <a:off x="3886200" y="0"/>
            <a:ext cx="2971800" cy="465138"/>
          </a:xfrm>
          <a:prstGeom prst="rect">
            <a:avLst/>
          </a:prstGeom>
          <a:noFill/>
          <a:ln w="9525">
            <a:noFill/>
            <a:miter lim="800000"/>
          </a:ln>
          <a:effectLst/>
        </p:spPr>
        <p:txBody>
          <a:bodyPr vert="horz" wrap="square" lIns="93170" tIns="46586" rIns="93170" bIns="46586" numCol="1" anchor="t" anchorCtr="0" compatLnSpc="1"/>
          <a:lstStyle>
            <a:lvl1pPr algn="r" defTabSz="931545" eaLnBrk="0" hangingPunct="0">
              <a:defRPr sz="1200">
                <a:latin typeface="Times New Roman" panose="02020603050405020304" pitchFamily="18" charset="0"/>
              </a:defRPr>
            </a:lvl1pPr>
          </a:lstStyle>
          <a:p>
            <a:pPr>
              <a:defRPr/>
            </a:pPr>
            <a:endParaRPr lang="en-US" altLang="zh-TW"/>
          </a:p>
        </p:txBody>
      </p:sp>
      <p:sp>
        <p:nvSpPr>
          <p:cNvPr id="123908" name="Rectangle 4"/>
          <p:cNvSpPr>
            <a:spLocks noGrp="1" noChangeArrowheads="1"/>
          </p:cNvSpPr>
          <p:nvPr>
            <p:ph type="ftr" sz="quarter" idx="2"/>
          </p:nvPr>
        </p:nvSpPr>
        <p:spPr bwMode="auto">
          <a:xfrm>
            <a:off x="0" y="8831263"/>
            <a:ext cx="2971800" cy="465137"/>
          </a:xfrm>
          <a:prstGeom prst="rect">
            <a:avLst/>
          </a:prstGeom>
          <a:noFill/>
          <a:ln w="9525">
            <a:noFill/>
            <a:miter lim="800000"/>
          </a:ln>
          <a:effectLst/>
        </p:spPr>
        <p:txBody>
          <a:bodyPr vert="horz" wrap="square" lIns="93170" tIns="46586" rIns="93170" bIns="46586" numCol="1" anchor="b" anchorCtr="0" compatLnSpc="1"/>
          <a:lstStyle>
            <a:lvl1pPr defTabSz="931545" eaLnBrk="0" hangingPunct="0">
              <a:defRPr sz="1200">
                <a:latin typeface="Times New Roman" panose="02020603050405020304" pitchFamily="18" charset="0"/>
              </a:defRPr>
            </a:lvl1pPr>
          </a:lstStyle>
          <a:p>
            <a:pPr>
              <a:defRPr/>
            </a:pPr>
            <a:endParaRPr lang="en-US" altLang="zh-TW"/>
          </a:p>
        </p:txBody>
      </p:sp>
      <p:sp>
        <p:nvSpPr>
          <p:cNvPr id="123909" name="Rectangle 5"/>
          <p:cNvSpPr>
            <a:spLocks noGrp="1" noChangeArrowheads="1"/>
          </p:cNvSpPr>
          <p:nvPr>
            <p:ph type="sldNum" sz="quarter" idx="3"/>
          </p:nvPr>
        </p:nvSpPr>
        <p:spPr bwMode="auto">
          <a:xfrm>
            <a:off x="3886200" y="8831263"/>
            <a:ext cx="2971800" cy="465137"/>
          </a:xfrm>
          <a:prstGeom prst="rect">
            <a:avLst/>
          </a:prstGeom>
          <a:noFill/>
          <a:ln w="9525">
            <a:noFill/>
            <a:miter lim="800000"/>
          </a:ln>
          <a:effectLst/>
        </p:spPr>
        <p:txBody>
          <a:bodyPr vert="horz" wrap="square" lIns="93170" tIns="46586" rIns="93170" bIns="46586" numCol="1" anchor="b" anchorCtr="0" compatLnSpc="1"/>
          <a:lstStyle>
            <a:lvl1pPr algn="r" defTabSz="931545" eaLnBrk="0" hangingPunct="0">
              <a:defRPr sz="1200">
                <a:latin typeface="Times New Roman" panose="02020603050405020304" pitchFamily="18" charset="0"/>
              </a:defRPr>
            </a:lvl1pPr>
          </a:lstStyle>
          <a:p>
            <a:pPr>
              <a:defRPr/>
            </a:pPr>
            <a:fld id="{47969265-2CC2-4EAE-9B5C-2CF2C0D3A59F}" type="slidenum">
              <a:rPr lang="zh-TW" altLang="en-US"/>
            </a:fld>
            <a:endParaRPr lang="en-US" altLang="zh-TW"/>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0000" units="dev"/>
        </inkml:traceFormat>
        <inkml:channelProperties>
          <inkml:channelProperty channel="X" name="resolution" value="0.000463881355700499" units="cm"/>
          <inkml:channelProperty channel="Y" name="resolution" value="0.000289925834536149" units="cm"/>
          <inkml:channelProperty channel="T" name="resolution" value="28.34646" units="1/dev"/>
        </inkml:channelProperties>
      </inkml:inkSource>
      <inkml:timestamp xml:id="ts0" timeString="2020-03-28T08:07:43"/>
    </inkml:context>
    <inkml:brush xml:id="br0">
      <inkml:brushProperty name="width" value="0.05292" units="cm"/>
      <inkml:brushProperty name="height" value="0.05292" units="cm"/>
      <inkml:brushProperty name="color" value="#ff0000"/>
    </inkml:brush>
  </inkml:definitions>
  <inkml:trace contextRef="#ctx0" brushRef="#br0">7800 13471 44,'-7800'-13471'0,"7877"13471"147,22-29 16,-49-10-4,-16 5-6,-41 15 3,-5 16-15,2-1-16,16-4 0,-6-16 3,0 17 15,-2-5-8,-15-5-5,-6 16 20,2 11-16,-26 4-11,16-23 2,-20-16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65138"/>
          </a:xfrm>
          <a:prstGeom prst="rect">
            <a:avLst/>
          </a:prstGeom>
          <a:noFill/>
          <a:ln w="9525">
            <a:noFill/>
            <a:miter lim="800000"/>
          </a:ln>
          <a:effectLst/>
        </p:spPr>
        <p:txBody>
          <a:bodyPr vert="horz" wrap="square" lIns="93170" tIns="46586" rIns="93170" bIns="46586" numCol="1" anchor="t" anchorCtr="0" compatLnSpc="1"/>
          <a:lstStyle>
            <a:lvl1pPr defTabSz="931545" eaLnBrk="0" hangingPunct="0">
              <a:defRPr sz="1200">
                <a:latin typeface="Times New Roman" panose="02020603050405020304" pitchFamily="18" charset="0"/>
              </a:defRPr>
            </a:lvl1pPr>
          </a:lstStyle>
          <a:p>
            <a:pPr>
              <a:defRPr/>
            </a:pPr>
            <a:endParaRPr lang="en-US" altLang="zh-TW"/>
          </a:p>
        </p:txBody>
      </p:sp>
      <p:sp>
        <p:nvSpPr>
          <p:cNvPr id="13315" name="Rectangle 3"/>
          <p:cNvSpPr>
            <a:spLocks noGrp="1" noChangeArrowheads="1"/>
          </p:cNvSpPr>
          <p:nvPr>
            <p:ph type="dt" idx="1"/>
          </p:nvPr>
        </p:nvSpPr>
        <p:spPr bwMode="auto">
          <a:xfrm>
            <a:off x="3886200" y="0"/>
            <a:ext cx="2971800" cy="465138"/>
          </a:xfrm>
          <a:prstGeom prst="rect">
            <a:avLst/>
          </a:prstGeom>
          <a:noFill/>
          <a:ln w="9525">
            <a:noFill/>
            <a:miter lim="800000"/>
          </a:ln>
          <a:effectLst/>
        </p:spPr>
        <p:txBody>
          <a:bodyPr vert="horz" wrap="square" lIns="93170" tIns="46586" rIns="93170" bIns="46586" numCol="1" anchor="t" anchorCtr="0" compatLnSpc="1"/>
          <a:lstStyle>
            <a:lvl1pPr algn="r" defTabSz="931545" eaLnBrk="0" hangingPunct="0">
              <a:defRPr sz="1200">
                <a:latin typeface="Times New Roman" panose="02020603050405020304" pitchFamily="18" charset="0"/>
              </a:defRPr>
            </a:lvl1pPr>
          </a:lstStyle>
          <a:p>
            <a:pPr>
              <a:defRPr/>
            </a:pPr>
            <a:endParaRPr lang="en-US" altLang="zh-TW"/>
          </a:p>
        </p:txBody>
      </p:sp>
      <p:sp>
        <p:nvSpPr>
          <p:cNvPr id="186372" name="Rectangle 4"/>
          <p:cNvSpPr>
            <a:spLocks noGrp="1" noRot="1" noChangeAspect="1" noChangeArrowheads="1" noTextEdit="1"/>
          </p:cNvSpPr>
          <p:nvPr>
            <p:ph type="sldImg" idx="2"/>
          </p:nvPr>
        </p:nvSpPr>
        <p:spPr bwMode="auto">
          <a:xfrm>
            <a:off x="330200" y="696913"/>
            <a:ext cx="6197600" cy="34861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914400" y="4416425"/>
            <a:ext cx="5029200" cy="4183063"/>
          </a:xfrm>
          <a:prstGeom prst="rect">
            <a:avLst/>
          </a:prstGeom>
          <a:noFill/>
          <a:ln w="9525">
            <a:noFill/>
            <a:miter lim="800000"/>
          </a:ln>
          <a:effectLst/>
        </p:spPr>
        <p:txBody>
          <a:bodyPr vert="horz" wrap="square" lIns="93170" tIns="46586" rIns="93170" bIns="46586" numCol="1" anchor="t" anchorCtr="0" compatLnSpc="1"/>
          <a:lstStyle/>
          <a:p>
            <a:pPr lvl="0"/>
            <a:r>
              <a:rPr lang="en-US" altLang="zh-TW" noProof="0"/>
              <a:t>Click to edit Master text styles</a:t>
            </a:r>
            <a:endParaRPr lang="en-US" altLang="zh-TW" noProof="0"/>
          </a:p>
          <a:p>
            <a:pPr lvl="1"/>
            <a:r>
              <a:rPr lang="en-US" altLang="zh-TW" noProof="0"/>
              <a:t>Second level</a:t>
            </a:r>
            <a:endParaRPr lang="en-US" altLang="zh-TW" noProof="0"/>
          </a:p>
          <a:p>
            <a:pPr lvl="2"/>
            <a:r>
              <a:rPr lang="en-US" altLang="zh-TW" noProof="0"/>
              <a:t>Third level</a:t>
            </a:r>
            <a:endParaRPr lang="en-US" altLang="zh-TW" noProof="0"/>
          </a:p>
          <a:p>
            <a:pPr lvl="3"/>
            <a:r>
              <a:rPr lang="en-US" altLang="zh-TW" noProof="0"/>
              <a:t>Fourth level</a:t>
            </a:r>
            <a:endParaRPr lang="en-US" altLang="zh-TW" noProof="0"/>
          </a:p>
          <a:p>
            <a:pPr lvl="4"/>
            <a:r>
              <a:rPr lang="en-US" altLang="zh-TW" noProof="0"/>
              <a:t>Fifth level</a:t>
            </a:r>
            <a:endParaRPr lang="en-US" altLang="zh-TW" noProof="0"/>
          </a:p>
        </p:txBody>
      </p:sp>
      <p:sp>
        <p:nvSpPr>
          <p:cNvPr id="13318" name="Rectangle 6"/>
          <p:cNvSpPr>
            <a:spLocks noGrp="1" noChangeArrowheads="1"/>
          </p:cNvSpPr>
          <p:nvPr>
            <p:ph type="ftr" sz="quarter" idx="4"/>
          </p:nvPr>
        </p:nvSpPr>
        <p:spPr bwMode="auto">
          <a:xfrm>
            <a:off x="0" y="8831263"/>
            <a:ext cx="2971800" cy="465137"/>
          </a:xfrm>
          <a:prstGeom prst="rect">
            <a:avLst/>
          </a:prstGeom>
          <a:noFill/>
          <a:ln w="9525">
            <a:noFill/>
            <a:miter lim="800000"/>
          </a:ln>
          <a:effectLst/>
        </p:spPr>
        <p:txBody>
          <a:bodyPr vert="horz" wrap="square" lIns="93170" tIns="46586" rIns="93170" bIns="46586" numCol="1" anchor="b" anchorCtr="0" compatLnSpc="1"/>
          <a:lstStyle>
            <a:lvl1pPr defTabSz="931545" eaLnBrk="0" hangingPunct="0">
              <a:defRPr sz="1200">
                <a:latin typeface="Times New Roman" panose="02020603050405020304" pitchFamily="18" charset="0"/>
              </a:defRPr>
            </a:lvl1pPr>
          </a:lstStyle>
          <a:p>
            <a:pPr>
              <a:defRPr/>
            </a:pPr>
            <a:endParaRPr lang="en-US" altLang="zh-TW"/>
          </a:p>
        </p:txBody>
      </p:sp>
      <p:sp>
        <p:nvSpPr>
          <p:cNvPr id="13319" name="Rectangle 7"/>
          <p:cNvSpPr>
            <a:spLocks noGrp="1" noChangeArrowheads="1"/>
          </p:cNvSpPr>
          <p:nvPr>
            <p:ph type="sldNum" sz="quarter" idx="5"/>
          </p:nvPr>
        </p:nvSpPr>
        <p:spPr bwMode="auto">
          <a:xfrm>
            <a:off x="3886200" y="8831263"/>
            <a:ext cx="2971800" cy="465137"/>
          </a:xfrm>
          <a:prstGeom prst="rect">
            <a:avLst/>
          </a:prstGeom>
          <a:noFill/>
          <a:ln w="9525">
            <a:noFill/>
            <a:miter lim="800000"/>
          </a:ln>
          <a:effectLst/>
        </p:spPr>
        <p:txBody>
          <a:bodyPr vert="horz" wrap="square" lIns="93170" tIns="46586" rIns="93170" bIns="46586" numCol="1" anchor="b" anchorCtr="0" compatLnSpc="1"/>
          <a:lstStyle>
            <a:lvl1pPr algn="r" defTabSz="931545" eaLnBrk="0" hangingPunct="0">
              <a:defRPr sz="1200">
                <a:latin typeface="Times New Roman" panose="02020603050405020304" pitchFamily="18" charset="0"/>
              </a:defRPr>
            </a:lvl1pPr>
          </a:lstStyle>
          <a:p>
            <a:pPr>
              <a:defRPr/>
            </a:pPr>
            <a:fld id="{0CF6ED9B-3CFE-4A4F-ABF7-3F749B798A9A}" type="slidenum">
              <a:rPr lang="zh-TW" altLang="en-US"/>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eaLnBrk="0" hangingPunct="0">
              <a:defRPr>
                <a:solidFill>
                  <a:schemeClr val="tx1"/>
                </a:solidFill>
                <a:latin typeface="Tahoma" panose="020B0604030504040204" pitchFamily="34" charset="0"/>
              </a:defRPr>
            </a:lvl1pPr>
            <a:lvl2pPr marL="742950" indent="-285750" defTabSz="931545" eaLnBrk="0" hangingPunct="0">
              <a:defRPr>
                <a:solidFill>
                  <a:schemeClr val="tx1"/>
                </a:solidFill>
                <a:latin typeface="Tahoma" panose="020B0604030504040204" pitchFamily="34" charset="0"/>
              </a:defRPr>
            </a:lvl2pPr>
            <a:lvl3pPr marL="1143000" indent="-228600" defTabSz="931545" eaLnBrk="0" hangingPunct="0">
              <a:defRPr>
                <a:solidFill>
                  <a:schemeClr val="tx1"/>
                </a:solidFill>
                <a:latin typeface="Tahoma" panose="020B0604030504040204" pitchFamily="34" charset="0"/>
              </a:defRPr>
            </a:lvl3pPr>
            <a:lvl4pPr marL="1600200" indent="-228600" defTabSz="931545" eaLnBrk="0" hangingPunct="0">
              <a:defRPr>
                <a:solidFill>
                  <a:schemeClr val="tx1"/>
                </a:solidFill>
                <a:latin typeface="Tahoma" panose="020B0604030504040204" pitchFamily="34" charset="0"/>
              </a:defRPr>
            </a:lvl4pPr>
            <a:lvl5pPr marL="2057400" indent="-228600" defTabSz="931545" eaLnBrk="0" hangingPunct="0">
              <a:defRPr>
                <a:solidFill>
                  <a:schemeClr val="tx1"/>
                </a:solidFill>
                <a:latin typeface="Tahoma" panose="020B0604030504040204" pitchFamily="34" charset="0"/>
              </a:defRPr>
            </a:lvl5pPr>
            <a:lvl6pPr marL="2514600" indent="-228600" defTabSz="931545" eaLnBrk="0" fontAlgn="base" hangingPunct="0">
              <a:spcBef>
                <a:spcPct val="0"/>
              </a:spcBef>
              <a:spcAft>
                <a:spcPct val="0"/>
              </a:spcAft>
              <a:defRPr>
                <a:solidFill>
                  <a:schemeClr val="tx1"/>
                </a:solidFill>
                <a:latin typeface="Tahoma" panose="020B0604030504040204" pitchFamily="34" charset="0"/>
              </a:defRPr>
            </a:lvl6pPr>
            <a:lvl7pPr marL="2971800" indent="-228600" defTabSz="931545" eaLnBrk="0" fontAlgn="base" hangingPunct="0">
              <a:spcBef>
                <a:spcPct val="0"/>
              </a:spcBef>
              <a:spcAft>
                <a:spcPct val="0"/>
              </a:spcAft>
              <a:defRPr>
                <a:solidFill>
                  <a:schemeClr val="tx1"/>
                </a:solidFill>
                <a:latin typeface="Tahoma" panose="020B0604030504040204" pitchFamily="34" charset="0"/>
              </a:defRPr>
            </a:lvl7pPr>
            <a:lvl8pPr marL="3429000" indent="-228600" defTabSz="931545" eaLnBrk="0" fontAlgn="base" hangingPunct="0">
              <a:spcBef>
                <a:spcPct val="0"/>
              </a:spcBef>
              <a:spcAft>
                <a:spcPct val="0"/>
              </a:spcAft>
              <a:defRPr>
                <a:solidFill>
                  <a:schemeClr val="tx1"/>
                </a:solidFill>
                <a:latin typeface="Tahoma" panose="020B0604030504040204" pitchFamily="34" charset="0"/>
              </a:defRPr>
            </a:lvl8pPr>
            <a:lvl9pPr marL="3886200" indent="-228600" defTabSz="931545" eaLnBrk="0" fontAlgn="base" hangingPunct="0">
              <a:spcBef>
                <a:spcPct val="0"/>
              </a:spcBef>
              <a:spcAft>
                <a:spcPct val="0"/>
              </a:spcAft>
              <a:defRPr>
                <a:solidFill>
                  <a:schemeClr val="tx1"/>
                </a:solidFill>
                <a:latin typeface="Tahoma" panose="020B0604030504040204" pitchFamily="34" charset="0"/>
              </a:defRPr>
            </a:lvl9pPr>
          </a:lstStyle>
          <a:p>
            <a:fld id="{8862228F-84A7-448C-A528-53F439F42272}" type="slidenum">
              <a:rPr lang="zh-TW" altLang="en-US" smtClean="0">
                <a:latin typeface="Times New Roman" panose="02020603050405020304" pitchFamily="18" charset="0"/>
              </a:rPr>
            </a:fld>
            <a:endParaRPr lang="en-US" altLang="zh-TW">
              <a:latin typeface="Times New Roman" panose="02020603050405020304" pitchFamily="18" charset="0"/>
            </a:endParaRPr>
          </a:p>
        </p:txBody>
      </p:sp>
      <p:sp>
        <p:nvSpPr>
          <p:cNvPr id="200707" name="Rectangle 2"/>
          <p:cNvSpPr>
            <a:spLocks noGrp="1" noRot="1" noChangeAspect="1" noChangeArrowheads="1" noTextEdit="1"/>
          </p:cNvSpPr>
          <p:nvPr>
            <p:ph type="sldImg"/>
          </p:nvPr>
        </p:nvSpPr>
        <p:spPr>
          <a:xfrm>
            <a:off x="344488" y="703263"/>
            <a:ext cx="6173787" cy="3473450"/>
          </a:xfrm>
          <a:ln w="12700" cap="flat">
            <a:solidFill>
              <a:schemeClr val="tx1"/>
            </a:solidFill>
          </a:ln>
        </p:spPr>
      </p:sp>
      <p:sp>
        <p:nvSpPr>
          <p:cNvPr id="200708" name="Rectangle 3"/>
          <p:cNvSpPr>
            <a:spLocks noGrp="1" noChangeArrowheads="1"/>
          </p:cNvSpPr>
          <p:nvPr>
            <p:ph type="body" idx="1"/>
          </p:nvPr>
        </p:nvSpPr>
        <p:spPr>
          <a:xfrm>
            <a:off x="914400" y="4416425"/>
            <a:ext cx="5029200" cy="4184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536" tIns="43267" rIns="86536" bIns="43267"/>
          <a:lstStyle/>
          <a:p>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30200" y="696913"/>
            <a:ext cx="6197600" cy="3486150"/>
          </a:xfrm>
        </p:spPr>
      </p:sp>
      <p:sp>
        <p:nvSpPr>
          <p:cNvPr id="3" name="備忘稿版面配置區 2"/>
          <p:cNvSpPr>
            <a:spLocks noGrp="1"/>
          </p:cNvSpPr>
          <p:nvPr>
            <p:ph type="body" idx="1"/>
          </p:nvPr>
        </p:nvSpPr>
        <p:spPr/>
        <p:txBody>
          <a:bodyPr/>
          <a:lstStyle/>
          <a:p>
            <a:r>
              <a:rPr lang="en-US" altLang="zh-TW" dirty="0"/>
              <a:t>Gradient-based learning applied to document recognition, proceedings of IEEE (</a:t>
            </a:r>
            <a:r>
              <a:rPr lang="en-US" altLang="zh-TW" dirty="0" err="1"/>
              <a:t>fot</a:t>
            </a:r>
            <a:r>
              <a:rPr lang="en-US" altLang="zh-TW" dirty="0"/>
              <a:t> digits’ recognition)</a:t>
            </a:r>
            <a:endParaRPr lang="en-US" altLang="zh-TW" dirty="0"/>
          </a:p>
          <a:p>
            <a:r>
              <a:rPr lang="en-US" altLang="zh-TW" dirty="0"/>
              <a:t>A unit of</a:t>
            </a:r>
            <a:r>
              <a:rPr lang="en-US" altLang="zh-TW" baseline="0" dirty="0"/>
              <a:t> in a feature map is a 5x5 area</a:t>
            </a:r>
            <a:endParaRPr lang="en-US" altLang="zh-TW" dirty="0"/>
          </a:p>
          <a:p>
            <a:r>
              <a:rPr lang="en-US" altLang="zh-TW" dirty="0"/>
              <a:t>All the units in a feature map</a:t>
            </a:r>
            <a:r>
              <a:rPr lang="en-US" altLang="zh-TW" baseline="0" dirty="0"/>
              <a:t> share the same set of weights and bias to extract local features. The other feature maps use different sets of weights and biases to extract different types of local features. Thus, the feature maps in C1 extract sis different types of local features.</a:t>
            </a:r>
            <a:endParaRPr lang="zh-TW" altLang="en-US" dirty="0"/>
          </a:p>
        </p:txBody>
      </p:sp>
      <p:sp>
        <p:nvSpPr>
          <p:cNvPr id="4" name="投影片編號版面配置區 3"/>
          <p:cNvSpPr>
            <a:spLocks noGrp="1"/>
          </p:cNvSpPr>
          <p:nvPr>
            <p:ph type="sldNum" sz="quarter" idx="10"/>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LeNet-5: Gradient-based learning applied to document recognition</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https://cv-tricks.com/keras/understand-implement-resnets/</a:t>
            </a:r>
            <a:endParaRPr lang="en-US" altLang="zh-TW" dirty="0"/>
          </a:p>
          <a:p>
            <a:r>
              <a:rPr lang="en-US" altLang="zh-TW" dirty="0"/>
              <a:t>https://towardsdatascience.com/understanding-and-visualizing-resnets-442284831be8</a:t>
            </a:r>
            <a:endParaRPr lang="en-US" altLang="zh-TW" dirty="0"/>
          </a:p>
          <a:p>
            <a:r>
              <a:rPr lang="en-US" altLang="zh-TW" dirty="0"/>
              <a:t>https://stackoverflow.com/questions/67954734/different-my-name-of-layer-resnet50-and-original-resnet50</a:t>
            </a:r>
            <a:endParaRPr lang="zh-TW" altLang="en-US" dirty="0"/>
          </a:p>
        </p:txBody>
      </p:sp>
      <p:sp>
        <p:nvSpPr>
          <p:cNvPr id="4" name="投影片編號版面配置區 3"/>
          <p:cNvSpPr>
            <a:spLocks noGrp="1"/>
          </p:cNvSpPr>
          <p:nvPr>
            <p:ph type="sldNum" sz="quarter" idx="5"/>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Info is transferred down</a:t>
            </a:r>
            <a:r>
              <a:rPr lang="en-US" baseline="0" dirty="0"/>
              <a:t> the chain, not just propagated</a:t>
            </a:r>
            <a:endParaRPr lang="en-US" baseline="0" dirty="0"/>
          </a:p>
          <a:p>
            <a:r>
              <a:rPr lang="en-US" baseline="0" dirty="0"/>
              <a:t>Decide when to insert </a:t>
            </a:r>
            <a:r>
              <a:rPr lang="en-US" baseline="0" dirty="0" err="1"/>
              <a:t>imformation</a:t>
            </a:r>
            <a:r>
              <a:rPr lang="en-US" baseline="0" dirty="0"/>
              <a:t> from input into the “backbone”</a:t>
            </a:r>
            <a:endParaRPr lang="en-US" baseline="0" dirty="0"/>
          </a:p>
        </p:txBody>
      </p:sp>
      <p:sp>
        <p:nvSpPr>
          <p:cNvPr id="4" name="Slide Number Placeholder 3"/>
          <p:cNvSpPr>
            <a:spLocks noGrp="1"/>
          </p:cNvSpPr>
          <p:nvPr>
            <p:ph type="sldNum" sz="quarter" idx="10"/>
          </p:nvPr>
        </p:nvSpPr>
        <p:spPr/>
        <p:txBody>
          <a:bodyPr/>
          <a:lstStyle/>
          <a:p>
            <a:fld id="{3C13DECC-3D0A-4344-8A7A-D80521E6A2D1}"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Info is transferred down</a:t>
            </a:r>
            <a:r>
              <a:rPr lang="en-US" baseline="0" dirty="0"/>
              <a:t> the chain, not just propagated</a:t>
            </a:r>
            <a:endParaRPr lang="en-US" baseline="0" dirty="0"/>
          </a:p>
          <a:p>
            <a:r>
              <a:rPr lang="en-US" baseline="0" dirty="0"/>
              <a:t>Decide when to insert </a:t>
            </a:r>
            <a:r>
              <a:rPr lang="en-US" baseline="0" dirty="0" err="1"/>
              <a:t>imformation</a:t>
            </a:r>
            <a:r>
              <a:rPr lang="en-US" baseline="0" dirty="0"/>
              <a:t> from input into the “backbone”</a:t>
            </a:r>
            <a:endParaRPr lang="en-US" baseline="0" dirty="0"/>
          </a:p>
        </p:txBody>
      </p:sp>
      <p:sp>
        <p:nvSpPr>
          <p:cNvPr id="4" name="Slide Number Placeholder 3"/>
          <p:cNvSpPr>
            <a:spLocks noGrp="1"/>
          </p:cNvSpPr>
          <p:nvPr>
            <p:ph type="sldNum" sz="quarter" idx="10"/>
          </p:nvPr>
        </p:nvSpPr>
        <p:spPr/>
        <p:txBody>
          <a:bodyPr/>
          <a:lstStyle/>
          <a:p>
            <a:fld id="{3C13DECC-3D0A-4344-8A7A-D80521E6A2D1}"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Info is transferred down</a:t>
            </a:r>
            <a:r>
              <a:rPr lang="en-US" baseline="0" dirty="0"/>
              <a:t> the chain, not just propagated</a:t>
            </a:r>
            <a:endParaRPr lang="en-US" baseline="0" dirty="0"/>
          </a:p>
          <a:p>
            <a:r>
              <a:rPr lang="en-US" baseline="0" dirty="0"/>
              <a:t>Decide when to insert </a:t>
            </a:r>
            <a:r>
              <a:rPr lang="en-US" baseline="0" dirty="0" err="1"/>
              <a:t>imformation</a:t>
            </a:r>
            <a:r>
              <a:rPr lang="en-US" baseline="0" dirty="0"/>
              <a:t> from input into the “backbone”</a:t>
            </a:r>
            <a:endParaRPr lang="en-US" baseline="0" dirty="0"/>
          </a:p>
        </p:txBody>
      </p:sp>
      <p:sp>
        <p:nvSpPr>
          <p:cNvPr id="4" name="Slide Number Placeholder 3"/>
          <p:cNvSpPr>
            <a:spLocks noGrp="1"/>
          </p:cNvSpPr>
          <p:nvPr>
            <p:ph type="sldNum" sz="quarter" idx="10"/>
          </p:nvPr>
        </p:nvSpPr>
        <p:spPr/>
        <p:txBody>
          <a:bodyPr/>
          <a:lstStyle/>
          <a:p>
            <a:fld id="{3C13DECC-3D0A-4344-8A7A-D80521E6A2D1}"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D(x) represents the probability that x came from the data rather than pg. We train D to maximize the probability of assigning the correct label to both training examples and samples from G.</a:t>
            </a:r>
            <a:endParaRPr lang="zh-TW" altLang="en-US" dirty="0"/>
          </a:p>
        </p:txBody>
      </p:sp>
      <p:sp>
        <p:nvSpPr>
          <p:cNvPr id="4" name="投影片編號版面配置區 3"/>
          <p:cNvSpPr>
            <a:spLocks noGrp="1"/>
          </p:cNvSpPr>
          <p:nvPr>
            <p:ph type="sldNum" sz="quarter" idx="5"/>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Input:</a:t>
            </a:r>
            <a:r>
              <a:rPr lang="zh-TW" altLang="en-US" dirty="0"/>
              <a:t>ｎ＊ｎ </a:t>
            </a:r>
            <a:r>
              <a:rPr lang="en-US" altLang="zh-TW" dirty="0"/>
              <a:t>-&gt;n^2*1</a:t>
            </a:r>
            <a:endParaRPr lang="en-US" altLang="zh-TW" dirty="0"/>
          </a:p>
          <a:p>
            <a:r>
              <a:rPr lang="en-US" altLang="zh-TW" dirty="0"/>
              <a:t>Matrix: (n+2*p-k+1)/s*n^2</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Upper: pad=2</a:t>
            </a:r>
            <a:endParaRPr lang="en-US" altLang="zh-TW" dirty="0"/>
          </a:p>
          <a:p>
            <a:r>
              <a:rPr lang="en-US" altLang="zh-TW" dirty="0"/>
              <a:t>Below: pad=1</a:t>
            </a:r>
            <a:endParaRPr lang="zh-TW" altLang="en-US" dirty="0"/>
          </a:p>
        </p:txBody>
      </p:sp>
      <p:sp>
        <p:nvSpPr>
          <p:cNvPr id="4" name="投影片編號版面配置區 3"/>
          <p:cNvSpPr>
            <a:spLocks noGrp="1"/>
          </p:cNvSpPr>
          <p:nvPr>
            <p:ph type="sldNum" sz="quarter" idx="5"/>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30200" y="696913"/>
            <a:ext cx="6197600" cy="3486150"/>
          </a:xfrm>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TW" sz="1600" kern="1200" dirty="0" err="1">
                <a:solidFill>
                  <a:schemeClr val="tx1"/>
                </a:solidFill>
                <a:effectLst/>
                <a:latin typeface="Times New Roman" panose="02020603050405020304" pitchFamily="18" charset="0"/>
                <a:ea typeface="+mn-ea"/>
                <a:cs typeface="+mn-cs"/>
              </a:rPr>
              <a:t>Err</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dirty="0">
                <a:solidFill>
                  <a:schemeClr val="tx1"/>
                </a:solidFill>
                <a:effectLst/>
                <a:latin typeface="Times New Roman" panose="02020603050405020304" pitchFamily="18" charset="0"/>
                <a:ea typeface="+mn-ea"/>
                <a:cs typeface="+mn-cs"/>
              </a:rPr>
              <a:t>=</a:t>
            </a:r>
            <a:r>
              <a:rPr lang="en-US" altLang="zh-TW" sz="1600" kern="1200" dirty="0" err="1">
                <a:solidFill>
                  <a:schemeClr val="tx1"/>
                </a:solidFill>
                <a:effectLst/>
                <a:latin typeface="Times New Roman" panose="02020603050405020304" pitchFamily="18" charset="0"/>
                <a:ea typeface="+mn-ea"/>
                <a:cs typeface="+mn-cs"/>
              </a:rPr>
              <a:t>O</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dirty="0">
                <a:solidFill>
                  <a:schemeClr val="tx1"/>
                </a:solidFill>
                <a:effectLst/>
                <a:latin typeface="Times New Roman" panose="02020603050405020304" pitchFamily="18" charset="0"/>
                <a:ea typeface="+mn-ea"/>
                <a:cs typeface="+mn-cs"/>
              </a:rPr>
              <a:t>(1-O</a:t>
            </a:r>
            <a:r>
              <a:rPr lang="en-US" altLang="zh-TW" sz="1600" kern="1200" baseline="-25000" dirty="0">
                <a:solidFill>
                  <a:schemeClr val="tx1"/>
                </a:solidFill>
                <a:effectLst/>
                <a:latin typeface="Times New Roman" panose="02020603050405020304" pitchFamily="18" charset="0"/>
                <a:ea typeface="+mn-ea"/>
                <a:cs typeface="+mn-cs"/>
              </a:rPr>
              <a:t>j</a:t>
            </a:r>
            <a:r>
              <a:rPr lang="en-US" altLang="zh-TW" sz="1600" kern="1200" dirty="0">
                <a:solidFill>
                  <a:schemeClr val="tx1"/>
                </a:solidFill>
                <a:effectLst/>
                <a:latin typeface="Times New Roman" panose="02020603050405020304" pitchFamily="18" charset="0"/>
                <a:ea typeface="+mn-ea"/>
                <a:cs typeface="+mn-cs"/>
              </a:rPr>
              <a:t>)(</a:t>
            </a:r>
            <a:r>
              <a:rPr lang="en-US" altLang="zh-TW" sz="1600" kern="1200" dirty="0" err="1">
                <a:solidFill>
                  <a:schemeClr val="tx1"/>
                </a:solidFill>
                <a:effectLst/>
                <a:latin typeface="Times New Roman" panose="02020603050405020304" pitchFamily="18" charset="0"/>
                <a:ea typeface="+mn-ea"/>
                <a:cs typeface="+mn-cs"/>
              </a:rPr>
              <a:t>O</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dirty="0" err="1">
                <a:solidFill>
                  <a:schemeClr val="tx1"/>
                </a:solidFill>
                <a:effectLst/>
                <a:latin typeface="Times New Roman" panose="02020603050405020304" pitchFamily="18" charset="0"/>
                <a:ea typeface="+mn-ea"/>
                <a:cs typeface="+mn-cs"/>
              </a:rPr>
              <a:t>-T</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dirty="0">
                <a:solidFill>
                  <a:schemeClr val="tx1"/>
                </a:solidFill>
                <a:effectLst/>
                <a:latin typeface="Times New Roman" panose="02020603050405020304" pitchFamily="18" charset="0"/>
                <a:ea typeface="+mn-ea"/>
                <a:cs typeface="+mn-cs"/>
              </a:rPr>
              <a:t>),</a:t>
            </a:r>
            <a:r>
              <a:rPr lang="en-US" altLang="zh-TW" sz="1600" kern="1200" baseline="0" dirty="0">
                <a:solidFill>
                  <a:schemeClr val="tx1"/>
                </a:solidFill>
                <a:effectLst/>
                <a:latin typeface="Times New Roman" panose="02020603050405020304" pitchFamily="18" charset="0"/>
                <a:ea typeface="+mn-ea"/>
                <a:cs typeface="+mn-cs"/>
              </a:rPr>
              <a:t> </a:t>
            </a:r>
            <a:r>
              <a:rPr lang="en-US" altLang="zh-TW" sz="1600" kern="1200" baseline="0" dirty="0" err="1">
                <a:solidFill>
                  <a:schemeClr val="tx1"/>
                </a:solidFill>
                <a:effectLst/>
                <a:latin typeface="Times New Roman" panose="02020603050405020304" pitchFamily="18" charset="0"/>
                <a:ea typeface="+mn-ea"/>
                <a:cs typeface="+mn-cs"/>
              </a:rPr>
              <a:t>w</a:t>
            </a:r>
            <a:r>
              <a:rPr lang="en-US" altLang="zh-TW" sz="1600" kern="1200" baseline="-25000" dirty="0" err="1">
                <a:solidFill>
                  <a:schemeClr val="tx1"/>
                </a:solidFill>
                <a:effectLst/>
                <a:latin typeface="Times New Roman" panose="02020603050405020304" pitchFamily="18" charset="0"/>
                <a:ea typeface="+mn-ea"/>
                <a:cs typeface="+mn-cs"/>
              </a:rPr>
              <a:t>ij</a:t>
            </a:r>
            <a:r>
              <a:rPr lang="en-US" altLang="zh-TW" sz="1600" kern="1200" baseline="0" dirty="0">
                <a:solidFill>
                  <a:schemeClr val="tx1"/>
                </a:solidFill>
                <a:effectLst/>
                <a:latin typeface="Times New Roman" panose="02020603050405020304" pitchFamily="18" charset="0"/>
                <a:ea typeface="+mn-ea"/>
                <a:cs typeface="+mn-cs"/>
              </a:rPr>
              <a:t>=</a:t>
            </a:r>
            <a:r>
              <a:rPr lang="en-US" altLang="zh-TW" sz="1600" kern="1200" baseline="0" dirty="0" err="1">
                <a:solidFill>
                  <a:schemeClr val="tx1"/>
                </a:solidFill>
                <a:effectLst/>
                <a:latin typeface="Times New Roman" panose="02020603050405020304" pitchFamily="18" charset="0"/>
                <a:ea typeface="+mn-ea"/>
                <a:cs typeface="+mn-cs"/>
              </a:rPr>
              <a:t>w</a:t>
            </a:r>
            <a:r>
              <a:rPr lang="en-US" altLang="zh-TW" sz="1600" kern="1200" baseline="-25000" dirty="0" err="1">
                <a:solidFill>
                  <a:schemeClr val="tx1"/>
                </a:solidFill>
                <a:effectLst/>
                <a:latin typeface="Times New Roman" panose="02020603050405020304" pitchFamily="18" charset="0"/>
                <a:ea typeface="+mn-ea"/>
                <a:cs typeface="+mn-cs"/>
              </a:rPr>
              <a:t>ij</a:t>
            </a:r>
            <a:r>
              <a:rPr lang="en-US" altLang="zh-TW" sz="1600" kern="1200" baseline="0" dirty="0" err="1">
                <a:solidFill>
                  <a:schemeClr val="tx1"/>
                </a:solidFill>
                <a:effectLst/>
                <a:latin typeface="Times New Roman" panose="02020603050405020304" pitchFamily="18" charset="0"/>
                <a:ea typeface="+mn-ea"/>
                <a:cs typeface="+mn-cs"/>
              </a:rPr>
              <a:t>+l</a:t>
            </a:r>
            <a:r>
              <a:rPr lang="en-US" altLang="zh-TW" sz="1600" kern="1200" baseline="0" dirty="0">
                <a:solidFill>
                  <a:schemeClr val="tx1"/>
                </a:solidFill>
                <a:effectLst/>
                <a:latin typeface="Times New Roman" panose="02020603050405020304" pitchFamily="18" charset="0"/>
                <a:ea typeface="+mn-ea"/>
                <a:cs typeface="+mn-cs"/>
              </a:rPr>
              <a:t> </a:t>
            </a:r>
            <a:r>
              <a:rPr lang="en-US" altLang="zh-TW" sz="1600" kern="1200" baseline="0" dirty="0" err="1">
                <a:solidFill>
                  <a:schemeClr val="tx1"/>
                </a:solidFill>
                <a:effectLst/>
                <a:latin typeface="Times New Roman" panose="02020603050405020304" pitchFamily="18" charset="0"/>
                <a:ea typeface="+mn-ea"/>
                <a:cs typeface="+mn-cs"/>
              </a:rPr>
              <a:t>Err</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baseline="0" dirty="0">
                <a:solidFill>
                  <a:schemeClr val="tx1"/>
                </a:solidFill>
                <a:effectLst/>
                <a:latin typeface="Times New Roman" panose="02020603050405020304" pitchFamily="18" charset="0"/>
                <a:ea typeface="+mn-ea"/>
                <a:cs typeface="+mn-cs"/>
              </a:rPr>
              <a:t> X</a:t>
            </a:r>
            <a:r>
              <a:rPr lang="en-US" altLang="zh-TW" sz="1600" kern="1200" baseline="-25000" dirty="0">
                <a:solidFill>
                  <a:schemeClr val="tx1"/>
                </a:solidFill>
                <a:effectLst/>
                <a:latin typeface="Times New Roman" panose="02020603050405020304" pitchFamily="18" charset="0"/>
                <a:ea typeface="+mn-ea"/>
                <a:cs typeface="+mn-cs"/>
              </a:rPr>
              <a:t>i</a:t>
            </a:r>
            <a:r>
              <a:rPr lang="en-US" altLang="zh-TW" sz="1600" kern="1200" baseline="0" dirty="0">
                <a:solidFill>
                  <a:schemeClr val="tx1"/>
                </a:solidFill>
                <a:effectLst/>
                <a:latin typeface="Times New Roman" panose="02020603050405020304" pitchFamily="18" charset="0"/>
                <a:ea typeface="+mn-ea"/>
                <a:cs typeface="+mn-cs"/>
              </a:rPr>
              <a:t>, </a:t>
            </a:r>
            <a:r>
              <a:rPr lang="en-US" altLang="zh-TW" sz="1600" kern="1200" baseline="0" dirty="0" err="1">
                <a:solidFill>
                  <a:schemeClr val="tx1"/>
                </a:solidFill>
                <a:effectLst/>
                <a:latin typeface="Symbol" panose="05050102010706020507" pitchFamily="18" charset="2"/>
                <a:ea typeface="+mn-ea"/>
                <a:cs typeface="+mn-cs"/>
              </a:rPr>
              <a:t>theta</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baseline="0" dirty="0">
                <a:solidFill>
                  <a:schemeClr val="tx1"/>
                </a:solidFill>
                <a:effectLst/>
                <a:latin typeface="Times New Roman" panose="02020603050405020304" pitchFamily="18" charset="0"/>
                <a:ea typeface="+mn-ea"/>
                <a:cs typeface="+mn-cs"/>
              </a:rPr>
              <a:t>=</a:t>
            </a:r>
            <a:r>
              <a:rPr lang="en-US" altLang="zh-TW" sz="1600" kern="1200" baseline="0" dirty="0" err="1">
                <a:solidFill>
                  <a:schemeClr val="tx1"/>
                </a:solidFill>
                <a:effectLst/>
                <a:latin typeface="Times New Roman" panose="02020603050405020304" pitchFamily="18" charset="0"/>
                <a:ea typeface="+mn-ea"/>
                <a:cs typeface="+mn-cs"/>
              </a:rPr>
              <a:t>theta</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baseline="0" dirty="0" err="1">
                <a:solidFill>
                  <a:schemeClr val="tx1"/>
                </a:solidFill>
                <a:effectLst/>
                <a:latin typeface="Times New Roman" panose="02020603050405020304" pitchFamily="18" charset="0"/>
                <a:ea typeface="+mn-ea"/>
                <a:cs typeface="+mn-cs"/>
              </a:rPr>
              <a:t>+l</a:t>
            </a:r>
            <a:r>
              <a:rPr lang="en-US" altLang="zh-TW" sz="1600" kern="1200" baseline="0" dirty="0">
                <a:solidFill>
                  <a:schemeClr val="tx1"/>
                </a:solidFill>
                <a:effectLst/>
                <a:latin typeface="Times New Roman" panose="02020603050405020304" pitchFamily="18" charset="0"/>
                <a:ea typeface="+mn-ea"/>
                <a:cs typeface="+mn-cs"/>
              </a:rPr>
              <a:t> </a:t>
            </a:r>
            <a:r>
              <a:rPr lang="en-US" altLang="zh-TW" sz="1600" kern="1200" baseline="0" dirty="0" err="1">
                <a:solidFill>
                  <a:schemeClr val="tx1"/>
                </a:solidFill>
                <a:effectLst/>
                <a:latin typeface="Times New Roman" panose="02020603050405020304" pitchFamily="18" charset="0"/>
                <a:ea typeface="+mn-ea"/>
                <a:cs typeface="+mn-cs"/>
              </a:rPr>
              <a:t>Err</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baseline="0" dirty="0">
                <a:solidFill>
                  <a:schemeClr val="tx1"/>
                </a:solidFill>
                <a:effectLst/>
                <a:latin typeface="Times New Roman" panose="02020603050405020304" pitchFamily="18" charset="0"/>
                <a:ea typeface="+mn-ea"/>
                <a:cs typeface="+mn-cs"/>
              </a:rPr>
              <a:t> </a:t>
            </a:r>
            <a:endParaRPr lang="en-US" altLang="zh-TW" sz="1600" kern="1200" baseline="0" dirty="0">
              <a:solidFill>
                <a:schemeClr val="tx1"/>
              </a:solidFill>
              <a:effectLst/>
              <a:latin typeface="Times New Roman" panose="02020603050405020304"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en-US" altLang="zh-TW" sz="1600" kern="1200" baseline="0" dirty="0">
                <a:solidFill>
                  <a:schemeClr val="tx1"/>
                </a:solidFill>
                <a:effectLst/>
                <a:latin typeface="Times New Roman" panose="02020603050405020304" pitchFamily="18" charset="0"/>
                <a:ea typeface="+mn-ea"/>
                <a:cs typeface="+mn-cs"/>
              </a:rPr>
              <a:t>E=(</a:t>
            </a:r>
            <a:r>
              <a:rPr lang="en-US" altLang="zh-TW" sz="1600" kern="1200" dirty="0" err="1">
                <a:solidFill>
                  <a:schemeClr val="tx1"/>
                </a:solidFill>
                <a:effectLst/>
                <a:latin typeface="Times New Roman" panose="02020603050405020304" pitchFamily="18" charset="0"/>
                <a:ea typeface="+mn-ea"/>
                <a:cs typeface="+mn-cs"/>
              </a:rPr>
              <a:t>O</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dirty="0" err="1">
                <a:solidFill>
                  <a:schemeClr val="tx1"/>
                </a:solidFill>
                <a:effectLst/>
                <a:latin typeface="Times New Roman" panose="02020603050405020304" pitchFamily="18" charset="0"/>
                <a:ea typeface="+mn-ea"/>
                <a:cs typeface="+mn-cs"/>
              </a:rPr>
              <a:t>-T</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baseline="0" dirty="0">
                <a:solidFill>
                  <a:schemeClr val="tx1"/>
                </a:solidFill>
                <a:effectLst/>
                <a:latin typeface="Times New Roman" panose="02020603050405020304" pitchFamily="18" charset="0"/>
                <a:ea typeface="+mn-ea"/>
                <a:cs typeface="+mn-cs"/>
              </a:rPr>
              <a:t>)^2/2, D[</a:t>
            </a:r>
            <a:r>
              <a:rPr lang="en-US" altLang="zh-TW" sz="1600" kern="1200" baseline="0" dirty="0" err="1">
                <a:solidFill>
                  <a:schemeClr val="tx1"/>
                </a:solidFill>
                <a:effectLst/>
                <a:latin typeface="Times New Roman" panose="02020603050405020304" pitchFamily="18" charset="0"/>
                <a:ea typeface="+mn-ea"/>
                <a:cs typeface="+mn-cs"/>
              </a:rPr>
              <a:t>E,x</a:t>
            </a:r>
            <a:r>
              <a:rPr lang="en-US" altLang="zh-TW" sz="1600" kern="1200" baseline="0" dirty="0">
                <a:solidFill>
                  <a:schemeClr val="tx1"/>
                </a:solidFill>
                <a:effectLst/>
                <a:latin typeface="Times New Roman" panose="02020603050405020304" pitchFamily="18" charset="0"/>
                <a:ea typeface="+mn-ea"/>
                <a:cs typeface="+mn-cs"/>
              </a:rPr>
              <a:t>]=D(E,</a:t>
            </a:r>
            <a:r>
              <a:rPr lang="en-US" altLang="zh-TW" sz="1600" kern="1200" dirty="0">
                <a:solidFill>
                  <a:schemeClr val="tx1"/>
                </a:solidFill>
                <a:effectLst/>
                <a:latin typeface="Times New Roman" panose="02020603050405020304" pitchFamily="18" charset="0"/>
                <a:ea typeface="+mn-ea"/>
                <a:cs typeface="+mn-cs"/>
              </a:rPr>
              <a:t> </a:t>
            </a:r>
            <a:r>
              <a:rPr lang="en-US" altLang="zh-TW" sz="1600" kern="1200" dirty="0" err="1">
                <a:solidFill>
                  <a:schemeClr val="tx1"/>
                </a:solidFill>
                <a:effectLst/>
                <a:latin typeface="Times New Roman" panose="02020603050405020304" pitchFamily="18" charset="0"/>
                <a:ea typeface="+mn-ea"/>
                <a:cs typeface="+mn-cs"/>
              </a:rPr>
              <a:t>O</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baseline="0" dirty="0">
                <a:solidFill>
                  <a:schemeClr val="tx1"/>
                </a:solidFill>
                <a:effectLst/>
                <a:latin typeface="Times New Roman" panose="02020603050405020304" pitchFamily="18" charset="0"/>
                <a:ea typeface="+mn-ea"/>
                <a:cs typeface="+mn-cs"/>
              </a:rPr>
              <a:t>]*D[</a:t>
            </a:r>
            <a:r>
              <a:rPr lang="en-US" altLang="zh-TW" sz="1600" kern="1200" dirty="0" err="1">
                <a:solidFill>
                  <a:schemeClr val="tx1"/>
                </a:solidFill>
                <a:effectLst/>
                <a:latin typeface="Times New Roman" panose="02020603050405020304" pitchFamily="18" charset="0"/>
                <a:ea typeface="+mn-ea"/>
                <a:cs typeface="+mn-cs"/>
              </a:rPr>
              <a:t>O</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baseline="0" dirty="0" err="1">
                <a:solidFill>
                  <a:schemeClr val="tx1"/>
                </a:solidFill>
                <a:effectLst/>
                <a:latin typeface="Times New Roman" panose="02020603050405020304" pitchFamily="18" charset="0"/>
                <a:ea typeface="+mn-ea"/>
                <a:cs typeface="+mn-cs"/>
              </a:rPr>
              <a:t>,x</a:t>
            </a:r>
            <a:r>
              <a:rPr lang="en-US" altLang="zh-TW" sz="1600" kern="1200" baseline="0" dirty="0">
                <a:solidFill>
                  <a:schemeClr val="tx1"/>
                </a:solidFill>
                <a:effectLst/>
                <a:latin typeface="Times New Roman" panose="02020603050405020304" pitchFamily="18" charset="0"/>
                <a:ea typeface="+mn-ea"/>
                <a:cs typeface="+mn-cs"/>
              </a:rPr>
              <a:t>]=</a:t>
            </a:r>
            <a:r>
              <a:rPr lang="en-US" altLang="zh-TW" sz="1600" kern="1200" dirty="0">
                <a:solidFill>
                  <a:schemeClr val="tx1"/>
                </a:solidFill>
                <a:effectLst/>
                <a:latin typeface="Times New Roman" panose="02020603050405020304" pitchFamily="18" charset="0"/>
                <a:ea typeface="+mn-ea"/>
                <a:cs typeface="+mn-cs"/>
              </a:rPr>
              <a:t>(</a:t>
            </a:r>
            <a:r>
              <a:rPr lang="en-US" altLang="zh-TW" sz="1600" kern="1200" dirty="0" err="1">
                <a:solidFill>
                  <a:schemeClr val="tx1"/>
                </a:solidFill>
                <a:effectLst/>
                <a:latin typeface="Times New Roman" panose="02020603050405020304" pitchFamily="18" charset="0"/>
                <a:ea typeface="+mn-ea"/>
                <a:cs typeface="+mn-cs"/>
              </a:rPr>
              <a:t>O</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dirty="0" err="1">
                <a:solidFill>
                  <a:schemeClr val="tx1"/>
                </a:solidFill>
                <a:effectLst/>
                <a:latin typeface="Times New Roman" panose="02020603050405020304" pitchFamily="18" charset="0"/>
                <a:ea typeface="+mn-ea"/>
                <a:cs typeface="+mn-cs"/>
              </a:rPr>
              <a:t>-T</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dirty="0">
                <a:solidFill>
                  <a:schemeClr val="tx1"/>
                </a:solidFill>
                <a:effectLst/>
                <a:latin typeface="Times New Roman" panose="02020603050405020304" pitchFamily="18" charset="0"/>
                <a:ea typeface="+mn-ea"/>
                <a:cs typeface="+mn-cs"/>
              </a:rPr>
              <a:t>)</a:t>
            </a:r>
            <a:r>
              <a:rPr lang="en-US" altLang="zh-TW" sz="1600" kern="1200" dirty="0" err="1">
                <a:solidFill>
                  <a:schemeClr val="tx1"/>
                </a:solidFill>
                <a:effectLst/>
                <a:latin typeface="Times New Roman" panose="02020603050405020304" pitchFamily="18" charset="0"/>
                <a:ea typeface="+mn-ea"/>
                <a:cs typeface="+mn-cs"/>
              </a:rPr>
              <a:t>O</a:t>
            </a:r>
            <a:r>
              <a:rPr lang="en-US" altLang="zh-TW" sz="1600" kern="1200" baseline="-25000" dirty="0" err="1">
                <a:solidFill>
                  <a:schemeClr val="tx1"/>
                </a:solidFill>
                <a:effectLst/>
                <a:latin typeface="Times New Roman" panose="02020603050405020304" pitchFamily="18" charset="0"/>
                <a:ea typeface="+mn-ea"/>
                <a:cs typeface="+mn-cs"/>
              </a:rPr>
              <a:t>j</a:t>
            </a:r>
            <a:r>
              <a:rPr lang="en-US" altLang="zh-TW" sz="1600" kern="1200" dirty="0">
                <a:solidFill>
                  <a:schemeClr val="tx1"/>
                </a:solidFill>
                <a:effectLst/>
                <a:latin typeface="Times New Roman" panose="02020603050405020304" pitchFamily="18" charset="0"/>
                <a:ea typeface="+mn-ea"/>
                <a:cs typeface="+mn-cs"/>
              </a:rPr>
              <a:t>(1-O</a:t>
            </a:r>
            <a:r>
              <a:rPr lang="en-US" altLang="zh-TW" sz="1600" kern="1200" baseline="-25000" dirty="0">
                <a:solidFill>
                  <a:schemeClr val="tx1"/>
                </a:solidFill>
                <a:effectLst/>
                <a:latin typeface="Times New Roman" panose="02020603050405020304" pitchFamily="18" charset="0"/>
                <a:ea typeface="+mn-ea"/>
                <a:cs typeface="+mn-cs"/>
              </a:rPr>
              <a:t>j</a:t>
            </a:r>
            <a:r>
              <a:rPr lang="en-US" altLang="zh-TW" sz="1600" kern="1200" dirty="0">
                <a:solidFill>
                  <a:schemeClr val="tx1"/>
                </a:solidFill>
                <a:effectLst/>
                <a:latin typeface="Times New Roman" panose="02020603050405020304" pitchFamily="18" charset="0"/>
                <a:ea typeface="+mn-ea"/>
                <a:cs typeface="+mn-cs"/>
              </a:rPr>
              <a:t>)</a:t>
            </a:r>
            <a:endParaRPr lang="en-US" altLang="zh-TW" sz="1600" kern="1200" dirty="0">
              <a:solidFill>
                <a:schemeClr val="tx1"/>
              </a:solidFill>
              <a:effectLst/>
              <a:latin typeface="Times New Roman" panose="02020603050405020304" pitchFamily="18" charset="0"/>
              <a:ea typeface="+mn-ea"/>
              <a:cs typeface="+mn-cs"/>
            </a:endParaRPr>
          </a:p>
          <a:p>
            <a:endParaRPr lang="zh-TW" altLang="en-US" sz="1600" dirty="0"/>
          </a:p>
        </p:txBody>
      </p:sp>
      <p:sp>
        <p:nvSpPr>
          <p:cNvPr id="4" name="投影片編號版面配置區 3"/>
          <p:cNvSpPr>
            <a:spLocks noGrp="1"/>
          </p:cNvSpPr>
          <p:nvPr>
            <p:ph type="sldNum" sz="quarter" idx="10"/>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https://datascience.stackexchange.com/questions/6107/what-are-deconvolutional-layers</a:t>
            </a:r>
            <a:endParaRPr lang="zh-TW" altLang="en-US" dirty="0"/>
          </a:p>
        </p:txBody>
      </p:sp>
      <p:sp>
        <p:nvSpPr>
          <p:cNvPr id="4" name="投影片編號版面配置區 3"/>
          <p:cNvSpPr>
            <a:spLocks noGrp="1"/>
          </p:cNvSpPr>
          <p:nvPr>
            <p:ph type="sldNum" sz="quarter" idx="5"/>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Times New Roman" panose="02020603050405020304" pitchFamily="18" charset="0"/>
                <a:ea typeface="+mn-ea"/>
                <a:cs typeface="+mn-cs"/>
              </a:rPr>
              <a:t>Kernel: 4*4, stride=2*2, 3 channels, padding=1*1</a:t>
            </a:r>
            <a:endParaRPr lang="en-US" altLang="zh-TW" sz="1200" b="0" i="0" u="none" strike="noStrike" kern="1200" baseline="0" dirty="0">
              <a:solidFill>
                <a:schemeClr val="tx1"/>
              </a:solidFill>
              <a:latin typeface="Times New Roman" panose="02020603050405020304" pitchFamily="18" charset="0"/>
              <a:ea typeface="+mn-ea"/>
              <a:cs typeface="+mn-cs"/>
            </a:endParaRPr>
          </a:p>
          <a:p>
            <a:r>
              <a:rPr lang="en-US" altLang="zh-TW" sz="1200" b="0" i="0" u="none" strike="noStrike" kern="1200" baseline="0" dirty="0">
                <a:solidFill>
                  <a:schemeClr val="tx1"/>
                </a:solidFill>
                <a:latin typeface="Times New Roman" panose="02020603050405020304" pitchFamily="18" charset="0"/>
                <a:ea typeface="+mn-ea"/>
                <a:cs typeface="+mn-cs"/>
              </a:rPr>
              <a:t>https://pytorch.org/tutorials/beginner/dcgan_faces_tutorial.html</a:t>
            </a:r>
            <a:endParaRPr lang="en-US" altLang="zh-TW" sz="1200" b="0" i="0" u="none" strike="noStrike" kern="1200" baseline="0" dirty="0">
              <a:solidFill>
                <a:schemeClr val="tx1"/>
              </a:solidFill>
              <a:latin typeface="Times New Roman" panose="02020603050405020304" pitchFamily="18" charset="0"/>
              <a:ea typeface="+mn-ea"/>
              <a:cs typeface="+mn-cs"/>
            </a:endParaRPr>
          </a:p>
          <a:p>
            <a:r>
              <a:rPr lang="en-US" altLang="zh-TW" sz="1200" b="0" i="0" u="none" strike="noStrike" kern="1200" baseline="0" dirty="0">
                <a:solidFill>
                  <a:schemeClr val="tx1"/>
                </a:solidFill>
                <a:latin typeface="Times New Roman" panose="02020603050405020304" pitchFamily="18" charset="0"/>
                <a:ea typeface="+mn-ea"/>
                <a:cs typeface="+mn-cs"/>
              </a:rPr>
              <a:t>Transpose Convolution (stride=2*2: insert one blank row between rows and insert one blank column between columns </a:t>
            </a:r>
            <a:r>
              <a:rPr lang="en-US" altLang="zh-TW" sz="1200" b="0" i="0" u="none" strike="noStrike" kern="1200" baseline="0">
                <a:solidFill>
                  <a:schemeClr val="tx1"/>
                </a:solidFill>
                <a:latin typeface="Times New Roman" panose="02020603050405020304" pitchFamily="18" charset="0"/>
                <a:ea typeface="+mn-ea"/>
                <a:cs typeface="+mn-cs"/>
              </a:rPr>
              <a:t>in the original </a:t>
            </a:r>
            <a:r>
              <a:rPr lang="en-US" altLang="zh-TW" sz="1200" b="0" i="0" u="none" strike="noStrike" kern="1200" baseline="0" dirty="0">
                <a:solidFill>
                  <a:schemeClr val="tx1"/>
                </a:solidFill>
                <a:latin typeface="Times New Roman" panose="02020603050405020304" pitchFamily="18" charset="0"/>
                <a:ea typeface="+mn-ea"/>
                <a:cs typeface="+mn-cs"/>
              </a:rPr>
              <a:t>feature map)</a:t>
            </a:r>
            <a:endParaRPr lang="en-US" altLang="zh-TW" sz="1200" b="0" i="0" u="none" strike="noStrike" kern="1200" baseline="0" dirty="0">
              <a:solidFill>
                <a:schemeClr val="tx1"/>
              </a:solidFill>
              <a:latin typeface="Times New Roman" panose="02020603050405020304" pitchFamily="18" charset="0"/>
              <a:ea typeface="+mn-ea"/>
              <a:cs typeface="+mn-cs"/>
            </a:endParaRPr>
          </a:p>
          <a:p>
            <a:r>
              <a:rPr lang="en-US" altLang="zh-TW" dirty="0"/>
              <a:t>https://datascience.stackexchange.com/questions/6107/what-are-deconvolutional-layers</a:t>
            </a:r>
            <a:endParaRPr lang="zh-TW" altLang="en-US" dirty="0"/>
          </a:p>
          <a:p>
            <a:endParaRPr lang="en-US" altLang="zh-TW" sz="1200" b="0" i="0" u="none" strike="noStrike" kern="1200" baseline="0" dirty="0">
              <a:solidFill>
                <a:schemeClr val="tx1"/>
              </a:solidFill>
              <a:latin typeface="Times New Roman" panose="02020603050405020304" pitchFamily="18" charset="0"/>
              <a:ea typeface="+mn-ea"/>
              <a:cs typeface="+mn-cs"/>
            </a:endParaRPr>
          </a:p>
          <a:p>
            <a:r>
              <a:rPr lang="en-US" altLang="zh-TW" sz="1200" b="1" kern="1200" dirty="0">
                <a:solidFill>
                  <a:schemeClr val="tx1"/>
                </a:solidFill>
                <a:effectLst/>
                <a:latin typeface="Times New Roman" panose="02020603050405020304" pitchFamily="18" charset="0"/>
                <a:ea typeface="+mn-ea"/>
                <a:cs typeface="+mn-cs"/>
              </a:rPr>
              <a:t>nn.ConvTranspose2d(</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err="1">
                <a:solidFill>
                  <a:schemeClr val="tx1"/>
                </a:solidFill>
                <a:effectLst/>
                <a:latin typeface="Times New Roman" panose="02020603050405020304" pitchFamily="18" charset="0"/>
                <a:ea typeface="+mn-ea"/>
                <a:cs typeface="+mn-cs"/>
              </a:rPr>
              <a:t>nz</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err="1">
                <a:solidFill>
                  <a:schemeClr val="tx1"/>
                </a:solidFill>
                <a:effectLst/>
                <a:latin typeface="Times New Roman" panose="02020603050405020304" pitchFamily="18" charset="0"/>
                <a:ea typeface="+mn-ea"/>
                <a:cs typeface="+mn-cs"/>
              </a:rPr>
              <a:t>ngf</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8</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4</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1</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0</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a:solidFill>
                  <a:schemeClr val="tx1"/>
                </a:solidFill>
                <a:effectLst/>
                <a:latin typeface="Times New Roman" panose="02020603050405020304" pitchFamily="18" charset="0"/>
                <a:ea typeface="+mn-ea"/>
                <a:cs typeface="+mn-cs"/>
              </a:rPr>
              <a:t>bias=False),</a:t>
            </a:r>
            <a:endParaRPr lang="zh-TW" altLang="zh-TW" sz="1200" kern="1200" dirty="0">
              <a:solidFill>
                <a:schemeClr val="tx1"/>
              </a:solidFill>
              <a:effectLst/>
              <a:latin typeface="Times New Roman" panose="02020603050405020304" pitchFamily="18" charset="0"/>
              <a:ea typeface="+mn-ea"/>
              <a:cs typeface="+mn-cs"/>
            </a:endParaRPr>
          </a:p>
          <a:p>
            <a:r>
              <a:rPr lang="en-US" altLang="zh-TW" sz="1200" kern="1200" dirty="0">
                <a:solidFill>
                  <a:schemeClr val="tx1"/>
                </a:solidFill>
                <a:effectLst/>
                <a:latin typeface="Times New Roman" panose="02020603050405020304" pitchFamily="18" charset="0"/>
                <a:ea typeface="+mn-ea"/>
                <a:cs typeface="+mn-cs"/>
              </a:rPr>
              <a:t># filter:4*4, stride:2*2, padding:1*1</a:t>
            </a:r>
            <a:endParaRPr lang="zh-TW" altLang="zh-TW" sz="1200" kern="1200" dirty="0">
              <a:solidFill>
                <a:schemeClr val="tx1"/>
              </a:solidFill>
              <a:effectLst/>
              <a:latin typeface="Times New Roman" panose="02020603050405020304" pitchFamily="18" charset="0"/>
              <a:ea typeface="+mn-ea"/>
              <a:cs typeface="+mn-cs"/>
            </a:endParaRPr>
          </a:p>
          <a:p>
            <a:r>
              <a:rPr lang="en-US" altLang="zh-TW" sz="1200" b="1" kern="1200" dirty="0">
                <a:solidFill>
                  <a:schemeClr val="tx1"/>
                </a:solidFill>
                <a:effectLst/>
                <a:latin typeface="Times New Roman" panose="02020603050405020304" pitchFamily="18" charset="0"/>
                <a:ea typeface="+mn-ea"/>
                <a:cs typeface="+mn-cs"/>
              </a:rPr>
              <a:t>nn.ConvTranspose2d(</a:t>
            </a:r>
            <a:r>
              <a:rPr lang="en-US" altLang="zh-TW" sz="1200" b="1" kern="1200" dirty="0" err="1">
                <a:solidFill>
                  <a:schemeClr val="tx1"/>
                </a:solidFill>
                <a:effectLst/>
                <a:latin typeface="Times New Roman" panose="02020603050405020304" pitchFamily="18" charset="0"/>
                <a:ea typeface="+mn-ea"/>
                <a:cs typeface="+mn-cs"/>
              </a:rPr>
              <a:t>ngf</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8</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err="1">
                <a:solidFill>
                  <a:schemeClr val="tx1"/>
                </a:solidFill>
                <a:effectLst/>
                <a:latin typeface="Times New Roman" panose="02020603050405020304" pitchFamily="18" charset="0"/>
                <a:ea typeface="+mn-ea"/>
                <a:cs typeface="+mn-cs"/>
              </a:rPr>
              <a:t>ngf</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4</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4</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2</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1</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a:solidFill>
                  <a:schemeClr val="tx1"/>
                </a:solidFill>
                <a:effectLst/>
                <a:latin typeface="Times New Roman" panose="02020603050405020304" pitchFamily="18" charset="0"/>
                <a:ea typeface="+mn-ea"/>
                <a:cs typeface="+mn-cs"/>
              </a:rPr>
              <a:t>bias=False),</a:t>
            </a:r>
            <a:endParaRPr lang="zh-TW" altLang="zh-TW" sz="1200" kern="1200" dirty="0">
              <a:solidFill>
                <a:schemeClr val="tx1"/>
              </a:solidFill>
              <a:effectLst/>
              <a:latin typeface="Times New Roman" panose="02020603050405020304" pitchFamily="18" charset="0"/>
              <a:ea typeface="+mn-ea"/>
              <a:cs typeface="+mn-cs"/>
            </a:endParaRPr>
          </a:p>
          <a:p>
            <a:r>
              <a:rPr lang="en-US" altLang="zh-TW" sz="1200" b="1" kern="1200" dirty="0">
                <a:solidFill>
                  <a:schemeClr val="tx1"/>
                </a:solidFill>
                <a:effectLst/>
                <a:latin typeface="Times New Roman" panose="02020603050405020304" pitchFamily="18" charset="0"/>
                <a:ea typeface="+mn-ea"/>
                <a:cs typeface="+mn-cs"/>
              </a:rPr>
              <a:t>nn.ConvTranspose2d(</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err="1">
                <a:solidFill>
                  <a:schemeClr val="tx1"/>
                </a:solidFill>
                <a:effectLst/>
                <a:latin typeface="Times New Roman" panose="02020603050405020304" pitchFamily="18" charset="0"/>
                <a:ea typeface="+mn-ea"/>
                <a:cs typeface="+mn-cs"/>
              </a:rPr>
              <a:t>ngf</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4</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err="1">
                <a:solidFill>
                  <a:schemeClr val="tx1"/>
                </a:solidFill>
                <a:effectLst/>
                <a:latin typeface="Times New Roman" panose="02020603050405020304" pitchFamily="18" charset="0"/>
                <a:ea typeface="+mn-ea"/>
                <a:cs typeface="+mn-cs"/>
              </a:rPr>
              <a:t>ngf</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2</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4</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2</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1</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a:solidFill>
                  <a:schemeClr val="tx1"/>
                </a:solidFill>
                <a:effectLst/>
                <a:latin typeface="Times New Roman" panose="02020603050405020304" pitchFamily="18" charset="0"/>
                <a:ea typeface="+mn-ea"/>
                <a:cs typeface="+mn-cs"/>
              </a:rPr>
              <a:t>bias=False),</a:t>
            </a:r>
            <a:endParaRPr lang="zh-TW" altLang="zh-TW" sz="1200" kern="1200" dirty="0">
              <a:solidFill>
                <a:schemeClr val="tx1"/>
              </a:solidFill>
              <a:effectLst/>
              <a:latin typeface="Times New Roman" panose="02020603050405020304" pitchFamily="18" charset="0"/>
              <a:ea typeface="+mn-ea"/>
              <a:cs typeface="+mn-cs"/>
            </a:endParaRPr>
          </a:p>
          <a:p>
            <a:r>
              <a:rPr lang="en-US" altLang="zh-TW" sz="1200" b="1" kern="1200" dirty="0">
                <a:solidFill>
                  <a:schemeClr val="tx1"/>
                </a:solidFill>
                <a:effectLst/>
                <a:latin typeface="Times New Roman" panose="02020603050405020304" pitchFamily="18" charset="0"/>
                <a:ea typeface="+mn-ea"/>
                <a:cs typeface="+mn-cs"/>
              </a:rPr>
              <a:t>nn.ConvTranspose2d(</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err="1">
                <a:solidFill>
                  <a:schemeClr val="tx1"/>
                </a:solidFill>
                <a:effectLst/>
                <a:latin typeface="Times New Roman" panose="02020603050405020304" pitchFamily="18" charset="0"/>
                <a:ea typeface="+mn-ea"/>
                <a:cs typeface="+mn-cs"/>
              </a:rPr>
              <a:t>ngf</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2</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err="1">
                <a:solidFill>
                  <a:schemeClr val="tx1"/>
                </a:solidFill>
                <a:effectLst/>
                <a:latin typeface="Times New Roman" panose="02020603050405020304" pitchFamily="18" charset="0"/>
                <a:ea typeface="+mn-ea"/>
                <a:cs typeface="+mn-cs"/>
              </a:rPr>
              <a:t>ngf</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4</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2</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1</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a:solidFill>
                  <a:schemeClr val="tx1"/>
                </a:solidFill>
                <a:effectLst/>
                <a:latin typeface="Times New Roman" panose="02020603050405020304" pitchFamily="18" charset="0"/>
                <a:ea typeface="+mn-ea"/>
                <a:cs typeface="+mn-cs"/>
              </a:rPr>
              <a:t>bias=False),</a:t>
            </a:r>
            <a:endParaRPr lang="zh-TW" altLang="zh-TW" sz="1200" kern="1200" dirty="0">
              <a:solidFill>
                <a:schemeClr val="tx1"/>
              </a:solidFill>
              <a:effectLst/>
              <a:latin typeface="Times New Roman" panose="02020603050405020304" pitchFamily="18" charset="0"/>
              <a:ea typeface="+mn-ea"/>
              <a:cs typeface="+mn-cs"/>
            </a:endParaRPr>
          </a:p>
          <a:p>
            <a:r>
              <a:rPr lang="en-US" altLang="zh-TW" sz="1200" b="1" kern="1200" dirty="0">
                <a:solidFill>
                  <a:schemeClr val="tx1"/>
                </a:solidFill>
                <a:effectLst/>
                <a:latin typeface="Times New Roman" panose="02020603050405020304" pitchFamily="18" charset="0"/>
                <a:ea typeface="+mn-ea"/>
                <a:cs typeface="+mn-cs"/>
              </a:rPr>
              <a:t>nn.ConvTranspose2d(</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err="1">
                <a:solidFill>
                  <a:schemeClr val="tx1"/>
                </a:solidFill>
                <a:effectLst/>
                <a:latin typeface="Times New Roman" panose="02020603050405020304" pitchFamily="18" charset="0"/>
                <a:ea typeface="+mn-ea"/>
                <a:cs typeface="+mn-cs"/>
              </a:rPr>
              <a:t>ngf</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err="1">
                <a:solidFill>
                  <a:schemeClr val="tx1"/>
                </a:solidFill>
                <a:effectLst/>
                <a:latin typeface="Times New Roman" panose="02020603050405020304" pitchFamily="18" charset="0"/>
                <a:ea typeface="+mn-ea"/>
                <a:cs typeface="+mn-cs"/>
              </a:rPr>
              <a:t>nc</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4</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2</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1</a:t>
            </a:r>
            <a:r>
              <a:rPr lang="en-US" altLang="zh-TW" sz="1200" b="1" kern="1200" dirty="0">
                <a:solidFill>
                  <a:schemeClr val="tx1"/>
                </a:solidFill>
                <a:effectLst/>
                <a:latin typeface="Times New Roman" panose="02020603050405020304" pitchFamily="18" charset="0"/>
                <a:ea typeface="+mn-ea"/>
                <a:cs typeface="+mn-cs"/>
              </a:rPr>
              <a:t>,</a:t>
            </a:r>
            <a:r>
              <a:rPr lang="en-US" altLang="zh-TW" sz="1200" kern="1200" dirty="0">
                <a:solidFill>
                  <a:schemeClr val="tx1"/>
                </a:solidFill>
                <a:effectLst/>
                <a:latin typeface="Times New Roman" panose="02020603050405020304" pitchFamily="18" charset="0"/>
                <a:ea typeface="+mn-ea"/>
                <a:cs typeface="+mn-cs"/>
              </a:rPr>
              <a:t> </a:t>
            </a:r>
            <a:r>
              <a:rPr lang="en-US" altLang="zh-TW" sz="1200" b="1" kern="1200" dirty="0">
                <a:solidFill>
                  <a:schemeClr val="tx1"/>
                </a:solidFill>
                <a:effectLst/>
                <a:latin typeface="Times New Roman" panose="02020603050405020304" pitchFamily="18" charset="0"/>
                <a:ea typeface="+mn-ea"/>
                <a:cs typeface="+mn-cs"/>
              </a:rPr>
              <a:t>bias=False),</a:t>
            </a:r>
            <a:endParaRPr lang="zh-TW" altLang="zh-TW" sz="1200" kern="1200" dirty="0">
              <a:solidFill>
                <a:schemeClr val="tx1"/>
              </a:solidFill>
              <a:effectLst/>
              <a:latin typeface="Times New Roman" panose="02020603050405020304" pitchFamily="18" charset="0"/>
              <a:ea typeface="+mn-ea"/>
              <a:cs typeface="+mn-cs"/>
            </a:endParaRPr>
          </a:p>
          <a:p>
            <a:r>
              <a:rPr lang="en-US" altLang="zh-TW" sz="1200" b="1" kern="1200" dirty="0" err="1">
                <a:solidFill>
                  <a:schemeClr val="tx1"/>
                </a:solidFill>
                <a:effectLst/>
                <a:latin typeface="Times New Roman" panose="02020603050405020304" pitchFamily="18" charset="0"/>
                <a:ea typeface="+mn-ea"/>
                <a:cs typeface="+mn-cs"/>
              </a:rPr>
              <a:t>nn.Tanh</a:t>
            </a:r>
            <a:r>
              <a:rPr lang="en-US" altLang="zh-TW" sz="1200" b="1" kern="1200" dirty="0">
                <a:solidFill>
                  <a:schemeClr val="tx1"/>
                </a:solidFill>
                <a:effectLst/>
                <a:latin typeface="Times New Roman" panose="02020603050405020304" pitchFamily="18" charset="0"/>
                <a:ea typeface="+mn-ea"/>
                <a:cs typeface="+mn-cs"/>
              </a:rPr>
              <a:t>()</a:t>
            </a:r>
            <a:endParaRPr lang="en-US" altLang="zh-TW" sz="1200" b="0" i="0" u="none" strike="noStrike" kern="1200" baseline="0" dirty="0">
              <a:solidFill>
                <a:schemeClr val="tx1"/>
              </a:solidFill>
              <a:latin typeface="Times New Roman" panose="02020603050405020304" pitchFamily="18" charset="0"/>
              <a:ea typeface="+mn-ea"/>
              <a:cs typeface="+mn-cs"/>
            </a:endParaRPr>
          </a:p>
          <a:p>
            <a:endParaRPr lang="en-US" altLang="zh-TW" sz="1200" b="0" i="0" u="none" strike="noStrike" kern="1200" baseline="0" dirty="0">
              <a:solidFill>
                <a:schemeClr val="tx1"/>
              </a:solidFill>
              <a:latin typeface="Times New Roman" panose="02020603050405020304" pitchFamily="18" charset="0"/>
              <a:ea typeface="+mn-ea"/>
              <a:cs typeface="+mn-cs"/>
            </a:endParaRPr>
          </a:p>
          <a:p>
            <a:r>
              <a:rPr lang="en-US" altLang="zh-TW" sz="1200" b="0" i="0" u="none" strike="noStrike" kern="1200" baseline="0" dirty="0">
                <a:solidFill>
                  <a:schemeClr val="tx1"/>
                </a:solidFill>
                <a:latin typeface="Times New Roman" panose="02020603050405020304" pitchFamily="18" charset="0"/>
                <a:ea typeface="+mn-ea"/>
                <a:cs typeface="+mn-cs"/>
              </a:rPr>
              <a:t>Architecture guidelines for stable Deep Convolutional GANs</a:t>
            </a:r>
            <a:endParaRPr lang="en-US" altLang="zh-TW" sz="1200" b="0" i="0" u="none" strike="noStrike" kern="1200" baseline="0" dirty="0">
              <a:solidFill>
                <a:schemeClr val="tx1"/>
              </a:solidFill>
              <a:latin typeface="Times New Roman" panose="02020603050405020304" pitchFamily="18" charset="0"/>
              <a:ea typeface="+mn-ea"/>
              <a:cs typeface="+mn-cs"/>
            </a:endParaRPr>
          </a:p>
          <a:p>
            <a:r>
              <a:rPr lang="en-US" altLang="zh-TW" sz="1200" b="0" i="0" u="none" strike="noStrike" kern="1200" baseline="0" dirty="0">
                <a:solidFill>
                  <a:schemeClr val="tx1"/>
                </a:solidFill>
                <a:latin typeface="Times New Roman" panose="02020603050405020304" pitchFamily="18" charset="0"/>
                <a:ea typeface="+mn-ea"/>
                <a:cs typeface="+mn-cs"/>
              </a:rPr>
              <a:t> Replace any pooling layers with </a:t>
            </a:r>
            <a:r>
              <a:rPr lang="en-US" altLang="zh-TW" sz="1200" b="0" i="0" u="none" strike="noStrike" kern="1200" baseline="0" dirty="0" err="1">
                <a:solidFill>
                  <a:schemeClr val="tx1"/>
                </a:solidFill>
                <a:latin typeface="Times New Roman" panose="02020603050405020304" pitchFamily="18" charset="0"/>
                <a:ea typeface="+mn-ea"/>
                <a:cs typeface="+mn-cs"/>
              </a:rPr>
              <a:t>strided</a:t>
            </a:r>
            <a:r>
              <a:rPr lang="en-US" altLang="zh-TW" sz="1200" b="0" i="0" u="none" strike="noStrike" kern="1200" baseline="0" dirty="0">
                <a:solidFill>
                  <a:schemeClr val="tx1"/>
                </a:solidFill>
                <a:latin typeface="Times New Roman" panose="02020603050405020304" pitchFamily="18" charset="0"/>
                <a:ea typeface="+mn-ea"/>
                <a:cs typeface="+mn-cs"/>
              </a:rPr>
              <a:t> convolutions (discriminator) and fractional-</a:t>
            </a:r>
            <a:r>
              <a:rPr lang="en-US" altLang="zh-TW" sz="1200" b="0" i="0" u="none" strike="noStrike" kern="1200" baseline="0" dirty="0" err="1">
                <a:solidFill>
                  <a:schemeClr val="tx1"/>
                </a:solidFill>
                <a:latin typeface="Times New Roman" panose="02020603050405020304" pitchFamily="18" charset="0"/>
                <a:ea typeface="+mn-ea"/>
                <a:cs typeface="+mn-cs"/>
              </a:rPr>
              <a:t>strided</a:t>
            </a:r>
            <a:endParaRPr lang="en-US" altLang="zh-TW" sz="1200" b="0" i="0" u="none" strike="noStrike" kern="1200" baseline="0" dirty="0">
              <a:solidFill>
                <a:schemeClr val="tx1"/>
              </a:solidFill>
              <a:latin typeface="Times New Roman" panose="02020603050405020304" pitchFamily="18" charset="0"/>
              <a:ea typeface="+mn-ea"/>
              <a:cs typeface="+mn-cs"/>
            </a:endParaRPr>
          </a:p>
          <a:p>
            <a:r>
              <a:rPr lang="en-US" altLang="zh-TW" sz="1200" b="0" i="0" u="none" strike="noStrike" kern="1200" baseline="0" dirty="0">
                <a:solidFill>
                  <a:schemeClr val="tx1"/>
                </a:solidFill>
                <a:latin typeface="Times New Roman" panose="02020603050405020304" pitchFamily="18" charset="0"/>
                <a:ea typeface="+mn-ea"/>
                <a:cs typeface="+mn-cs"/>
              </a:rPr>
              <a:t>convolutions (generator).</a:t>
            </a:r>
            <a:endParaRPr lang="en-US" altLang="zh-TW" sz="1200" b="0" i="0" u="none" strike="noStrike" kern="1200" baseline="0" dirty="0">
              <a:solidFill>
                <a:schemeClr val="tx1"/>
              </a:solidFill>
              <a:latin typeface="Times New Roman" panose="02020603050405020304" pitchFamily="18" charset="0"/>
              <a:ea typeface="+mn-ea"/>
              <a:cs typeface="+mn-cs"/>
            </a:endParaRPr>
          </a:p>
          <a:p>
            <a:r>
              <a:rPr lang="en-US" altLang="zh-TW" sz="1200" b="0" i="0" u="none" strike="noStrike" kern="1200" baseline="0" dirty="0">
                <a:solidFill>
                  <a:schemeClr val="tx1"/>
                </a:solidFill>
                <a:latin typeface="Times New Roman" panose="02020603050405020304" pitchFamily="18" charset="0"/>
                <a:ea typeface="+mn-ea"/>
                <a:cs typeface="+mn-cs"/>
              </a:rPr>
              <a:t> Use </a:t>
            </a:r>
            <a:r>
              <a:rPr lang="en-US" altLang="zh-TW" sz="1200" b="0" i="0" u="none" strike="noStrike" kern="1200" baseline="0" dirty="0" err="1">
                <a:solidFill>
                  <a:schemeClr val="tx1"/>
                </a:solidFill>
                <a:latin typeface="Times New Roman" panose="02020603050405020304" pitchFamily="18" charset="0"/>
                <a:ea typeface="+mn-ea"/>
                <a:cs typeface="+mn-cs"/>
              </a:rPr>
              <a:t>batchnorm</a:t>
            </a:r>
            <a:r>
              <a:rPr lang="en-US" altLang="zh-TW" sz="1200" b="0" i="0" u="none" strike="noStrike" kern="1200" baseline="0" dirty="0">
                <a:solidFill>
                  <a:schemeClr val="tx1"/>
                </a:solidFill>
                <a:latin typeface="Times New Roman" panose="02020603050405020304" pitchFamily="18" charset="0"/>
                <a:ea typeface="+mn-ea"/>
                <a:cs typeface="+mn-cs"/>
              </a:rPr>
              <a:t> in both the generator and the discriminator.</a:t>
            </a:r>
            <a:endParaRPr lang="en-US" altLang="zh-TW" sz="1200" b="0" i="0" u="none" strike="noStrike" kern="1200" baseline="0" dirty="0">
              <a:solidFill>
                <a:schemeClr val="tx1"/>
              </a:solidFill>
              <a:latin typeface="Times New Roman" panose="02020603050405020304" pitchFamily="18" charset="0"/>
              <a:ea typeface="+mn-ea"/>
              <a:cs typeface="+mn-cs"/>
            </a:endParaRPr>
          </a:p>
          <a:p>
            <a:r>
              <a:rPr lang="en-US" altLang="zh-TW" sz="1200" b="0" i="0" u="none" strike="noStrike" kern="1200" baseline="0" dirty="0">
                <a:solidFill>
                  <a:schemeClr val="tx1"/>
                </a:solidFill>
                <a:latin typeface="Times New Roman" panose="02020603050405020304" pitchFamily="18" charset="0"/>
                <a:ea typeface="+mn-ea"/>
                <a:cs typeface="+mn-cs"/>
              </a:rPr>
              <a:t> Remove fully connected hidden layers for deeper architectures.</a:t>
            </a:r>
            <a:endParaRPr lang="en-US" altLang="zh-TW" sz="1200" b="0" i="0" u="none" strike="noStrike" kern="1200" baseline="0" dirty="0">
              <a:solidFill>
                <a:schemeClr val="tx1"/>
              </a:solidFill>
              <a:latin typeface="Times New Roman" panose="02020603050405020304" pitchFamily="18" charset="0"/>
              <a:ea typeface="+mn-ea"/>
              <a:cs typeface="+mn-cs"/>
            </a:endParaRPr>
          </a:p>
          <a:p>
            <a:r>
              <a:rPr lang="en-US" altLang="zh-TW" sz="1200" b="0" i="0" u="none" strike="noStrike" kern="1200" baseline="0" dirty="0">
                <a:solidFill>
                  <a:schemeClr val="tx1"/>
                </a:solidFill>
                <a:latin typeface="Times New Roman" panose="02020603050405020304" pitchFamily="18" charset="0"/>
                <a:ea typeface="+mn-ea"/>
                <a:cs typeface="+mn-cs"/>
              </a:rPr>
              <a:t> Use </a:t>
            </a:r>
            <a:r>
              <a:rPr lang="en-US" altLang="zh-TW" sz="1200" b="0" i="0" u="none" strike="noStrike" kern="1200" baseline="0" dirty="0" err="1">
                <a:solidFill>
                  <a:schemeClr val="tx1"/>
                </a:solidFill>
                <a:latin typeface="Times New Roman" panose="02020603050405020304" pitchFamily="18" charset="0"/>
                <a:ea typeface="+mn-ea"/>
                <a:cs typeface="+mn-cs"/>
              </a:rPr>
              <a:t>ReLU</a:t>
            </a:r>
            <a:r>
              <a:rPr lang="en-US" altLang="zh-TW" sz="1200" b="0" i="0" u="none" strike="noStrike" kern="1200" baseline="0" dirty="0">
                <a:solidFill>
                  <a:schemeClr val="tx1"/>
                </a:solidFill>
                <a:latin typeface="Times New Roman" panose="02020603050405020304" pitchFamily="18" charset="0"/>
                <a:ea typeface="+mn-ea"/>
                <a:cs typeface="+mn-cs"/>
              </a:rPr>
              <a:t> activation in generator for all layers except for the output, which uses Tanh.</a:t>
            </a:r>
            <a:endParaRPr lang="en-US" altLang="zh-TW" sz="1200" b="0" i="0" u="none" strike="noStrike" kern="1200" baseline="0" dirty="0">
              <a:solidFill>
                <a:schemeClr val="tx1"/>
              </a:solidFill>
              <a:latin typeface="Times New Roman" panose="02020603050405020304" pitchFamily="18" charset="0"/>
              <a:ea typeface="+mn-ea"/>
              <a:cs typeface="+mn-cs"/>
            </a:endParaRPr>
          </a:p>
          <a:p>
            <a:r>
              <a:rPr lang="en-US" altLang="zh-TW" sz="1200" b="0" i="0" u="none" strike="noStrike" kern="1200" baseline="0" dirty="0">
                <a:solidFill>
                  <a:schemeClr val="tx1"/>
                </a:solidFill>
                <a:latin typeface="Times New Roman" panose="02020603050405020304" pitchFamily="18" charset="0"/>
                <a:ea typeface="+mn-ea"/>
                <a:cs typeface="+mn-cs"/>
              </a:rPr>
              <a:t> Use </a:t>
            </a:r>
            <a:r>
              <a:rPr lang="en-US" altLang="zh-TW" sz="1200" b="0" i="0" u="none" strike="noStrike" kern="1200" baseline="0" dirty="0" err="1">
                <a:solidFill>
                  <a:schemeClr val="tx1"/>
                </a:solidFill>
                <a:latin typeface="Times New Roman" panose="02020603050405020304" pitchFamily="18" charset="0"/>
                <a:ea typeface="+mn-ea"/>
                <a:cs typeface="+mn-cs"/>
              </a:rPr>
              <a:t>LeakyReLU</a:t>
            </a:r>
            <a:r>
              <a:rPr lang="en-US" altLang="zh-TW" sz="1200" b="0" i="0" u="none" strike="noStrike" kern="1200" baseline="0" dirty="0">
                <a:solidFill>
                  <a:schemeClr val="tx1"/>
                </a:solidFill>
                <a:latin typeface="Times New Roman" panose="02020603050405020304" pitchFamily="18" charset="0"/>
                <a:ea typeface="+mn-ea"/>
                <a:cs typeface="+mn-cs"/>
              </a:rPr>
              <a:t> activation in the discriminator for all layers.</a:t>
            </a:r>
            <a:endParaRPr lang="en-US" altLang="zh-TW" sz="1200" b="0" i="0" u="none" strike="noStrike" kern="1200" baseline="0" dirty="0">
              <a:solidFill>
                <a:schemeClr val="tx1"/>
              </a:solidFill>
              <a:latin typeface="Times New Roman" panose="02020603050405020304" pitchFamily="18" charset="0"/>
              <a:ea typeface="+mn-ea"/>
              <a:cs typeface="+mn-cs"/>
            </a:endParaRPr>
          </a:p>
          <a:p>
            <a:endParaRPr lang="en-US" altLang="zh-TW" sz="1200" b="0" i="0" u="none" strike="noStrike" kern="1200" baseline="0" dirty="0">
              <a:solidFill>
                <a:schemeClr val="tx1"/>
              </a:solidFill>
              <a:latin typeface="Times New Roman" panose="02020603050405020304" pitchFamily="18" charset="0"/>
              <a:ea typeface="+mn-ea"/>
              <a:cs typeface="+mn-cs"/>
            </a:endParaRPr>
          </a:p>
        </p:txBody>
      </p:sp>
      <p:sp>
        <p:nvSpPr>
          <p:cNvPr id="4" name="投影片編號版面配置區 3"/>
          <p:cNvSpPr>
            <a:spLocks noGrp="1"/>
          </p:cNvSpPr>
          <p:nvPr>
            <p:ph type="sldNum" sz="quarter" idx="5"/>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Seq2Seq neural machine translation by jointly learning to align and translate.pdf</a:t>
            </a:r>
            <a:endParaRPr lang="zh-TW" altLang="en-US" dirty="0"/>
          </a:p>
        </p:txBody>
      </p:sp>
      <p:sp>
        <p:nvSpPr>
          <p:cNvPr id="4" name="投影片編號版面配置區 3"/>
          <p:cNvSpPr>
            <a:spLocks noGrp="1"/>
          </p:cNvSpPr>
          <p:nvPr>
            <p:ph type="sldNum" sz="quarter" idx="5"/>
          </p:nvPr>
        </p:nvSpPr>
        <p:spPr/>
        <p:txBody>
          <a:bodyPr/>
          <a:lstStyle/>
          <a:p>
            <a:fld id="{9A283A08-32C8-463B-ACFB-95DD99D4D0B5}" type="slidenum">
              <a:rPr lang="zh-TW" altLang="en-US" smtClean="0"/>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Attention is all you needed.pdf</a:t>
            </a:r>
            <a:endParaRPr lang="en-US" altLang="zh-TW" dirty="0"/>
          </a:p>
          <a:p>
            <a:r>
              <a:rPr lang="en-US" altLang="zh-TW" dirty="0"/>
              <a:t>N=6</a:t>
            </a:r>
            <a:endParaRPr lang="en-US" altLang="zh-TW" dirty="0"/>
          </a:p>
          <a:p>
            <a:r>
              <a:rPr lang="en-US" altLang="zh-TW" sz="1200" b="0" i="0" u="none" strike="noStrike" kern="1200" baseline="0" dirty="0">
                <a:solidFill>
                  <a:schemeClr val="tx1"/>
                </a:solidFill>
                <a:latin typeface="+mn-lt"/>
                <a:ea typeface="+mn-ea"/>
                <a:cs typeface="+mn-cs"/>
              </a:rPr>
              <a:t>Decoder: We also modify the self-attention sub-layer in the decoder stack to prevent positions from attending to subsequent positions. This</a:t>
            </a:r>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masking, combined with fact that the output embeddings are offset by one position, ensures that the predictions for position </a:t>
            </a:r>
            <a:r>
              <a:rPr lang="en-US" altLang="zh-TW" sz="1200" b="0" i="0" u="none" strike="noStrike" kern="1200" baseline="0" dirty="0" err="1">
                <a:solidFill>
                  <a:schemeClr val="tx1"/>
                </a:solidFill>
                <a:latin typeface="+mn-lt"/>
                <a:ea typeface="+mn-ea"/>
                <a:cs typeface="+mn-cs"/>
              </a:rPr>
              <a:t>i</a:t>
            </a:r>
            <a:r>
              <a:rPr lang="en-US" altLang="zh-TW" sz="1200" b="0" i="0" u="none" strike="noStrike" kern="1200" baseline="0" dirty="0">
                <a:solidFill>
                  <a:schemeClr val="tx1"/>
                </a:solidFill>
                <a:latin typeface="+mn-lt"/>
                <a:ea typeface="+mn-ea"/>
                <a:cs typeface="+mn-cs"/>
              </a:rPr>
              <a:t> can depend only on the known outputs at positions less than </a:t>
            </a:r>
            <a:r>
              <a:rPr lang="en-US" altLang="zh-TW" sz="1200" b="0" i="0" u="none" strike="noStrike" kern="1200" baseline="0" dirty="0" err="1">
                <a:solidFill>
                  <a:schemeClr val="tx1"/>
                </a:solidFill>
                <a:latin typeface="+mn-lt"/>
                <a:ea typeface="+mn-ea"/>
                <a:cs typeface="+mn-cs"/>
              </a:rPr>
              <a:t>i</a:t>
            </a:r>
            <a:r>
              <a:rPr lang="en-US" altLang="zh-TW" sz="1200" b="0" i="0" u="none" strike="noStrike" kern="1200" baseline="0" dirty="0">
                <a:solidFill>
                  <a:schemeClr val="tx1"/>
                </a:solidFill>
                <a:latin typeface="+mn-lt"/>
                <a:ea typeface="+mn-ea"/>
                <a:cs typeface="+mn-cs"/>
              </a:rPr>
              <a:t>.</a:t>
            </a:r>
            <a:endParaRPr lang="zh-TW" altLang="en-US" dirty="0"/>
          </a:p>
        </p:txBody>
      </p:sp>
      <p:sp>
        <p:nvSpPr>
          <p:cNvPr id="4" name="投影片編號版面配置區 3"/>
          <p:cNvSpPr>
            <a:spLocks noGrp="1"/>
          </p:cNvSpPr>
          <p:nvPr>
            <p:ph type="sldNum" sz="quarter" idx="5"/>
          </p:nvPr>
        </p:nvSpPr>
        <p:spPr/>
        <p:txBody>
          <a:bodyPr/>
          <a:lstStyle/>
          <a:p>
            <a:fld id="{9A283A08-32C8-463B-ACFB-95DD99D4D0B5}" type="slidenum">
              <a:rPr lang="zh-TW" altLang="en-US" smtClean="0"/>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computation that can be parallelized</a:t>
            </a:r>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Learning long-range dependencies</a:t>
            </a:r>
            <a:endParaRPr lang="zh-TW" altLang="en-US" dirty="0"/>
          </a:p>
        </p:txBody>
      </p:sp>
      <p:sp>
        <p:nvSpPr>
          <p:cNvPr id="4" name="投影片編號版面配置區 3"/>
          <p:cNvSpPr>
            <a:spLocks noGrp="1"/>
          </p:cNvSpPr>
          <p:nvPr>
            <p:ph type="sldNum" sz="quarter" idx="5"/>
          </p:nvPr>
        </p:nvSpPr>
        <p:spPr/>
        <p:txBody>
          <a:bodyPr/>
          <a:lstStyle/>
          <a:p>
            <a:fld id="{9A283A08-32C8-463B-ACFB-95DD99D4D0B5}" type="slidenum">
              <a:rPr lang="zh-TW" altLang="en-US" smtClean="0"/>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 two: special token, first two rows: each special token (query) attends to every token (key), first two columns: each special token (key) is attended by every token (query) </a:t>
            </a:r>
            <a:endParaRPr lang="en-US" altLang="zh-TW" dirty="0"/>
          </a:p>
          <a:p>
            <a:r>
              <a:rPr lang="en-US" altLang="zh-TW" dirty="0"/>
              <a:t>Row: query, </a:t>
            </a:r>
            <a:r>
              <a:rPr lang="en-US" altLang="zh-TW" dirty="0" err="1"/>
              <a:t>column:key</a:t>
            </a:r>
            <a:endParaRPr lang="zh-TW" altLang="en-US" dirty="0"/>
          </a:p>
        </p:txBody>
      </p:sp>
      <p:sp>
        <p:nvSpPr>
          <p:cNvPr id="4" name="投影片編號版面配置區 3"/>
          <p:cNvSpPr>
            <a:spLocks noGrp="1"/>
          </p:cNvSpPr>
          <p:nvPr>
            <p:ph type="sldNum" sz="quarter" idx="5"/>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Hierarchical Question-Image Co-Attention for Visual Question Answering</a:t>
            </a:r>
            <a:endParaRPr lang="zh-TW" altLang="en-US" dirty="0"/>
          </a:p>
        </p:txBody>
      </p:sp>
      <p:sp>
        <p:nvSpPr>
          <p:cNvPr id="4" name="投影片編號版面配置區 3"/>
          <p:cNvSpPr>
            <a:spLocks noGrp="1"/>
          </p:cNvSpPr>
          <p:nvPr>
            <p:ph type="sldNum" sz="quarter" idx="5"/>
          </p:nvPr>
        </p:nvSpPr>
        <p:spPr/>
        <p:txBody>
          <a:bodyPr/>
          <a:lstStyle/>
          <a:p>
            <a:fld id="{9A283A08-32C8-463B-ACFB-95DD99D4D0B5}" type="slidenum">
              <a:rPr lang="zh-TW" altLang="en-US" smtClean="0"/>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TW" sz="1200" i="1" dirty="0" smtClean="0">
                          <a:latin typeface="Cambria Math" panose="02040503050406030204" pitchFamily="18" charset="0"/>
                        </a:rPr>
                        <m:t>𝑉</m:t>
                      </m:r>
                      <m:r>
                        <a:rPr lang="en-US" altLang="zh-TW" sz="1200" i="1" dirty="0" smtClean="0">
                          <a:latin typeface="Cambria Math" panose="02040503050406030204" pitchFamily="18" charset="0"/>
                          <a:ea typeface="Cambria Math" panose="02040503050406030204" pitchFamily="18" charset="0"/>
                        </a:rPr>
                        <m:t>∈</m:t>
                      </m:r>
                      <m:sSup>
                        <m:sSupPr>
                          <m:ctrlPr>
                            <a:rPr lang="en-US" altLang="zh-TW" sz="1200" i="1" dirty="0" smtClean="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𝑅</m:t>
                          </m:r>
                        </m:e>
                        <m:sup>
                          <m:r>
                            <a:rPr lang="en-US" altLang="zh-TW" sz="1200" b="0" i="1" dirty="0" smtClean="0">
                              <a:latin typeface="Cambria Math" panose="02040503050406030204" pitchFamily="18" charset="0"/>
                              <a:ea typeface="Cambria Math" panose="02040503050406030204" pitchFamily="18" charset="0"/>
                            </a:rPr>
                            <m:t>𝑑</m:t>
                          </m:r>
                          <m:r>
                            <a:rPr lang="en-US" altLang="zh-TW" sz="1200" b="0" i="1" dirty="0" smtClean="0">
                              <a:latin typeface="Cambria Math" panose="02040503050406030204" pitchFamily="18" charset="0"/>
                              <a:ea typeface="Cambria Math" panose="02040503050406030204" pitchFamily="18" charset="0"/>
                            </a:rPr>
                            <m:t>×</m:t>
                          </m:r>
                          <m:r>
                            <a:rPr lang="en-US" altLang="zh-TW" sz="1200" b="0" i="1" dirty="0" smtClean="0">
                              <a:latin typeface="Cambria Math" panose="02040503050406030204" pitchFamily="18" charset="0"/>
                              <a:ea typeface="Cambria Math" panose="02040503050406030204" pitchFamily="18" charset="0"/>
                            </a:rPr>
                            <m:t>𝑛</m:t>
                          </m:r>
                        </m:sup>
                      </m:sSup>
                      <m:r>
                        <a:rPr lang="en-US" altLang="zh-TW" sz="1200" b="0" i="1" dirty="0" smtClean="0">
                          <a:latin typeface="Cambria Math" panose="02040503050406030204" pitchFamily="18" charset="0"/>
                          <a:ea typeface="Cambria Math" panose="02040503050406030204" pitchFamily="18" charset="0"/>
                        </a:rPr>
                        <m:t>, </m:t>
                      </m:r>
                      <m:r>
                        <a:rPr lang="en-US" altLang="zh-TW" sz="1200" b="0" i="1" dirty="0" smtClean="0">
                          <a:latin typeface="Cambria Math" panose="02040503050406030204" pitchFamily="18" charset="0"/>
                          <a:ea typeface="Cambria Math" panose="02040503050406030204" pitchFamily="18" charset="0"/>
                        </a:rPr>
                        <m:t>𝑄</m:t>
                      </m:r>
                      <m:r>
                        <a:rPr lang="en-US" altLang="zh-TW" sz="1200" i="1" dirty="0" smtClean="0">
                          <a:latin typeface="Cambria Math" panose="02040503050406030204" pitchFamily="18" charset="0"/>
                          <a:ea typeface="Cambria Math" panose="02040503050406030204" pitchFamily="18" charset="0"/>
                        </a:rPr>
                        <m:t>∈</m:t>
                      </m:r>
                      <m:sSup>
                        <m:sSupPr>
                          <m:ctrlPr>
                            <a:rPr lang="en-US" altLang="zh-TW" sz="1200" i="1" dirty="0" smtClean="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𝑅</m:t>
                          </m:r>
                        </m:e>
                        <m:sup>
                          <m:eqArr>
                            <m:eqArrPr>
                              <m:ctrlPr>
                                <a:rPr lang="en-US" altLang="zh-TW" sz="1200" b="0" i="1" dirty="0" smtClean="0">
                                  <a:latin typeface="Cambria Math" panose="02040503050406030204" pitchFamily="18" charset="0"/>
                                  <a:ea typeface="Cambria Math" panose="02040503050406030204" pitchFamily="18" charset="0"/>
                                </a:rPr>
                              </m:ctrlPr>
                            </m:eqArrPr>
                            <m:e>
                              <m:r>
                                <a:rPr lang="en-US" altLang="zh-TW" sz="1200" b="0" i="1" dirty="0" smtClean="0">
                                  <a:latin typeface="Cambria Math" panose="02040503050406030204" pitchFamily="18" charset="0"/>
                                  <a:ea typeface="Cambria Math" panose="02040503050406030204" pitchFamily="18" charset="0"/>
                                </a:rPr>
                                <m:t>𝑑</m:t>
                              </m:r>
                              <m:r>
                                <a:rPr lang="en-US" altLang="zh-TW" sz="1200" b="0" i="1" dirty="0" smtClean="0">
                                  <a:latin typeface="Cambria Math" panose="02040503050406030204" pitchFamily="18" charset="0"/>
                                  <a:ea typeface="Cambria Math" panose="02040503050406030204" pitchFamily="18" charset="0"/>
                                </a:rPr>
                                <m:t>×</m:t>
                              </m:r>
                              <m:r>
                                <a:rPr lang="en-US" altLang="zh-TW" sz="1200" b="0" i="1" dirty="0" smtClean="0">
                                  <a:latin typeface="Cambria Math" panose="02040503050406030204" pitchFamily="18" charset="0"/>
                                  <a:ea typeface="Cambria Math" panose="02040503050406030204" pitchFamily="18" charset="0"/>
                                </a:rPr>
                                <m:t>𝑡</m:t>
                              </m:r>
                            </m:e>
                            <m:e/>
                          </m:eqArr>
                        </m:sup>
                      </m:sSup>
                      <m:r>
                        <a:rPr lang="en-US" altLang="zh-TW" sz="1200" b="0" i="1" dirty="0" smtClean="0">
                          <a:latin typeface="Cambria Math" panose="02040503050406030204" pitchFamily="18" charset="0"/>
                          <a:ea typeface="Cambria Math" panose="02040503050406030204" pitchFamily="18" charset="0"/>
                        </a:rPr>
                        <m:t>𝐶</m:t>
                      </m:r>
                      <m:r>
                        <a:rPr lang="en-US" altLang="zh-TW" sz="1200" i="1" dirty="0" smtClean="0">
                          <a:latin typeface="Cambria Math" panose="02040503050406030204" pitchFamily="18" charset="0"/>
                          <a:ea typeface="Cambria Math" panose="02040503050406030204" pitchFamily="18" charset="0"/>
                        </a:rPr>
                        <m:t>∈</m:t>
                      </m:r>
                      <m:sSup>
                        <m:sSupPr>
                          <m:ctrlPr>
                            <a:rPr lang="en-US" altLang="zh-TW" sz="1200" i="1" dirty="0" smtClean="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𝑅</m:t>
                          </m:r>
                        </m:e>
                        <m:sup>
                          <m:r>
                            <a:rPr lang="en-US" altLang="zh-TW" sz="1200" b="0" i="1" dirty="0" smtClean="0">
                              <a:latin typeface="Cambria Math" panose="02040503050406030204" pitchFamily="18" charset="0"/>
                              <a:ea typeface="Cambria Math" panose="02040503050406030204" pitchFamily="18" charset="0"/>
                            </a:rPr>
                            <m:t>𝑡</m:t>
                          </m:r>
                          <m:r>
                            <a:rPr lang="en-US" altLang="zh-TW" sz="1200" b="0" i="1" dirty="0" smtClean="0">
                              <a:latin typeface="Cambria Math" panose="02040503050406030204" pitchFamily="18" charset="0"/>
                              <a:ea typeface="Cambria Math" panose="02040503050406030204" pitchFamily="18" charset="0"/>
                            </a:rPr>
                            <m:t>×</m:t>
                          </m:r>
                          <m:r>
                            <a:rPr lang="en-US" altLang="zh-TW" sz="1200" b="0" i="1" dirty="0" smtClean="0">
                              <a:latin typeface="Cambria Math" panose="02040503050406030204" pitchFamily="18" charset="0"/>
                              <a:ea typeface="Cambria Math" panose="02040503050406030204" pitchFamily="18" charset="0"/>
                            </a:rPr>
                            <m:t>𝑛</m:t>
                          </m:r>
                        </m:sup>
                      </m:sSup>
                    </m:oMath>
                  </m:oMathPara>
                </a14:m>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r>
                      <a:rPr lang="en-US" altLang="zh-TW" sz="1200" i="1" dirty="0" smtClean="0">
                        <a:latin typeface="Cambria Math" panose="02040503050406030204" pitchFamily="18" charset="0"/>
                        <a:ea typeface="Cambria Math" panose="02040503050406030204" pitchFamily="18" charset="0"/>
                      </a:rPr>
                      <m:t>∈</m:t>
                    </m:r>
                    <m:sSup>
                      <m:sSupPr>
                        <m:ctrlPr>
                          <a:rPr lang="en-US" altLang="zh-TW" sz="1200" i="1" dirty="0" smtClean="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𝑅</m:t>
                        </m:r>
                      </m:e>
                      <m:sup>
                        <m:r>
                          <a:rPr lang="en-US" altLang="zh-TW" sz="1200" b="0" i="1" dirty="0" smtClean="0">
                            <a:latin typeface="Cambria Math" panose="02040503050406030204" pitchFamily="18" charset="0"/>
                            <a:ea typeface="Cambria Math" panose="02040503050406030204" pitchFamily="18" charset="0"/>
                          </a:rPr>
                          <m:t>𝑑</m:t>
                        </m:r>
                        <m:r>
                          <a:rPr lang="en-US" altLang="zh-TW" sz="1200" b="0" i="1" dirty="0" smtClean="0">
                            <a:latin typeface="Cambria Math" panose="02040503050406030204" pitchFamily="18" charset="0"/>
                            <a:ea typeface="Cambria Math" panose="02040503050406030204" pitchFamily="18" charset="0"/>
                          </a:rPr>
                          <m:t>×</m:t>
                        </m:r>
                        <m:r>
                          <a:rPr lang="en-US" altLang="zh-TW" sz="1200" b="0" i="1" dirty="0" smtClean="0">
                            <a:latin typeface="Cambria Math" panose="02040503050406030204" pitchFamily="18" charset="0"/>
                            <a:ea typeface="Cambria Math" panose="02040503050406030204" pitchFamily="18" charset="0"/>
                          </a:rPr>
                          <m:t>𝑑</m:t>
                        </m:r>
                      </m:sup>
                    </m:sSup>
                    <m:r>
                      <a:rPr lang="en-US" altLang="zh-TW" sz="1200" b="0" i="1" dirty="0" smtClean="0">
                        <a:latin typeface="Cambria Math" panose="02040503050406030204" pitchFamily="18" charset="0"/>
                        <a:ea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𝑣</m:t>
                        </m:r>
                      </m:sub>
                    </m:sSub>
                  </m:oMath>
                </a14:m>
                <a:r>
                  <a:rPr lang="en-US" altLang="zh-TW" dirty="0"/>
                  <a:t>, </a:t>
                </a:r>
                <a14:m>
                  <m:oMath xmlns:m="http://schemas.openxmlformats.org/officeDocument/2006/math">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𝑊</m:t>
                        </m:r>
                      </m:e>
                      <m:sub>
                        <m:r>
                          <a:rPr lang="en-US" altLang="zh-TW" b="0" i="1" smtClean="0">
                            <a:latin typeface="Cambria Math" panose="02040503050406030204" pitchFamily="18" charset="0"/>
                          </a:rPr>
                          <m:t>𝑞</m:t>
                        </m:r>
                      </m:sub>
                    </m:sSub>
                    <m:r>
                      <a:rPr lang="en-US" altLang="zh-TW" sz="1200" i="1" dirty="0" smtClean="0">
                        <a:latin typeface="Cambria Math" panose="02040503050406030204" pitchFamily="18" charset="0"/>
                        <a:ea typeface="Cambria Math" panose="02040503050406030204" pitchFamily="18" charset="0"/>
                      </a:rPr>
                      <m:t>∈</m:t>
                    </m:r>
                    <m:sSup>
                      <m:sSupPr>
                        <m:ctrlPr>
                          <a:rPr lang="en-US" altLang="zh-TW" sz="1200" i="1" dirty="0" smtClean="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𝑅</m:t>
                        </m:r>
                      </m:e>
                      <m:sup>
                        <m:r>
                          <a:rPr lang="en-US" altLang="zh-TW" sz="1200" b="0" i="1" dirty="0" smtClean="0">
                            <a:latin typeface="Cambria Math" panose="02040503050406030204" pitchFamily="18" charset="0"/>
                            <a:ea typeface="Cambria Math" panose="02040503050406030204" pitchFamily="18" charset="0"/>
                          </a:rPr>
                          <m:t>𝑘</m:t>
                        </m:r>
                        <m:r>
                          <a:rPr lang="en-US" altLang="zh-TW" sz="1200" b="0" i="1" dirty="0" smtClean="0">
                            <a:latin typeface="Cambria Math" panose="02040503050406030204" pitchFamily="18" charset="0"/>
                            <a:ea typeface="Cambria Math" panose="02040503050406030204" pitchFamily="18" charset="0"/>
                          </a:rPr>
                          <m:t>×</m:t>
                        </m:r>
                        <m:r>
                          <a:rPr lang="en-US" altLang="zh-TW" sz="1200" b="0" i="1" dirty="0" smtClean="0">
                            <a:latin typeface="Cambria Math" panose="02040503050406030204" pitchFamily="18" charset="0"/>
                            <a:ea typeface="Cambria Math" panose="02040503050406030204" pitchFamily="18" charset="0"/>
                          </a:rPr>
                          <m:t>𝑑</m:t>
                        </m:r>
                      </m:sup>
                    </m:sSup>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h𝑣</m:t>
                        </m:r>
                      </m:sub>
                    </m:sSub>
                  </m:oMath>
                </a14:m>
                <a:r>
                  <a:rPr lang="en-US" altLang="zh-TW" dirty="0"/>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h𝑞</m:t>
                        </m:r>
                      </m:sub>
                    </m:sSub>
                    <m:r>
                      <a:rPr lang="en-US" altLang="zh-TW" sz="1200" i="1" dirty="0" smtClean="0">
                        <a:latin typeface="Cambria Math" panose="02040503050406030204" pitchFamily="18" charset="0"/>
                        <a:ea typeface="Cambria Math" panose="02040503050406030204" pitchFamily="18" charset="0"/>
                      </a:rPr>
                      <m:t>∈</m:t>
                    </m:r>
                    <m:sSup>
                      <m:sSupPr>
                        <m:ctrlPr>
                          <a:rPr lang="en-US" altLang="zh-TW" sz="1200" i="1" dirty="0" smtClean="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𝑅</m:t>
                        </m:r>
                      </m:e>
                      <m:sup>
                        <m:r>
                          <a:rPr lang="en-US" altLang="zh-TW" sz="1200" b="0" i="1" dirty="0" smtClean="0">
                            <a:latin typeface="Cambria Math" panose="02040503050406030204" pitchFamily="18" charset="0"/>
                            <a:ea typeface="Cambria Math" panose="02040503050406030204" pitchFamily="18" charset="0"/>
                          </a:rPr>
                          <m:t>𝑘</m:t>
                        </m:r>
                      </m:sup>
                    </m:sSup>
                  </m:oMath>
                </a14:m>
                <a:r>
                  <a:rPr lang="en-US" altLang="zh-TW" dirty="0"/>
                  <a:t>,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𝑎</m:t>
                        </m:r>
                      </m:e>
                      <m:sup>
                        <m:r>
                          <a:rPr lang="en-US" altLang="zh-TW" i="1">
                            <a:latin typeface="Cambria Math" panose="02040503050406030204" pitchFamily="18" charset="0"/>
                          </a:rPr>
                          <m:t>𝑣</m:t>
                        </m:r>
                      </m:sup>
                    </m:sSup>
                    <m:r>
                      <a:rPr lang="en-US" altLang="zh-TW" sz="1200" i="1" dirty="0" smtClean="0">
                        <a:latin typeface="Cambria Math" panose="02040503050406030204" pitchFamily="18" charset="0"/>
                        <a:ea typeface="Cambria Math" panose="02040503050406030204" pitchFamily="18" charset="0"/>
                      </a:rPr>
                      <m:t>∈</m:t>
                    </m:r>
                    <m:sSup>
                      <m:sSupPr>
                        <m:ctrlPr>
                          <a:rPr lang="en-US" altLang="zh-TW" sz="1200" i="1" dirty="0" smtClean="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𝑅</m:t>
                        </m:r>
                      </m:e>
                      <m:sup>
                        <m:r>
                          <a:rPr lang="en-US" altLang="zh-TW" sz="1200" b="0" i="1" dirty="0" smtClean="0">
                            <a:latin typeface="Cambria Math" panose="02040503050406030204" pitchFamily="18" charset="0"/>
                            <a:ea typeface="Cambria Math" panose="02040503050406030204" pitchFamily="18" charset="0"/>
                          </a:rPr>
                          <m:t>𝑛</m:t>
                        </m:r>
                      </m:sup>
                    </m:sSup>
                  </m:oMath>
                </a14:m>
                <a:r>
                  <a:rPr lang="en-US" altLang="zh-TW" dirty="0"/>
                  <a:t>, </a:t>
                </a:r>
                <a14:m>
                  <m:oMath xmlns:m="http://schemas.openxmlformats.org/officeDocument/2006/math">
                    <m:sSup>
                      <m:sSupPr>
                        <m:ctrlPr>
                          <a:rPr lang="en-US" altLang="zh-TW" i="1" smtClean="0">
                            <a:latin typeface="Cambria Math" panose="02040503050406030204" pitchFamily="18" charset="0"/>
                          </a:rPr>
                        </m:ctrlPr>
                      </m:sSupPr>
                      <m:e>
                        <m:r>
                          <a:rPr lang="en-US" altLang="zh-TW" i="1">
                            <a:latin typeface="Cambria Math" panose="02040503050406030204" pitchFamily="18" charset="0"/>
                          </a:rPr>
                          <m:t>𝑎</m:t>
                        </m:r>
                      </m:e>
                      <m:sup>
                        <m:r>
                          <a:rPr lang="en-US" altLang="zh-TW" b="0" i="1" smtClean="0">
                            <a:latin typeface="Cambria Math" panose="02040503050406030204" pitchFamily="18" charset="0"/>
                          </a:rPr>
                          <m:t>𝑞</m:t>
                        </m:r>
                      </m:sup>
                    </m:sSup>
                    <m:r>
                      <a:rPr lang="en-US" altLang="zh-TW" sz="1200" i="1" dirty="0" smtClean="0">
                        <a:latin typeface="Cambria Math" panose="02040503050406030204" pitchFamily="18" charset="0"/>
                        <a:ea typeface="Cambria Math" panose="02040503050406030204" pitchFamily="18" charset="0"/>
                      </a:rPr>
                      <m:t>∈</m:t>
                    </m:r>
                    <m:sSup>
                      <m:sSupPr>
                        <m:ctrlPr>
                          <a:rPr lang="en-US" altLang="zh-TW" sz="1200" i="1" dirty="0" smtClean="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𝑅</m:t>
                        </m:r>
                      </m:e>
                      <m:sup>
                        <m:r>
                          <a:rPr lang="en-US" altLang="zh-TW" sz="1200" b="0" i="1" dirty="0" smtClean="0">
                            <a:latin typeface="Cambria Math" panose="02040503050406030204" pitchFamily="18" charset="0"/>
                            <a:ea typeface="Cambria Math" panose="02040503050406030204" pitchFamily="18" charset="0"/>
                          </a:rPr>
                          <m:t>𝑡</m:t>
                        </m:r>
                      </m:sup>
                    </m:sSup>
                  </m:oMath>
                </a14:m>
                <a:endParaRPr lang="en-US" altLang="zh-TW" dirty="0"/>
              </a:p>
              <a:p>
                <a:r>
                  <a:rPr lang="en-US" altLang="zh-TW" dirty="0"/>
                  <a:t>Prediction is made by </a:t>
                </a:r>
                <a:r>
                  <a:rPr lang="en-US" altLang="zh-TW" dirty="0" err="1"/>
                  <a:t>softmax</a:t>
                </a:r>
                <a:r>
                  <a:rPr lang="en-US" altLang="zh-TW" dirty="0"/>
                  <a:t>(tanh(</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𝑝</m:t>
                        </m:r>
                      </m:sub>
                    </m:sSub>
                  </m:oMath>
                </a14:m>
                <a:r>
                  <a:rPr lang="en-US" altLang="zh-TW" dirty="0" err="1"/>
                  <a:t>concat</a:t>
                </a:r>
                <a:r>
                  <a:rPr lang="en-US" altLang="zh-TW" dirty="0"/>
                  <a:t>(</a:t>
                </a:r>
                <a14:m>
                  <m:oMath xmlns:m="http://schemas.openxmlformats.org/officeDocument/2006/math">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oMath>
                </a14:m>
                <a:r>
                  <a:rPr lang="en-US" altLang="zh-TW" dirty="0"/>
                  <a:t>, </a:t>
                </a:r>
                <a14:m>
                  <m:oMath xmlns:m="http://schemas.openxmlformats.org/officeDocument/2006/math">
                    <m:acc>
                      <m:accPr>
                        <m:chr m:val="̂"/>
                        <m:ctrlPr>
                          <a:rPr lang="en-US" altLang="zh-TW" i="1">
                            <a:latin typeface="Cambria Math" panose="02040503050406030204" pitchFamily="18" charset="0"/>
                          </a:rPr>
                        </m:ctrlPr>
                      </m:accPr>
                      <m:e>
                        <m:r>
                          <a:rPr lang="en-US" altLang="zh-TW" b="0" i="1" smtClean="0">
                            <a:latin typeface="Cambria Math" panose="02040503050406030204" pitchFamily="18" charset="0"/>
                          </a:rPr>
                          <m:t>𝑞</m:t>
                        </m:r>
                      </m:e>
                    </m:acc>
                  </m:oMath>
                </a14:m>
                <a:r>
                  <a:rPr lang="en-US" altLang="zh-TW" dirty="0"/>
                  <a:t>))</a:t>
                </a:r>
              </a:p>
            </p:txBody>
          </p:sp>
        </mc:Choice>
        <mc:Fallback>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sz="1200" i="0" dirty="0">
                    <a:latin typeface="Cambria Math" panose="02040503050406030204" pitchFamily="18" charset="0"/>
                  </a:rPr>
                  <a:t>𝑉</a:t>
                </a:r>
                <a:r>
                  <a:rPr lang="en-US" altLang="zh-TW" sz="1200" i="0" dirty="0">
                    <a:latin typeface="Cambria Math" panose="02040503050406030204" pitchFamily="18" charset="0"/>
                    <a:ea typeface="Cambria Math" panose="02040503050406030204" pitchFamily="18" charset="0"/>
                  </a:rPr>
                  <a:t>∈𝑅^(</a:t>
                </a:r>
                <a:r>
                  <a:rPr lang="en-US" altLang="zh-TW" sz="1200" b="0" i="0" dirty="0">
                    <a:latin typeface="Cambria Math" panose="02040503050406030204" pitchFamily="18" charset="0"/>
                    <a:ea typeface="Cambria Math" panose="02040503050406030204" pitchFamily="18" charset="0"/>
                  </a:rPr>
                  <a:t>𝑑×𝑁), 𝑄</a:t>
                </a:r>
                <a:r>
                  <a:rPr lang="en-US" altLang="zh-TW" sz="1200" i="0" dirty="0">
                    <a:latin typeface="Cambria Math" panose="02040503050406030204" pitchFamily="18" charset="0"/>
                    <a:ea typeface="Cambria Math" panose="02040503050406030204" pitchFamily="18" charset="0"/>
                  </a:rPr>
                  <a:t>∈𝑅^</a:t>
                </a:r>
                <a:r>
                  <a:rPr lang="en-US" altLang="zh-TW" sz="1200" b="0" i="0" dirty="0">
                    <a:latin typeface="Cambria Math" panose="02040503050406030204" pitchFamily="18" charset="0"/>
                    <a:ea typeface="Cambria Math" panose="02040503050406030204" pitchFamily="18" charset="0"/>
                  </a:rPr>
                  <a:t>█(𝑑×𝑇@) 𝐶</a:t>
                </a:r>
                <a:r>
                  <a:rPr lang="en-US" altLang="zh-TW" sz="1200" i="0" dirty="0">
                    <a:latin typeface="Cambria Math" panose="02040503050406030204" pitchFamily="18" charset="0"/>
                    <a:ea typeface="Cambria Math" panose="02040503050406030204" pitchFamily="18" charset="0"/>
                  </a:rPr>
                  <a:t>∈𝑅^(</a:t>
                </a:r>
                <a:r>
                  <a:rPr lang="en-US" altLang="zh-TW" sz="1200" b="0" i="0" dirty="0">
                    <a:latin typeface="Cambria Math" panose="02040503050406030204" pitchFamily="18" charset="0"/>
                    <a:ea typeface="Cambria Math" panose="02040503050406030204" pitchFamily="18" charset="0"/>
                  </a:rPr>
                  <a:t>𝑇×𝑁)</a:t>
                </a:r>
                <a:endParaRPr lang="en-US" altLang="zh-TW" dirty="0"/>
              </a:p>
              <a:p>
                <a:r>
                  <a:rPr lang="en-US" altLang="zh-TW" b="0" i="0">
                    <a:latin typeface="Cambria Math" panose="02040503050406030204" pitchFamily="18" charset="0"/>
                  </a:rPr>
                  <a:t>𝑊_𝑏</a:t>
                </a:r>
                <a:r>
                  <a:rPr lang="en-US" altLang="zh-TW" sz="1200" i="0" dirty="0">
                    <a:latin typeface="Cambria Math" panose="02040503050406030204" pitchFamily="18" charset="0"/>
                    <a:ea typeface="Cambria Math" panose="02040503050406030204" pitchFamily="18" charset="0"/>
                  </a:rPr>
                  <a:t>∈𝑅^(</a:t>
                </a:r>
                <a:r>
                  <a:rPr lang="en-US" altLang="zh-TW" sz="1200" b="0" i="0" dirty="0">
                    <a:latin typeface="Cambria Math" panose="02040503050406030204" pitchFamily="18" charset="0"/>
                    <a:ea typeface="Cambria Math" panose="02040503050406030204" pitchFamily="18" charset="0"/>
                  </a:rPr>
                  <a:t>𝑑×𝑑), </a:t>
                </a:r>
                <a:r>
                  <a:rPr lang="en-US" altLang="zh-TW" b="0" i="0">
                    <a:latin typeface="Cambria Math" panose="02040503050406030204" pitchFamily="18" charset="0"/>
                  </a:rPr>
                  <a:t>𝑊_𝑣</a:t>
                </a:r>
                <a:r>
                  <a:rPr lang="en-US" altLang="zh-TW" dirty="0"/>
                  <a:t>, </a:t>
                </a:r>
                <a:r>
                  <a:rPr lang="en-US" altLang="zh-TW" i="0">
                    <a:latin typeface="Cambria Math" panose="02040503050406030204" pitchFamily="18" charset="0"/>
                  </a:rPr>
                  <a:t>𝑊_</a:t>
                </a:r>
                <a:r>
                  <a:rPr lang="en-US" altLang="zh-TW" b="0" i="0">
                    <a:latin typeface="Cambria Math" panose="02040503050406030204" pitchFamily="18" charset="0"/>
                  </a:rPr>
                  <a:t>𝑞</a:t>
                </a:r>
                <a:r>
                  <a:rPr lang="en-US" altLang="zh-TW" sz="1200" i="0" dirty="0">
                    <a:latin typeface="Cambria Math" panose="02040503050406030204" pitchFamily="18" charset="0"/>
                    <a:ea typeface="Cambria Math" panose="02040503050406030204" pitchFamily="18" charset="0"/>
                  </a:rPr>
                  <a:t>∈𝑅^(</a:t>
                </a:r>
                <a:r>
                  <a:rPr lang="en-US" altLang="zh-TW" sz="1200" b="0" i="0" dirty="0">
                    <a:latin typeface="Cambria Math" panose="02040503050406030204" pitchFamily="18" charset="0"/>
                    <a:ea typeface="Cambria Math" panose="02040503050406030204" pitchFamily="18" charset="0"/>
                  </a:rPr>
                  <a:t>𝑘×𝑑)</a:t>
                </a:r>
                <a:r>
                  <a:rPr lang="en-US" altLang="zh-TW" dirty="0"/>
                  <a:t>, </a:t>
                </a:r>
                <a:r>
                  <a:rPr lang="en-US" altLang="zh-TW" b="0" i="0">
                    <a:latin typeface="Cambria Math" panose="02040503050406030204" pitchFamily="18" charset="0"/>
                  </a:rPr>
                  <a:t>𝑤_ℎ𝑣</a:t>
                </a:r>
                <a:r>
                  <a:rPr lang="en-US" altLang="zh-TW" dirty="0"/>
                  <a:t>, </a:t>
                </a:r>
                <a:r>
                  <a:rPr lang="en-US" altLang="zh-TW" b="0" i="0">
                    <a:latin typeface="Cambria Math" panose="02040503050406030204" pitchFamily="18" charset="0"/>
                  </a:rPr>
                  <a:t>𝑤_ℎ𝑞</a:t>
                </a:r>
                <a:r>
                  <a:rPr lang="en-US" altLang="zh-TW" sz="1200" i="0" dirty="0">
                    <a:latin typeface="Cambria Math" panose="02040503050406030204" pitchFamily="18" charset="0"/>
                    <a:ea typeface="Cambria Math" panose="02040503050406030204" pitchFamily="18" charset="0"/>
                  </a:rPr>
                  <a:t>∈𝑅^</a:t>
                </a:r>
                <a:r>
                  <a:rPr lang="en-US" altLang="zh-TW" sz="1200" b="0" i="0" dirty="0">
                    <a:latin typeface="Cambria Math" panose="02040503050406030204" pitchFamily="18" charset="0"/>
                    <a:ea typeface="Cambria Math" panose="02040503050406030204" pitchFamily="18" charset="0"/>
                  </a:rPr>
                  <a:t>𝑘</a:t>
                </a:r>
                <a:r>
                  <a:rPr lang="en-US" altLang="zh-TW" dirty="0"/>
                  <a:t>, </a:t>
                </a:r>
                <a:r>
                  <a:rPr lang="en-US" altLang="zh-TW" b="0" i="0">
                    <a:latin typeface="Cambria Math" panose="02040503050406030204" pitchFamily="18" charset="0"/>
                  </a:rPr>
                  <a:t>𝑎^</a:t>
                </a:r>
                <a:r>
                  <a:rPr lang="en-US" altLang="zh-TW" i="0">
                    <a:latin typeface="Cambria Math" panose="02040503050406030204" pitchFamily="18" charset="0"/>
                  </a:rPr>
                  <a:t>𝑣</a:t>
                </a:r>
                <a:r>
                  <a:rPr lang="en-US" altLang="zh-TW" sz="1200" i="0" dirty="0">
                    <a:latin typeface="Cambria Math" panose="02040503050406030204" pitchFamily="18" charset="0"/>
                    <a:ea typeface="Cambria Math" panose="02040503050406030204" pitchFamily="18" charset="0"/>
                  </a:rPr>
                  <a:t>∈𝑅^</a:t>
                </a:r>
                <a:r>
                  <a:rPr lang="en-US" altLang="zh-TW" sz="1200" b="0" i="0" dirty="0">
                    <a:latin typeface="Cambria Math" panose="02040503050406030204" pitchFamily="18" charset="0"/>
                    <a:ea typeface="Cambria Math" panose="02040503050406030204" pitchFamily="18" charset="0"/>
                  </a:rPr>
                  <a:t>𝑁</a:t>
                </a:r>
                <a:r>
                  <a:rPr lang="en-US" altLang="zh-TW" dirty="0"/>
                  <a:t>, </a:t>
                </a:r>
                <a:r>
                  <a:rPr lang="en-US" altLang="zh-TW" i="0">
                    <a:latin typeface="Cambria Math" panose="02040503050406030204" pitchFamily="18" charset="0"/>
                  </a:rPr>
                  <a:t>𝑎^</a:t>
                </a:r>
                <a:r>
                  <a:rPr lang="en-US" altLang="zh-TW" b="0" i="0">
                    <a:latin typeface="Cambria Math" panose="02040503050406030204" pitchFamily="18" charset="0"/>
                  </a:rPr>
                  <a:t>𝑞</a:t>
                </a:r>
                <a:r>
                  <a:rPr lang="en-US" altLang="zh-TW" sz="1200" i="0" dirty="0">
                    <a:latin typeface="Cambria Math" panose="02040503050406030204" pitchFamily="18" charset="0"/>
                    <a:ea typeface="Cambria Math" panose="02040503050406030204" pitchFamily="18" charset="0"/>
                  </a:rPr>
                  <a:t>∈𝑅^</a:t>
                </a:r>
                <a:r>
                  <a:rPr lang="en-US" altLang="zh-TW" sz="1200" b="0" i="0" dirty="0">
                    <a:latin typeface="Cambria Math" panose="02040503050406030204" pitchFamily="18" charset="0"/>
                    <a:ea typeface="Cambria Math" panose="02040503050406030204" pitchFamily="18" charset="0"/>
                  </a:rPr>
                  <a:t>𝑇</a:t>
                </a:r>
                <a:endParaRPr lang="en-US" altLang="zh-TW" dirty="0"/>
              </a:p>
              <a:p>
                <a:r>
                  <a:rPr lang="en-US" altLang="zh-TW" dirty="0"/>
                  <a:t>Prediction is made by </a:t>
                </a:r>
                <a:r>
                  <a:rPr lang="en-US" altLang="zh-TW" dirty="0" err="1"/>
                  <a:t>softmax</a:t>
                </a:r>
                <a:r>
                  <a:rPr lang="en-US" altLang="zh-TW" dirty="0"/>
                  <a:t>(tanh(</a:t>
                </a:r>
                <a:r>
                  <a:rPr lang="en-US" altLang="zh-TW" b="0" i="0">
                    <a:latin typeface="Cambria Math" panose="02040503050406030204" pitchFamily="18" charset="0"/>
                  </a:rPr>
                  <a:t>𝑊_𝑝</a:t>
                </a:r>
                <a:r>
                  <a:rPr lang="en-US" altLang="zh-TW" dirty="0" err="1"/>
                  <a:t>concat</a:t>
                </a:r>
                <a:r>
                  <a:rPr lang="en-US" altLang="zh-TW" dirty="0"/>
                  <a:t>(</a:t>
                </a:r>
                <a:r>
                  <a:rPr lang="en-US" altLang="zh-TW" b="0" i="0">
                    <a:latin typeface="Cambria Math" panose="02040503050406030204" pitchFamily="18" charset="0"/>
                  </a:rPr>
                  <a:t>𝑣 ̂</a:t>
                </a:r>
                <a:r>
                  <a:rPr lang="en-US" altLang="zh-TW" dirty="0"/>
                  <a:t>, </a:t>
                </a:r>
                <a:r>
                  <a:rPr lang="en-US" altLang="zh-TW" b="0" i="0">
                    <a:latin typeface="Cambria Math" panose="02040503050406030204" pitchFamily="18" charset="0"/>
                  </a:rPr>
                  <a:t>𝑞 ̂</a:t>
                </a:r>
                <a:r>
                  <a:rPr lang="en-US" altLang="zh-TW" dirty="0"/>
                  <a:t>))</a:t>
                </a:r>
                <a:endParaRPr lang="en-US" altLang="zh-TW" dirty="0"/>
              </a:p>
            </p:txBody>
          </p:sp>
        </mc:Fallback>
      </mc:AlternateContent>
      <p:sp>
        <p:nvSpPr>
          <p:cNvPr id="4" name="投影片編號版面配置區 3"/>
          <p:cNvSpPr>
            <a:spLocks noGrp="1"/>
          </p:cNvSpPr>
          <p:nvPr>
            <p:ph type="sldNum" sz="quarter" idx="5"/>
          </p:nvPr>
        </p:nvSpPr>
        <p:spPr/>
        <p:txBody>
          <a:bodyPr/>
          <a:lstStyle/>
          <a:p>
            <a:fld id="{9A283A08-32C8-463B-ACFB-95DD99D4D0B5}" type="slidenum">
              <a:rPr lang="zh-TW" altLang="en-US" smtClean="0"/>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30200" y="696913"/>
            <a:ext cx="6197600" cy="3486150"/>
          </a:xfrm>
        </p:spPr>
      </p:sp>
      <p:sp>
        <p:nvSpPr>
          <p:cNvPr id="3" name="備忘稿版面配置區 2"/>
          <p:cNvSpPr>
            <a:spLocks noGrp="1"/>
          </p:cNvSpPr>
          <p:nvPr>
            <p:ph type="body" idx="1"/>
          </p:nvPr>
        </p:nvSpPr>
        <p:spPr/>
        <p:txBody>
          <a:bodyPr/>
          <a:lstStyle/>
          <a:p>
            <a:r>
              <a:rPr lang="en-US" altLang="zh-TW" dirty="0"/>
              <a:t>Loss function</a:t>
            </a:r>
            <a:endParaRPr lang="en-US" altLang="zh-TW" dirty="0"/>
          </a:p>
          <a:p>
            <a:r>
              <a:rPr lang="en-US" altLang="zh-TW" dirty="0"/>
              <a:t>L=1/2(O</a:t>
            </a:r>
            <a:r>
              <a:rPr lang="en-US" altLang="zh-TW" baseline="-25000" dirty="0"/>
              <a:t>1</a:t>
            </a:r>
            <a:r>
              <a:rPr lang="en-US" altLang="zh-TW" dirty="0"/>
              <a:t>-T</a:t>
            </a:r>
            <a:r>
              <a:rPr lang="en-US" altLang="zh-TW" baseline="-25000" dirty="0"/>
              <a:t>1</a:t>
            </a:r>
            <a:r>
              <a:rPr lang="en-US" altLang="zh-TW" dirty="0"/>
              <a:t>)</a:t>
            </a:r>
            <a:r>
              <a:rPr lang="en-US" altLang="zh-TW" baseline="30000" dirty="0"/>
              <a:t>2</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30200" y="696913"/>
            <a:ext cx="6197600" cy="348615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30200" y="696913"/>
            <a:ext cx="6197600" cy="348615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eaLnBrk="0" hangingPunct="0">
              <a:defRPr>
                <a:solidFill>
                  <a:schemeClr val="tx1"/>
                </a:solidFill>
                <a:latin typeface="Tahoma" panose="020B0604030504040204" pitchFamily="34" charset="0"/>
              </a:defRPr>
            </a:lvl1pPr>
            <a:lvl2pPr marL="742950" indent="-285750" defTabSz="931545" eaLnBrk="0" hangingPunct="0">
              <a:defRPr>
                <a:solidFill>
                  <a:schemeClr val="tx1"/>
                </a:solidFill>
                <a:latin typeface="Tahoma" panose="020B0604030504040204" pitchFamily="34" charset="0"/>
              </a:defRPr>
            </a:lvl2pPr>
            <a:lvl3pPr marL="1143000" indent="-228600" defTabSz="931545" eaLnBrk="0" hangingPunct="0">
              <a:defRPr>
                <a:solidFill>
                  <a:schemeClr val="tx1"/>
                </a:solidFill>
                <a:latin typeface="Tahoma" panose="020B0604030504040204" pitchFamily="34" charset="0"/>
              </a:defRPr>
            </a:lvl3pPr>
            <a:lvl4pPr marL="1600200" indent="-228600" defTabSz="931545" eaLnBrk="0" hangingPunct="0">
              <a:defRPr>
                <a:solidFill>
                  <a:schemeClr val="tx1"/>
                </a:solidFill>
                <a:latin typeface="Tahoma" panose="020B0604030504040204" pitchFamily="34" charset="0"/>
              </a:defRPr>
            </a:lvl4pPr>
            <a:lvl5pPr marL="2057400" indent="-228600" defTabSz="931545" eaLnBrk="0" hangingPunct="0">
              <a:defRPr>
                <a:solidFill>
                  <a:schemeClr val="tx1"/>
                </a:solidFill>
                <a:latin typeface="Tahoma" panose="020B0604030504040204" pitchFamily="34" charset="0"/>
              </a:defRPr>
            </a:lvl5pPr>
            <a:lvl6pPr marL="2514600" indent="-228600" defTabSz="931545" eaLnBrk="0" fontAlgn="base" hangingPunct="0">
              <a:spcBef>
                <a:spcPct val="0"/>
              </a:spcBef>
              <a:spcAft>
                <a:spcPct val="0"/>
              </a:spcAft>
              <a:defRPr>
                <a:solidFill>
                  <a:schemeClr val="tx1"/>
                </a:solidFill>
                <a:latin typeface="Tahoma" panose="020B0604030504040204" pitchFamily="34" charset="0"/>
              </a:defRPr>
            </a:lvl6pPr>
            <a:lvl7pPr marL="2971800" indent="-228600" defTabSz="931545" eaLnBrk="0" fontAlgn="base" hangingPunct="0">
              <a:spcBef>
                <a:spcPct val="0"/>
              </a:spcBef>
              <a:spcAft>
                <a:spcPct val="0"/>
              </a:spcAft>
              <a:defRPr>
                <a:solidFill>
                  <a:schemeClr val="tx1"/>
                </a:solidFill>
                <a:latin typeface="Tahoma" panose="020B0604030504040204" pitchFamily="34" charset="0"/>
              </a:defRPr>
            </a:lvl7pPr>
            <a:lvl8pPr marL="3429000" indent="-228600" defTabSz="931545" eaLnBrk="0" fontAlgn="base" hangingPunct="0">
              <a:spcBef>
                <a:spcPct val="0"/>
              </a:spcBef>
              <a:spcAft>
                <a:spcPct val="0"/>
              </a:spcAft>
              <a:defRPr>
                <a:solidFill>
                  <a:schemeClr val="tx1"/>
                </a:solidFill>
                <a:latin typeface="Tahoma" panose="020B0604030504040204" pitchFamily="34" charset="0"/>
              </a:defRPr>
            </a:lvl8pPr>
            <a:lvl9pPr marL="3886200" indent="-228600" defTabSz="931545" eaLnBrk="0" fontAlgn="base" hangingPunct="0">
              <a:spcBef>
                <a:spcPct val="0"/>
              </a:spcBef>
              <a:spcAft>
                <a:spcPct val="0"/>
              </a:spcAft>
              <a:defRPr>
                <a:solidFill>
                  <a:schemeClr val="tx1"/>
                </a:solidFill>
                <a:latin typeface="Tahoma" panose="020B0604030504040204" pitchFamily="34" charset="0"/>
              </a:defRPr>
            </a:lvl9pPr>
          </a:lstStyle>
          <a:p>
            <a:fld id="{D1F0FE0F-20C3-4F24-91A1-2A86F5B4E726}" type="slidenum">
              <a:rPr lang="zh-TW" altLang="en-US" smtClean="0">
                <a:latin typeface="Times New Roman" panose="02020603050405020304" pitchFamily="18" charset="0"/>
              </a:rPr>
            </a:fld>
            <a:endParaRPr lang="en-US" altLang="zh-TW">
              <a:latin typeface="Times New Roman" panose="02020603050405020304" pitchFamily="18" charset="0"/>
            </a:endParaRPr>
          </a:p>
        </p:txBody>
      </p:sp>
      <p:sp>
        <p:nvSpPr>
          <p:cNvPr id="203779" name="Rectangle 2"/>
          <p:cNvSpPr>
            <a:spLocks noGrp="1" noRot="1" noChangeAspect="1" noChangeArrowheads="1" noTextEdit="1"/>
          </p:cNvSpPr>
          <p:nvPr>
            <p:ph type="sldImg"/>
          </p:nvPr>
        </p:nvSpPr>
        <p:spPr>
          <a:xfrm>
            <a:off x="346075" y="703263"/>
            <a:ext cx="6173788" cy="3473450"/>
          </a:xfrm>
          <a:ln w="12700" cap="flat">
            <a:solidFill>
              <a:schemeClr val="tx1"/>
            </a:solidFill>
          </a:ln>
        </p:spPr>
      </p:sp>
      <p:sp>
        <p:nvSpPr>
          <p:cNvPr id="203780" name="Rectangle 3"/>
          <p:cNvSpPr>
            <a:spLocks noGrp="1" noChangeArrowheads="1"/>
          </p:cNvSpPr>
          <p:nvPr>
            <p:ph type="body" idx="1"/>
          </p:nvPr>
        </p:nvSpPr>
        <p:spPr>
          <a:xfrm>
            <a:off x="914400" y="4418013"/>
            <a:ext cx="5029200" cy="4183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888" tIns="42944" rIns="85888" bIns="42944"/>
          <a:lstStyle/>
          <a:p>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30200" y="696913"/>
            <a:ext cx="6197600" cy="3486150"/>
          </a:xfrm>
        </p:spPr>
      </p:sp>
      <p:sp>
        <p:nvSpPr>
          <p:cNvPr id="3" name="備忘稿版面配置區 2"/>
          <p:cNvSpPr>
            <a:spLocks noGrp="1"/>
          </p:cNvSpPr>
          <p:nvPr>
            <p:ph type="body" idx="1"/>
          </p:nvPr>
        </p:nvSpPr>
        <p:spPr/>
        <p:txBody>
          <a:bodyPr/>
          <a:lstStyle/>
          <a:p>
            <a:r>
              <a:rPr lang="en-GB" altLang="ko-KR" b="0" dirty="0"/>
              <a:t>In 1995, </a:t>
            </a:r>
            <a:r>
              <a:rPr lang="en-GB" altLang="ko-KR" b="0" dirty="0">
                <a:solidFill>
                  <a:srgbClr val="CC0000"/>
                </a:solidFill>
              </a:rPr>
              <a:t>Yann </a:t>
            </a:r>
            <a:r>
              <a:rPr lang="en-GB" altLang="ko-KR" b="0" dirty="0" err="1">
                <a:solidFill>
                  <a:srgbClr val="CC0000"/>
                </a:solidFill>
              </a:rPr>
              <a:t>LeCun</a:t>
            </a:r>
            <a:r>
              <a:rPr lang="en-GB" altLang="ko-KR" b="0" dirty="0">
                <a:solidFill>
                  <a:srgbClr val="CC0000"/>
                </a:solidFill>
              </a:rPr>
              <a:t> (</a:t>
            </a:r>
            <a:r>
              <a:rPr lang="en-US" altLang="zh-TW" sz="1200" b="0" dirty="0">
                <a:solidFill>
                  <a:schemeClr val="accent2"/>
                </a:solidFill>
                <a:latin typeface="Comic Sans MS" panose="030F0702030302020204" pitchFamily="66" charset="0"/>
              </a:rPr>
              <a:t>Professor of Computer Science, The Courant Institute of Mathematical Sciences, New York University</a:t>
            </a:r>
            <a:r>
              <a:rPr lang="en-GB" altLang="ko-KR" b="0" dirty="0">
                <a:solidFill>
                  <a:srgbClr val="CC0000"/>
                </a:solidFill>
              </a:rPr>
              <a:t>)</a:t>
            </a:r>
            <a:r>
              <a:rPr lang="en-GB" altLang="ko-KR" b="0" dirty="0"/>
              <a:t> and </a:t>
            </a:r>
            <a:r>
              <a:rPr lang="en-GB" altLang="ko-KR" b="0" dirty="0" err="1">
                <a:solidFill>
                  <a:srgbClr val="CC0000"/>
                </a:solidFill>
              </a:rPr>
              <a:t>Yoshua</a:t>
            </a:r>
            <a:r>
              <a:rPr lang="en-GB" altLang="ko-KR" b="0" dirty="0">
                <a:solidFill>
                  <a:srgbClr val="CC0000"/>
                </a:solidFill>
              </a:rPr>
              <a:t> </a:t>
            </a:r>
            <a:r>
              <a:rPr lang="en-GB" altLang="ko-KR" b="0" dirty="0" err="1">
                <a:solidFill>
                  <a:srgbClr val="CC0000"/>
                </a:solidFill>
              </a:rPr>
              <a:t>Bengio</a:t>
            </a:r>
            <a:r>
              <a:rPr lang="en-GB" altLang="ko-KR" b="0" dirty="0"/>
              <a:t> introduced the concept of convolutional neural networks</a:t>
            </a:r>
            <a:endParaRPr lang="zh-TW" altLang="en-US" dirty="0"/>
          </a:p>
        </p:txBody>
      </p:sp>
      <p:sp>
        <p:nvSpPr>
          <p:cNvPr id="4" name="投影片編號版面配置區 3"/>
          <p:cNvSpPr>
            <a:spLocks noGrp="1"/>
          </p:cNvSpPr>
          <p:nvPr>
            <p:ph type="sldNum" sz="quarter" idx="10"/>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30200" y="696913"/>
            <a:ext cx="6197600" cy="3486150"/>
          </a:xfrm>
        </p:spPr>
      </p:sp>
      <p:sp>
        <p:nvSpPr>
          <p:cNvPr id="3" name="備忘稿版面配置區 2"/>
          <p:cNvSpPr>
            <a:spLocks noGrp="1"/>
          </p:cNvSpPr>
          <p:nvPr>
            <p:ph type="body" idx="1"/>
          </p:nvPr>
        </p:nvSpPr>
        <p:spPr/>
        <p:txBody>
          <a:bodyPr/>
          <a:lstStyle/>
          <a:p>
            <a:r>
              <a:rPr lang="en-US" altLang="zh-TW" dirty="0"/>
              <a:t>32*32</a:t>
            </a:r>
            <a:endParaRPr lang="zh-TW" altLang="en-US" dirty="0"/>
          </a:p>
        </p:txBody>
      </p:sp>
      <p:sp>
        <p:nvSpPr>
          <p:cNvPr id="4" name="投影片編號版面配置區 3"/>
          <p:cNvSpPr>
            <a:spLocks noGrp="1"/>
          </p:cNvSpPr>
          <p:nvPr>
            <p:ph type="sldNum" sz="quarter" idx="10"/>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30200" y="696913"/>
            <a:ext cx="6197600" cy="348615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0CF6ED9B-3CFE-4A4F-ABF7-3F749B798A9A}" type="slidenum">
              <a:rPr lang="zh-TW" altLang="en-US" smtClean="0"/>
            </a:fld>
            <a:endParaRPr lang="en-US" altLang="zh-TW"/>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TW" altLang="en-US"/>
              <a:t>按一下以編輯母片標題樣式</a:t>
            </a:r>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a:t>按一下以編輯母片副標題樣式</a:t>
            </a:r>
            <a:endParaRPr lang="en-US"/>
          </a:p>
        </p:txBody>
      </p:sp>
      <p:sp>
        <p:nvSpPr>
          <p:cNvPr id="6" name="Slide Number Placeholder 26"/>
          <p:cNvSpPr>
            <a:spLocks noGrp="1"/>
          </p:cNvSpPr>
          <p:nvPr>
            <p:ph type="sldNum" sz="quarter" idx="12"/>
          </p:nvPr>
        </p:nvSpPr>
        <p:spPr/>
        <p:txBody>
          <a:bodyPr/>
          <a:lstStyle>
            <a:lvl1pPr>
              <a:defRPr/>
            </a:lvl1pPr>
          </a:lstStyle>
          <a:p>
            <a:pPr>
              <a:defRPr/>
            </a:pPr>
            <a:fld id="{4F1D6A66-EAFE-4911-A3E4-A4E2E7C6AB90}" type="slidenum">
              <a:rPr lang="zh-TW" altLang="en-US" smtClean="0"/>
            </a:fld>
            <a:endParaRPr lang="en-US" altLang="zh-TW"/>
          </a:p>
        </p:txBody>
      </p:sp>
      <p:sp>
        <p:nvSpPr>
          <p:cNvPr id="7" name="Date Placeholder 9"/>
          <p:cNvSpPr txBox="1"/>
          <p:nvPr/>
        </p:nvSpPr>
        <p:spPr>
          <a:xfrm>
            <a:off x="638835" y="6417875"/>
            <a:ext cx="3062620" cy="365125"/>
          </a:xfrm>
          <a:prstGeom prst="rect">
            <a:avLst/>
          </a:prstGeom>
        </p:spPr>
        <p:txBody>
          <a:bodyPr vert="horz" lIns="0" tIns="0" rIns="0" bIns="0" anchor="b"/>
          <a:lstStyle>
            <a:defPPr>
              <a:defRPr lang="en-US"/>
            </a:defPPr>
            <a:lvl1pPr algn="l" rtl="0" eaLnBrk="1" fontAlgn="auto" latinLnBrk="0" hangingPunct="1">
              <a:spcBef>
                <a:spcPts val="0"/>
              </a:spcBef>
              <a:spcAft>
                <a:spcPts val="0"/>
              </a:spcAft>
              <a:defRPr kumimoji="0" sz="1200" kern="1200" smtClean="0">
                <a:solidFill>
                  <a:schemeClr val="tx2">
                    <a:shade val="90000"/>
                  </a:schemeClr>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9pPr>
          </a:lstStyle>
          <a:p>
            <a:r>
              <a:rPr lang="en-US" altLang="zh-TW" sz="1200" dirty="0"/>
              <a:t>Dept. Information Management</a:t>
            </a:r>
            <a:endParaRPr lang="en-US" altLang="zh-TW" sz="1200" baseline="0" dirty="0"/>
          </a:p>
          <a:p>
            <a:r>
              <a:rPr lang="en-US" altLang="zh-TW" sz="1200" baseline="0" dirty="0"/>
              <a:t>National Taiwan University</a:t>
            </a:r>
            <a:endParaRPr lang="zh-TW" altLang="en-US" sz="1200" dirty="0"/>
          </a:p>
        </p:txBody>
      </p:sp>
    </p:spTree>
  </p:cSld>
  <p:clrMapOvr>
    <a:overrideClrMapping bg1="dk1" tx1="lt1" bg2="dk2" tx2="lt2" accent1="accent1" accent2="accent2" accent3="accent3" accent4="accent4" accent5="accent5" accent6="accent6" hlink="hlink" folHlink="folHlink"/>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a:p>
        </p:txBody>
      </p:sp>
      <p:sp>
        <p:nvSpPr>
          <p:cNvPr id="6" name="Slide Number Placeholder 17"/>
          <p:cNvSpPr>
            <a:spLocks noGrp="1"/>
          </p:cNvSpPr>
          <p:nvPr>
            <p:ph type="sldNum" sz="quarter" idx="12"/>
          </p:nvPr>
        </p:nvSpPr>
        <p:spPr/>
        <p:txBody>
          <a:bodyPr/>
          <a:lstStyle>
            <a:lvl1pPr>
              <a:defRPr/>
            </a:lvl1pPr>
          </a:lstStyle>
          <a:p>
            <a:pPr>
              <a:defRPr/>
            </a:pPr>
            <a:fld id="{B96D3BE9-B1CC-46DF-A35C-F124E9EE1FCD}" type="slidenum">
              <a:rPr lang="zh-TW" altLang="en-US" smtClean="0"/>
            </a:fld>
            <a:endParaRPr lang="en-US" altLang="zh-TW"/>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hasCustomPrompt="1"/>
          </p:nvPr>
        </p:nvSpPr>
        <p:spPr>
          <a:xfrm>
            <a:off x="609600" y="914402"/>
            <a:ext cx="8026400" cy="5211763"/>
          </a:xfrm>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a:p>
        </p:txBody>
      </p:sp>
      <p:sp>
        <p:nvSpPr>
          <p:cNvPr id="6" name="Slide Number Placeholder 17"/>
          <p:cNvSpPr>
            <a:spLocks noGrp="1"/>
          </p:cNvSpPr>
          <p:nvPr>
            <p:ph type="sldNum" sz="quarter" idx="12"/>
          </p:nvPr>
        </p:nvSpPr>
        <p:spPr/>
        <p:txBody>
          <a:bodyPr/>
          <a:lstStyle>
            <a:lvl1pPr>
              <a:defRPr/>
            </a:lvl1pPr>
          </a:lstStyle>
          <a:p>
            <a:pPr>
              <a:defRPr/>
            </a:pPr>
            <a:fld id="{265CAD49-D74C-4AC2-A4B9-A22DC0ED4535}" type="slidenum">
              <a:rPr lang="zh-TW" altLang="en-US" smtClean="0"/>
            </a:fld>
            <a:endParaRPr lang="en-US" altLang="zh-TW"/>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zh-TW" altLang="en-US"/>
          </a:p>
        </p:txBody>
      </p:sp>
      <p:sp>
        <p:nvSpPr>
          <p:cNvPr id="3" name="Content Placeholder 2"/>
          <p:cNvSpPr>
            <a:spLocks noGrp="1"/>
          </p:cNvSpPr>
          <p:nvPr>
            <p:ph idx="1" hasCustomPrompt="1"/>
          </p:nvPr>
        </p:nvSpPr>
        <p:spPr/>
        <p:txBody>
          <a:bodyPr/>
          <a:lstStyle>
            <a:lvl5pPr>
              <a:defRPr/>
            </a:lvl5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dirty="0"/>
          </a:p>
        </p:txBody>
      </p:sp>
      <p:cxnSp>
        <p:nvCxnSpPr>
          <p:cNvPr id="7" name="直線接點 6"/>
          <p:cNvCxnSpPr/>
          <p:nvPr/>
        </p:nvCxnSpPr>
        <p:spPr>
          <a:xfrm>
            <a:off x="609599" y="6356350"/>
            <a:ext cx="109728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609599" y="1847850"/>
            <a:ext cx="10972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Slide Number Placeholder 3"/>
          <p:cNvSpPr>
            <a:spLocks noGrp="1"/>
          </p:cNvSpPr>
          <p:nvPr>
            <p:ph type="sldNum" sz="quarter" idx="12"/>
          </p:nvPr>
        </p:nvSpPr>
        <p:spPr>
          <a:xfrm>
            <a:off x="6375712" y="6411915"/>
            <a:ext cx="738717" cy="365125"/>
          </a:xfrm>
          <a:prstGeom prst="rect">
            <a:avLst/>
          </a:prstGeom>
        </p:spPr>
        <p:txBody>
          <a:bodyPr vert="horz" wrap="square" lIns="91440" tIns="45720" rIns="91440" bIns="45720" numCol="1" anchor="t" anchorCtr="0" compatLnSpc="1"/>
          <a:lstStyle>
            <a:lvl1pPr>
              <a:defRPr/>
            </a:lvl1pPr>
          </a:lstStyle>
          <a:p>
            <a:pPr>
              <a:defRPr/>
            </a:pPr>
            <a:fld id="{5ADB89F8-2A0E-4B58-ACCB-270A2F4E878B}" type="slidenum">
              <a:rPr lang="zh-TW" altLang="en-US" smtClean="0"/>
            </a:fld>
            <a:endParaRPr lang="en-US" altLang="zh-TW"/>
          </a:p>
        </p:txBody>
      </p:sp>
    </p:spTree>
  </p:cSld>
  <p:clrMapOvr>
    <a:masterClrMapping/>
  </p:clrMapOvr>
  <p:transition spd="med">
    <p:pull dir="r"/>
  </p:transition>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空白">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a:xfrm>
            <a:off x="6468535" y="6417875"/>
            <a:ext cx="738717" cy="365125"/>
          </a:xfrm>
          <a:prstGeom prst="rect">
            <a:avLst/>
          </a:prstGeom>
        </p:spPr>
        <p:txBody>
          <a:bodyPr vert="horz" wrap="square" lIns="91440" tIns="45720" rIns="91440" bIns="45720" numCol="1" anchor="t" anchorCtr="0" compatLnSpc="1"/>
          <a:lstStyle>
            <a:lvl1pPr>
              <a:defRPr/>
            </a:lvl1pPr>
          </a:lstStyle>
          <a:p>
            <a:pPr>
              <a:defRPr/>
            </a:pPr>
            <a:fld id="{5ADB89F8-2A0E-4B58-ACCB-270A2F4E878B}" type="slidenum">
              <a:rPr lang="zh-TW" altLang="en-US" smtClean="0"/>
            </a:fld>
            <a:endParaRPr lang="en-US" altLang="zh-TW"/>
          </a:p>
        </p:txBody>
      </p:sp>
    </p:spTree>
  </p:cSld>
  <p:clrMapOvr>
    <a:masterClrMapping/>
  </p:clrMapOvr>
  <p:transition spd="med">
    <p:pull dir="r"/>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7" name="Text Placeholder 6"/>
          <p:cNvSpPr>
            <a:spLocks noGrp="1"/>
          </p:cNvSpPr>
          <p:nvPr>
            <p:ph type="body" sz="quarter" idx="13" hasCustomPrompt="1"/>
          </p:nvPr>
        </p:nvSpPr>
        <p:spPr>
          <a:xfrm>
            <a:off x="469900" y="1947212"/>
            <a:ext cx="11180064" cy="3850084"/>
          </a:xfrm>
        </p:spPr>
        <p:txBody>
          <a:bodyPr/>
          <a:lstStyle>
            <a:lvl1pPr marL="233680" indent="-233680">
              <a:buClr>
                <a:schemeClr val="accent1">
                  <a:lumMod val="75000"/>
                </a:schemeClr>
              </a:buClr>
              <a:buFont typeface="Wingdings" panose="05000000000000000000" pitchFamily="2" charset="2"/>
              <a:buChar cha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12" name="Slide Number Placeholder 17"/>
          <p:cNvSpPr txBox="1"/>
          <p:nvPr/>
        </p:nvSpPr>
        <p:spPr>
          <a:xfrm>
            <a:off x="6011941" y="6417875"/>
            <a:ext cx="1016000" cy="365125"/>
          </a:xfrm>
          <a:prstGeom prst="rect">
            <a:avLst/>
          </a:prstGeom>
        </p:spPr>
        <p:txBody>
          <a:bodyPr vert="horz" lIns="0" tIns="0" rIns="0" bIns="0" anchor="b"/>
          <a:lstStyle>
            <a:defPPr>
              <a:defRPr lang="en-US"/>
            </a:defPPr>
            <a:lvl1pPr algn="r" rtl="0" eaLnBrk="1" fontAlgn="auto" latinLnBrk="0" hangingPunct="1">
              <a:spcBef>
                <a:spcPts val="0"/>
              </a:spcBef>
              <a:spcAft>
                <a:spcPts val="0"/>
              </a:spcAft>
              <a:defRPr kumimoji="0" sz="1200" kern="1200" smtClean="0">
                <a:solidFill>
                  <a:schemeClr val="tx2">
                    <a:shade val="90000"/>
                  </a:schemeClr>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9pPr>
          </a:lstStyle>
          <a:p>
            <a:fld id="{6CCA4CF6-8B67-4559-B722-80BB8A6493A4}" type="slidenum">
              <a:rPr lang="zh-TW" altLang="en-US" sz="1200" smtClean="0"/>
            </a:fld>
            <a:endParaRPr lang="zh-TW" altLang="en-US" sz="1200" dirty="0"/>
          </a:p>
        </p:txBody>
      </p:sp>
    </p:spTree>
  </p:cSld>
  <p:clrMapOvr>
    <a:masterClrMapping/>
  </p:clrMapOvr>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cSld name="標題及圖表">
    <p:spTree>
      <p:nvGrpSpPr>
        <p:cNvPr id="1" name=""/>
        <p:cNvGrpSpPr/>
        <p:nvPr/>
      </p:nvGrpSpPr>
      <p:grpSpPr>
        <a:xfrm>
          <a:off x="0" y="0"/>
          <a:ext cx="0" cy="0"/>
          <a:chOff x="0" y="0"/>
          <a:chExt cx="0" cy="0"/>
        </a:xfrm>
      </p:grpSpPr>
      <p:sp>
        <p:nvSpPr>
          <p:cNvPr id="2" name="Title 1"/>
          <p:cNvSpPr>
            <a:spLocks noGrp="1"/>
          </p:cNvSpPr>
          <p:nvPr>
            <p:ph type="title"/>
          </p:nvPr>
        </p:nvSpPr>
        <p:spPr>
          <a:xfrm>
            <a:off x="1325643" y="1286050"/>
            <a:ext cx="8129736" cy="403225"/>
          </a:xfrm>
        </p:spPr>
        <p:txBody>
          <a:bodyPr/>
          <a:lstStyle/>
          <a:p>
            <a:r>
              <a:rPr lang="zh-TW" altLang="en-US"/>
              <a:t>按一下以編輯母片標題樣式</a:t>
            </a:r>
            <a:endParaRPr lang="en-US" dirty="0"/>
          </a:p>
        </p:txBody>
      </p:sp>
      <p:sp>
        <p:nvSpPr>
          <p:cNvPr id="3" name="Chart Placeholder 2"/>
          <p:cNvSpPr>
            <a:spLocks noGrp="1"/>
          </p:cNvSpPr>
          <p:nvPr>
            <p:ph type="chart" idx="1" hasCustomPrompt="1"/>
          </p:nvPr>
        </p:nvSpPr>
        <p:spPr>
          <a:xfrm>
            <a:off x="1250953" y="1986682"/>
            <a:ext cx="10331449" cy="3880718"/>
          </a:xfrm>
        </p:spPr>
        <p:txBody>
          <a:bodyPr/>
          <a:lstStyle/>
          <a:p>
            <a:pPr lvl="0"/>
            <a:r>
              <a:rPr lang="zh-TW" altLang="en-US" noProof="0"/>
              <a:t>按一下圖示以新增圖表</a:t>
            </a:r>
            <a:endParaRPr lang="en-US" noProof="0"/>
          </a:p>
        </p:txBody>
      </p:sp>
      <p:sp>
        <p:nvSpPr>
          <p:cNvPr id="10" name="Slide Number Placeholder 17"/>
          <p:cNvSpPr txBox="1"/>
          <p:nvPr/>
        </p:nvSpPr>
        <p:spPr>
          <a:xfrm>
            <a:off x="5503941" y="6417874"/>
            <a:ext cx="1016000" cy="365125"/>
          </a:xfrm>
          <a:prstGeom prst="rect">
            <a:avLst/>
          </a:prstGeom>
        </p:spPr>
        <p:txBody>
          <a:bodyPr vert="horz" lIns="0" tIns="0" rIns="0" bIns="0" anchor="b"/>
          <a:lstStyle>
            <a:defPPr>
              <a:defRPr lang="en-US"/>
            </a:defPPr>
            <a:lvl1pPr algn="r" rtl="0" eaLnBrk="1" fontAlgn="auto" latinLnBrk="0" hangingPunct="1">
              <a:spcBef>
                <a:spcPts val="0"/>
              </a:spcBef>
              <a:spcAft>
                <a:spcPts val="0"/>
              </a:spcAft>
              <a:defRPr kumimoji="0" sz="1200" kern="1200" smtClean="0">
                <a:solidFill>
                  <a:schemeClr val="tx2">
                    <a:shade val="90000"/>
                  </a:schemeClr>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9pPr>
          </a:lstStyle>
          <a:p>
            <a:fld id="{6CCA4CF6-8B67-4559-B722-80BB8A6493A4}" type="slidenum">
              <a:rPr lang="zh-TW" altLang="en-US" sz="1200" smtClean="0"/>
            </a:fld>
            <a:endParaRPr lang="zh-TW" altLang="en-US" sz="1200" dirty="0"/>
          </a:p>
        </p:txBody>
      </p:sp>
    </p:spTree>
  </p:cSld>
  <p:clrMapOvr>
    <a:masterClrMapping/>
  </p:clrMapOvr>
  <p:transition>
    <p:strips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lipArt">
  <p:cSld name="標題，文字及美工圖案">
    <p:spTree>
      <p:nvGrpSpPr>
        <p:cNvPr id="1" name=""/>
        <p:cNvGrpSpPr/>
        <p:nvPr/>
      </p:nvGrpSpPr>
      <p:grpSpPr>
        <a:xfrm>
          <a:off x="0" y="0"/>
          <a:ext cx="0" cy="0"/>
          <a:chOff x="0" y="0"/>
          <a:chExt cx="0" cy="0"/>
        </a:xfrm>
      </p:grpSpPr>
      <p:sp>
        <p:nvSpPr>
          <p:cNvPr id="2" name="標題 1"/>
          <p:cNvSpPr>
            <a:spLocks noGrp="1"/>
          </p:cNvSpPr>
          <p:nvPr>
            <p:ph type="title"/>
          </p:nvPr>
        </p:nvSpPr>
        <p:spPr>
          <a:xfrm>
            <a:off x="1524000" y="685800"/>
            <a:ext cx="10390717" cy="609600"/>
          </a:xfrm>
        </p:spPr>
        <p:txBody>
          <a:bodyPr/>
          <a:lstStyle/>
          <a:p>
            <a:r>
              <a:rPr lang="zh-TW" altLang="en-US"/>
              <a:t>按一下以編輯母片標題樣式</a:t>
            </a:r>
            <a:endParaRPr lang="zh-TW" altLang="en-US"/>
          </a:p>
        </p:txBody>
      </p:sp>
      <p:sp>
        <p:nvSpPr>
          <p:cNvPr id="3" name="文字版面配置區 2"/>
          <p:cNvSpPr>
            <a:spLocks noGrp="1"/>
          </p:cNvSpPr>
          <p:nvPr>
            <p:ph type="body" sz="half" idx="1" hasCustomPrompt="1"/>
          </p:nvPr>
        </p:nvSpPr>
        <p:spPr>
          <a:xfrm>
            <a:off x="914400" y="1981200"/>
            <a:ext cx="5283200" cy="4495800"/>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
        <p:nvSpPr>
          <p:cNvPr id="4" name="美工圖案版面配置區 3"/>
          <p:cNvSpPr>
            <a:spLocks noGrp="1"/>
          </p:cNvSpPr>
          <p:nvPr>
            <p:ph type="clipArt" sz="half" idx="2" hasCustomPrompt="1"/>
          </p:nvPr>
        </p:nvSpPr>
        <p:spPr>
          <a:xfrm>
            <a:off x="6400800" y="1981200"/>
            <a:ext cx="5283200" cy="4495800"/>
          </a:xfrm>
        </p:spPr>
        <p:txBody>
          <a:bodyPr/>
          <a:lstStyle/>
          <a:p>
            <a:pPr lvl="0"/>
            <a:r>
              <a:rPr lang="zh-TW" altLang="en-US" noProof="0"/>
              <a:t>按一下圖示以新增線上圖像</a:t>
            </a:r>
            <a:endParaRPr lang="zh-TW" altLang="en-US" noProof="0"/>
          </a:p>
        </p:txBody>
      </p:sp>
      <p:sp>
        <p:nvSpPr>
          <p:cNvPr id="7" name="Rectangle 2061"/>
          <p:cNvSpPr>
            <a:spLocks noGrp="1" noChangeArrowheads="1"/>
          </p:cNvSpPr>
          <p:nvPr>
            <p:ph type="sldNum" sz="quarter" idx="12"/>
          </p:nvPr>
        </p:nvSpPr>
        <p:spPr/>
        <p:txBody>
          <a:bodyPr/>
          <a:lstStyle>
            <a:lvl1pPr>
              <a:defRPr/>
            </a:lvl1pPr>
          </a:lstStyle>
          <a:p>
            <a:pPr>
              <a:defRPr/>
            </a:pPr>
            <a:fld id="{5ADB89F8-2A0E-4B58-ACCB-270A2F4E878B}" type="slidenum">
              <a:rPr lang="zh-TW" altLang="en-US" smtClean="0"/>
            </a:fld>
            <a:endParaRPr lang="en-US" altLang="zh-TW"/>
          </a:p>
        </p:txBody>
      </p:sp>
    </p:spTree>
  </p:cSld>
  <p:clrMapOvr>
    <a:masterClrMapping/>
  </p:clrMapOvr>
  <p:transition>
    <p:zoom/>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06400" y="381000"/>
            <a:ext cx="11203517" cy="609600"/>
          </a:xfrm>
        </p:spPr>
        <p:txBody>
          <a:bodyPr/>
          <a:lstStyle/>
          <a:p>
            <a:r>
              <a:rPr lang="zh-TW" altLang="en-US"/>
              <a:t>按一下以編輯母片標題樣式</a:t>
            </a:r>
            <a:endParaRPr lang="zh-TW" altLang="en-US"/>
          </a:p>
        </p:txBody>
      </p:sp>
      <p:sp>
        <p:nvSpPr>
          <p:cNvPr id="3" name="表格版面配置區 2"/>
          <p:cNvSpPr>
            <a:spLocks noGrp="1"/>
          </p:cNvSpPr>
          <p:nvPr>
            <p:ph type="tbl" idx="1" hasCustomPrompt="1"/>
          </p:nvPr>
        </p:nvSpPr>
        <p:spPr>
          <a:xfrm>
            <a:off x="406400" y="1371600"/>
            <a:ext cx="11277600" cy="5105400"/>
          </a:xfrm>
        </p:spPr>
        <p:txBody>
          <a:bodyPr/>
          <a:lstStyle/>
          <a:p>
            <a:pPr lvl="0"/>
            <a:r>
              <a:rPr lang="zh-TW" altLang="en-US" noProof="0"/>
              <a:t>按一下圖示以新增表格</a:t>
            </a:r>
            <a:endParaRPr lang="zh-TW" altLang="en-US" noProof="0"/>
          </a:p>
        </p:txBody>
      </p:sp>
      <p:sp>
        <p:nvSpPr>
          <p:cNvPr id="4" name="Rectangle 2059"/>
          <p:cNvSpPr>
            <a:spLocks noGrp="1" noChangeArrowheads="1"/>
          </p:cNvSpPr>
          <p:nvPr>
            <p:ph type="dt" sz="half" idx="10"/>
          </p:nvPr>
        </p:nvSpPr>
        <p:spPr/>
        <p:txBody>
          <a:bodyPr/>
          <a:lstStyle>
            <a:lvl1pPr>
              <a:defRPr/>
            </a:lvl1pPr>
          </a:lstStyle>
          <a:p>
            <a:pPr>
              <a:defRPr/>
            </a:pPr>
            <a:endParaRPr lang="en-US" altLang="zh-TW" dirty="0"/>
          </a:p>
        </p:txBody>
      </p:sp>
      <p:sp>
        <p:nvSpPr>
          <p:cNvPr id="5" name="Rectangle 2060"/>
          <p:cNvSpPr>
            <a:spLocks noGrp="1" noChangeArrowheads="1"/>
          </p:cNvSpPr>
          <p:nvPr>
            <p:ph type="ftr" sz="quarter" idx="11"/>
          </p:nvPr>
        </p:nvSpPr>
        <p:spPr/>
        <p:txBody>
          <a:bodyPr/>
          <a:lstStyle>
            <a:lvl1pPr>
              <a:defRPr/>
            </a:lvl1pPr>
          </a:lstStyle>
          <a:p>
            <a:pPr>
              <a:defRPr/>
            </a:pPr>
            <a:endParaRPr lang="en-US" altLang="zh-TW" dirty="0"/>
          </a:p>
        </p:txBody>
      </p:sp>
      <p:sp>
        <p:nvSpPr>
          <p:cNvPr id="6" name="Rectangle 2061"/>
          <p:cNvSpPr>
            <a:spLocks noGrp="1" noChangeArrowheads="1"/>
          </p:cNvSpPr>
          <p:nvPr>
            <p:ph type="sldNum" sz="quarter" idx="12"/>
          </p:nvPr>
        </p:nvSpPr>
        <p:spPr/>
        <p:txBody>
          <a:bodyPr/>
          <a:lstStyle>
            <a:lvl1pPr>
              <a:defRPr/>
            </a:lvl1pPr>
          </a:lstStyle>
          <a:p>
            <a:pPr>
              <a:defRPr/>
            </a:pPr>
            <a:fld id="{8D0C3A6A-B879-4813-88B8-3D1C80F15DAF}" type="slidenum">
              <a:rPr lang="zh-TW" altLang="en-US" smtClean="0"/>
            </a:fld>
            <a:endParaRPr lang="en-US" altLang="zh-TW"/>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idx="1" hasCustomPrompt="1"/>
          </p:nvPr>
        </p:nvSpPr>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a:p>
        </p:txBody>
      </p:sp>
      <p:cxnSp>
        <p:nvCxnSpPr>
          <p:cNvPr id="9" name="直線接點 8"/>
          <p:cNvCxnSpPr/>
          <p:nvPr/>
        </p:nvCxnSpPr>
        <p:spPr>
          <a:xfrm>
            <a:off x="609599" y="6356350"/>
            <a:ext cx="10972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5999991" y="6461937"/>
            <a:ext cx="1056117" cy="276999"/>
          </a:xfrm>
          <a:prstGeom prst="rect">
            <a:avLst/>
          </a:prstGeom>
          <a:noFill/>
        </p:spPr>
        <p:txBody>
          <a:bodyPr wrap="square" rtlCol="0">
            <a:spAutoFit/>
          </a:bodyPr>
          <a:lstStyle>
            <a:defPPr>
              <a:defRPr lang="en-US"/>
            </a:defPPr>
            <a:lvl1pPr>
              <a:defRPr sz="1200"/>
            </a:lvl1pPr>
          </a:lstStyle>
          <a:p>
            <a:pPr lvl="0"/>
            <a:r>
              <a:rPr lang="en-US" altLang="zh-TW" sz="1200" dirty="0">
                <a:solidFill>
                  <a:schemeClr val="accent1">
                    <a:lumMod val="50000"/>
                  </a:schemeClr>
                </a:solidFill>
              </a:rPr>
              <a:t>DL-</a:t>
            </a:r>
            <a:fld id="{483AB1D4-A69B-4829-89B4-A5CB52E52193}" type="slidenum">
              <a:rPr lang="zh-TW" altLang="en-US" sz="1200" dirty="0" smtClean="0">
                <a:solidFill>
                  <a:schemeClr val="accent1">
                    <a:lumMod val="50000"/>
                  </a:schemeClr>
                </a:solidFill>
              </a:rPr>
            </a:fld>
            <a:endParaRPr lang="zh-TW" altLang="en-US" sz="1200" dirty="0">
              <a:solidFill>
                <a:schemeClr val="accent1">
                  <a:lumMod val="50000"/>
                </a:schemeClr>
              </a:solidFill>
            </a:endParaRPr>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707136"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a:t>編輯母片文字樣式</a:t>
            </a:r>
            <a:endParaRPr lang="zh-TW" altLang="en-US"/>
          </a:p>
        </p:txBody>
      </p:sp>
      <p:sp>
        <p:nvSpPr>
          <p:cNvPr id="6" name="Slide Number Placeholder 5"/>
          <p:cNvSpPr>
            <a:spLocks noGrp="1"/>
          </p:cNvSpPr>
          <p:nvPr>
            <p:ph type="sldNum" sz="quarter" idx="12"/>
          </p:nvPr>
        </p:nvSpPr>
        <p:spPr>
          <a:xfrm>
            <a:off x="5614332" y="6351372"/>
            <a:ext cx="1016000" cy="365125"/>
          </a:xfrm>
        </p:spPr>
        <p:txBody>
          <a:bodyPr/>
          <a:lstStyle>
            <a:lvl1pPr>
              <a:defRPr/>
            </a:lvl1pPr>
          </a:lstStyle>
          <a:p>
            <a:pPr>
              <a:defRPr/>
            </a:pPr>
            <a:fld id="{5ADB89F8-2A0E-4B58-ACCB-270A2F4E878B}" type="slidenum">
              <a:rPr lang="zh-TW" altLang="en-US" smtClean="0"/>
            </a:fld>
            <a:endParaRPr lang="en-US" altLang="zh-TW"/>
          </a:p>
        </p:txBody>
      </p:sp>
    </p:spTree>
  </p:cSld>
  <p:clrMapOvr>
    <a:overrideClrMapping bg1="dk1" tx1="lt1" bg2="dk2" tx2="lt2" accent1="accent1" accent2="accent2" accent3="accent3" accent4="accent4" accent5="accent5" accent6="accent6" hlink="hlink" folHlink="folHlink"/>
  </p:clrMapOvr>
  <p:transition>
    <p:zoom/>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lang="zh-TW" altLang="en-US"/>
              <a:t>按一下以編輯母片標題樣式</a:t>
            </a:r>
            <a:endParaRPr lang="en-US"/>
          </a:p>
        </p:txBody>
      </p:sp>
      <p:sp>
        <p:nvSpPr>
          <p:cNvPr id="3" name="Content Placeholder 2"/>
          <p:cNvSpPr>
            <a:spLocks noGrp="1"/>
          </p:cNvSpPr>
          <p:nvPr>
            <p:ph sz="half" idx="1" hasCustomPrompt="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a:p>
        </p:txBody>
      </p:sp>
      <p:sp>
        <p:nvSpPr>
          <p:cNvPr id="4" name="Content Placeholder 3"/>
          <p:cNvSpPr>
            <a:spLocks noGrp="1"/>
          </p:cNvSpPr>
          <p:nvPr>
            <p:ph sz="half" idx="2" hasCustomPrompt="1"/>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a:p>
        </p:txBody>
      </p:sp>
      <p:sp>
        <p:nvSpPr>
          <p:cNvPr id="7" name="Slide Number Placeholder 17"/>
          <p:cNvSpPr>
            <a:spLocks noGrp="1"/>
          </p:cNvSpPr>
          <p:nvPr>
            <p:ph type="sldNum" sz="quarter" idx="12"/>
          </p:nvPr>
        </p:nvSpPr>
        <p:spPr/>
        <p:txBody>
          <a:bodyPr/>
          <a:lstStyle>
            <a:lvl1pPr>
              <a:defRPr/>
            </a:lvl1pPr>
          </a:lstStyle>
          <a:p>
            <a:pPr>
              <a:defRPr/>
            </a:pPr>
            <a:fld id="{13835B11-9F06-4EA7-9754-68534E01396C}" type="slidenum">
              <a:rPr lang="zh-TW" altLang="en-US" smtClean="0"/>
            </a:fld>
            <a:endParaRPr lang="en-US" altLang="zh-TW"/>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hasCustomPrompt="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a:t>編輯母片文字樣式</a:t>
            </a:r>
            <a:endParaRPr lang="zh-TW" altLang="en-US"/>
          </a:p>
        </p:txBody>
      </p:sp>
      <p:sp>
        <p:nvSpPr>
          <p:cNvPr id="4" name="Text Placeholder 3"/>
          <p:cNvSpPr>
            <a:spLocks noGrp="1"/>
          </p:cNvSpPr>
          <p:nvPr>
            <p:ph type="body" sz="half" idx="3" hasCustomPrompt="1"/>
          </p:nvPr>
        </p:nvSpPr>
        <p:spPr>
          <a:xfrm>
            <a:off x="6193369" y="1859760"/>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TW" altLang="en-US"/>
              <a:t>編輯母片文字樣式</a:t>
            </a:r>
            <a:endParaRPr lang="zh-TW" altLang="en-US"/>
          </a:p>
        </p:txBody>
      </p:sp>
      <p:sp>
        <p:nvSpPr>
          <p:cNvPr id="5" name="Content Placeholder 4"/>
          <p:cNvSpPr>
            <a:spLocks noGrp="1"/>
          </p:cNvSpPr>
          <p:nvPr>
            <p:ph sz="quarter" idx="2" hasCustomPrompt="1"/>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a:p>
        </p:txBody>
      </p:sp>
      <p:sp>
        <p:nvSpPr>
          <p:cNvPr id="6" name="Content Placeholder 5"/>
          <p:cNvSpPr>
            <a:spLocks noGrp="1"/>
          </p:cNvSpPr>
          <p:nvPr>
            <p:ph sz="quarter" idx="4" hasCustomPrompt="1"/>
          </p:nvPr>
        </p:nvSpPr>
        <p:spPr>
          <a:xfrm>
            <a:off x="6193369" y="2514600"/>
            <a:ext cx="5389033" cy="3845720"/>
          </a:xfrm>
        </p:spPr>
        <p:txBody>
          <a:bodyPr tIns="0"/>
          <a:lstStyle>
            <a:lvl1pPr>
              <a:defRPr sz="2200"/>
            </a:lvl1pPr>
            <a:lvl2pPr>
              <a:defRPr sz="2000"/>
            </a:lvl2pPr>
            <a:lvl3pPr>
              <a:defRPr sz="1800"/>
            </a:lvl3pPr>
            <a:lvl4pPr>
              <a:defRPr sz="1600"/>
            </a:lvl4pPr>
            <a:lvl5pPr>
              <a:defRPr sz="1600"/>
            </a:lvl5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a:p>
        </p:txBody>
      </p:sp>
      <p:sp>
        <p:nvSpPr>
          <p:cNvPr id="9" name="Slide Number Placeholder 17"/>
          <p:cNvSpPr>
            <a:spLocks noGrp="1"/>
          </p:cNvSpPr>
          <p:nvPr>
            <p:ph type="sldNum" sz="quarter" idx="12"/>
          </p:nvPr>
        </p:nvSpPr>
        <p:spPr/>
        <p:txBody>
          <a:bodyPr/>
          <a:lstStyle>
            <a:lvl1pPr>
              <a:defRPr/>
            </a:lvl1pPr>
          </a:lstStyle>
          <a:p>
            <a:pPr>
              <a:defRPr/>
            </a:pPr>
            <a:fld id="{D5197265-54A7-4554-A514-7CF326882FAD}" type="slidenum">
              <a:rPr lang="zh-TW" altLang="en-US" smtClean="0"/>
            </a:fld>
            <a:endParaRPr lang="en-US" altLang="zh-TW"/>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TW" altLang="en-US"/>
              <a:t>按一下以編輯母片標題樣式</a:t>
            </a:r>
            <a:endParaRPr lang="en-US"/>
          </a:p>
        </p:txBody>
      </p:sp>
      <p:sp>
        <p:nvSpPr>
          <p:cNvPr id="9" name="Slide Number Placeholder 17"/>
          <p:cNvSpPr>
            <a:spLocks noGrp="1"/>
          </p:cNvSpPr>
          <p:nvPr>
            <p:ph type="sldNum" sz="quarter" idx="4"/>
          </p:nvPr>
        </p:nvSpPr>
        <p:spPr>
          <a:xfrm>
            <a:off x="6011941" y="6417875"/>
            <a:ext cx="1016000" cy="365125"/>
          </a:xfrm>
          <a:prstGeom prst="rect">
            <a:avLst/>
          </a:prstGeom>
        </p:spPr>
        <p:txBody>
          <a:bodyPr vert="horz" lIns="0" tIns="0" rIns="0" bIns="0" anchor="b"/>
          <a:lstStyle>
            <a:lvl1pPr algn="r" eaLnBrk="1" fontAlgn="auto" latinLnBrk="0" hangingPunct="1">
              <a:spcBef>
                <a:spcPts val="0"/>
              </a:spcBef>
              <a:spcAft>
                <a:spcPts val="0"/>
              </a:spcAft>
              <a:defRPr kumimoji="0" sz="1200" smtClean="0">
                <a:solidFill>
                  <a:schemeClr val="tx2">
                    <a:shade val="90000"/>
                  </a:schemeClr>
                </a:solidFill>
                <a:latin typeface="Arial" panose="020B0604020202020204" pitchFamily="34" charset="0"/>
                <a:ea typeface="+mn-ea"/>
                <a:cs typeface="Arial" panose="020B0604020202020204" pitchFamily="34" charset="0"/>
              </a:defRPr>
            </a:lvl1pPr>
          </a:lstStyle>
          <a:p>
            <a:pPr>
              <a:defRPr/>
            </a:pPr>
            <a:fld id="{678EAF76-3601-4011-89CB-54D0A38E7D61}" type="slidenum">
              <a:rPr lang="zh-TW" altLang="en-US" smtClean="0"/>
            </a:fld>
            <a:endParaRPr lang="en-US" altLang="zh-TW"/>
          </a:p>
        </p:txBody>
      </p:sp>
      <p:cxnSp>
        <p:nvCxnSpPr>
          <p:cNvPr id="10" name="直線接點 9"/>
          <p:cNvCxnSpPr/>
          <p:nvPr/>
        </p:nvCxnSpPr>
        <p:spPr>
          <a:xfrm>
            <a:off x="609600" y="6356350"/>
            <a:ext cx="10972800"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17"/>
          <p:cNvSpPr>
            <a:spLocks noGrp="1"/>
          </p:cNvSpPr>
          <p:nvPr>
            <p:ph type="sldNum" sz="quarter" idx="12"/>
          </p:nvPr>
        </p:nvSpPr>
        <p:spPr>
          <a:xfrm>
            <a:off x="6110619" y="6371108"/>
            <a:ext cx="1016000" cy="365125"/>
          </a:xfrm>
        </p:spPr>
        <p:txBody>
          <a:bodyPr/>
          <a:lstStyle>
            <a:lvl1pPr>
              <a:defRPr/>
            </a:lvl1pPr>
          </a:lstStyle>
          <a:p>
            <a:pPr>
              <a:defRPr/>
            </a:pPr>
            <a:fld id="{CB12F8A0-8627-475C-B7C8-D71C4668BD87}" type="slidenum">
              <a:rPr lang="zh-TW" altLang="en-US" smtClean="0"/>
            </a:fld>
            <a:endParaRPr lang="en-US" altLang="zh-TW"/>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TW" altLang="en-US"/>
              <a:t>按一下以編輯母片標題樣式</a:t>
            </a:r>
            <a:endParaRPr lang="en-US"/>
          </a:p>
        </p:txBody>
      </p:sp>
      <p:sp>
        <p:nvSpPr>
          <p:cNvPr id="3" name="Text Placeholder 2"/>
          <p:cNvSpPr>
            <a:spLocks noGrp="1"/>
          </p:cNvSpPr>
          <p:nvPr>
            <p:ph type="body" idx="2" hasCustomPrompt="1"/>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TW" altLang="en-US"/>
              <a:t>編輯母片文字樣式</a:t>
            </a:r>
            <a:endParaRPr lang="zh-TW" altLang="en-US"/>
          </a:p>
        </p:txBody>
      </p:sp>
      <p:sp>
        <p:nvSpPr>
          <p:cNvPr id="4" name="Content Placeholder 3"/>
          <p:cNvSpPr>
            <a:spLocks noGrp="1"/>
          </p:cNvSpPr>
          <p:nvPr>
            <p:ph sz="half" idx="1" hasCustomPrompt="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a:p>
        </p:txBody>
      </p:sp>
      <p:sp>
        <p:nvSpPr>
          <p:cNvPr id="7" name="Slide Number Placeholder 17"/>
          <p:cNvSpPr>
            <a:spLocks noGrp="1"/>
          </p:cNvSpPr>
          <p:nvPr>
            <p:ph type="sldNum" sz="quarter" idx="12"/>
          </p:nvPr>
        </p:nvSpPr>
        <p:spPr/>
        <p:txBody>
          <a:bodyPr/>
          <a:lstStyle>
            <a:lvl1pPr>
              <a:defRPr/>
            </a:lvl1pPr>
          </a:lstStyle>
          <a:p>
            <a:pPr>
              <a:defRPr/>
            </a:pPr>
            <a:fld id="{7F3B2682-3B00-42DC-B05A-5931C0FE8612}" type="slidenum">
              <a:rPr lang="zh-TW" altLang="en-US" smtClean="0"/>
            </a:fld>
            <a:endParaRPr lang="en-US" altLang="zh-TW"/>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含標題的圖片">
    <p:spTree>
      <p:nvGrpSpPr>
        <p:cNvPr id="1" name=""/>
        <p:cNvGrpSpPr/>
        <p:nvPr/>
      </p:nvGrpSpPr>
      <p:grpSpPr>
        <a:xfrm>
          <a:off x="0" y="0"/>
          <a:ext cx="0" cy="0"/>
          <a:chOff x="0" y="0"/>
          <a:chExt cx="0" cy="0"/>
        </a:xfrm>
      </p:grpSpPr>
      <p:sp>
        <p:nvSpPr>
          <p:cNvPr id="5" name="Snip and Round Single Corner Rectangle 8"/>
          <p:cNvSpPr/>
          <p:nvPr/>
        </p:nvSpPr>
        <p:spPr>
          <a:xfrm rot="420000" flipV="1">
            <a:off x="4220633" y="1108075"/>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6" name="Right Triangle 11"/>
          <p:cNvSpPr/>
          <p:nvPr/>
        </p:nvSpPr>
        <p:spPr>
          <a:xfrm rot="420000" flipV="1">
            <a:off x="10672236" y="5359403"/>
            <a:ext cx="207433"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7" name="Freeform 9"/>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endParaRPr>
          </a:p>
        </p:txBody>
      </p:sp>
      <p:sp>
        <p:nvSpPr>
          <p:cNvPr id="8" name="Freeform 10"/>
          <p:cNvSpPr/>
          <p:nvPr/>
        </p:nvSpPr>
        <p:spPr bwMode="auto">
          <a:xfrm flipV="1">
            <a:off x="5842000" y="6219828"/>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endParaRPr>
          </a:p>
        </p:txBody>
      </p:sp>
      <p:sp>
        <p:nvSpPr>
          <p:cNvPr id="2" name="Title 1"/>
          <p:cNvSpPr>
            <a:spLocks noGrp="1"/>
          </p:cNvSpPr>
          <p:nvPr>
            <p:ph type="title"/>
          </p:nvPr>
        </p:nvSpPr>
        <p:spPr>
          <a:xfrm>
            <a:off x="812800" y="1176999"/>
            <a:ext cx="2950464" cy="1582621"/>
          </a:xfrm>
        </p:spPr>
        <p:txBody>
          <a:bodyPr lIns="45720" rIns="45720" bIns="45720"/>
          <a:lstStyle>
            <a:lvl1pPr algn="l">
              <a:buNone/>
              <a:defRPr sz="2000" b="1">
                <a:solidFill>
                  <a:schemeClr val="tx2"/>
                </a:solidFill>
              </a:defRPr>
            </a:lvl1pPr>
          </a:lstStyle>
          <a:p>
            <a:r>
              <a:rPr lang="zh-TW" altLang="en-US"/>
              <a:t>按一下以編輯母片標題樣式</a:t>
            </a:r>
            <a:endParaRPr lang="en-US"/>
          </a:p>
        </p:txBody>
      </p:sp>
      <p:sp>
        <p:nvSpPr>
          <p:cNvPr id="4" name="Text Placeholder 3"/>
          <p:cNvSpPr>
            <a:spLocks noGrp="1"/>
          </p:cNvSpPr>
          <p:nvPr>
            <p:ph type="body" sz="half" idx="2" hasCustomPrompt="1"/>
          </p:nvPr>
        </p:nvSpPr>
        <p:spPr>
          <a:xfrm>
            <a:off x="812800" y="2828785"/>
            <a:ext cx="29464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TW" altLang="en-US"/>
              <a:t>編輯母片文字樣式</a:t>
            </a:r>
            <a:endParaRPr lang="zh-TW" alt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TW" altLang="en-US" noProof="0"/>
              <a:t>按一下圖示以新增圖片</a:t>
            </a:r>
            <a:endParaRPr lang="en-US" noProof="0" dirty="0"/>
          </a:p>
        </p:txBody>
      </p:sp>
      <p:sp>
        <p:nvSpPr>
          <p:cNvPr id="11" name="Slide Number Placeholder 6"/>
          <p:cNvSpPr>
            <a:spLocks noGrp="1"/>
          </p:cNvSpPr>
          <p:nvPr>
            <p:ph type="sldNum" sz="quarter" idx="12"/>
          </p:nvPr>
        </p:nvSpPr>
        <p:spPr>
          <a:xfrm>
            <a:off x="6278733" y="6417874"/>
            <a:ext cx="812800" cy="365125"/>
          </a:xfrm>
        </p:spPr>
        <p:txBody>
          <a:bodyPr/>
          <a:lstStyle>
            <a:lvl1pPr>
              <a:defRPr/>
            </a:lvl1pPr>
          </a:lstStyle>
          <a:p>
            <a:pPr>
              <a:defRPr/>
            </a:pPr>
            <a:fld id="{FF91A450-94D0-4CF7-A748-CBEE11FDCC0C}" type="slidenum">
              <a:rPr lang="zh-TW" altLang="en-US" smtClean="0"/>
            </a:fld>
            <a:endParaRPr lang="en-US" altLang="zh-TW"/>
          </a:p>
        </p:txBody>
      </p:sp>
      <p:sp>
        <p:nvSpPr>
          <p:cNvPr id="13" name="Date Placeholder 9"/>
          <p:cNvSpPr txBox="1"/>
          <p:nvPr/>
        </p:nvSpPr>
        <p:spPr>
          <a:xfrm>
            <a:off x="638835" y="6417875"/>
            <a:ext cx="3062620" cy="365125"/>
          </a:xfrm>
          <a:prstGeom prst="rect">
            <a:avLst/>
          </a:prstGeom>
        </p:spPr>
        <p:txBody>
          <a:bodyPr vert="horz" lIns="0" tIns="0" rIns="0" bIns="0" anchor="b"/>
          <a:lstStyle>
            <a:defPPr>
              <a:defRPr lang="en-US"/>
            </a:defPPr>
            <a:lvl1pPr algn="l" rtl="0" eaLnBrk="1" fontAlgn="auto" latinLnBrk="0" hangingPunct="1">
              <a:spcBef>
                <a:spcPts val="0"/>
              </a:spcBef>
              <a:spcAft>
                <a:spcPts val="0"/>
              </a:spcAft>
              <a:defRPr kumimoji="0" sz="1200" kern="1200" smtClean="0">
                <a:solidFill>
                  <a:schemeClr val="tx2">
                    <a:shade val="90000"/>
                  </a:schemeClr>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9pPr>
          </a:lstStyle>
          <a:p>
            <a:r>
              <a:rPr lang="en-US" altLang="zh-TW" sz="1200" dirty="0"/>
              <a:t>Dept. Information Management</a:t>
            </a:r>
            <a:endParaRPr lang="en-US" altLang="zh-TW" sz="1200" baseline="0" dirty="0"/>
          </a:p>
          <a:p>
            <a:r>
              <a:rPr lang="en-US" altLang="zh-TW" sz="1200" baseline="0" dirty="0"/>
              <a:t>National Taiwan University</a:t>
            </a:r>
            <a:endParaRPr lang="zh-TW" altLang="en-US" sz="1200" dirty="0"/>
          </a:p>
        </p:txBody>
      </p:sp>
      <p:sp>
        <p:nvSpPr>
          <p:cNvPr id="14" name="Date Placeholder 9"/>
          <p:cNvSpPr txBox="1"/>
          <p:nvPr/>
        </p:nvSpPr>
        <p:spPr>
          <a:xfrm>
            <a:off x="9847890" y="6325707"/>
            <a:ext cx="1734511" cy="365125"/>
          </a:xfrm>
          <a:prstGeom prst="rect">
            <a:avLst/>
          </a:prstGeom>
        </p:spPr>
        <p:txBody>
          <a:bodyPr vert="horz" lIns="0" tIns="0" rIns="0" bIns="0" anchor="b"/>
          <a:lstStyle>
            <a:defPPr>
              <a:defRPr lang="en-US"/>
            </a:defPPr>
            <a:lvl1pPr algn="l" rtl="0" eaLnBrk="1" fontAlgn="auto" latinLnBrk="0" hangingPunct="1">
              <a:spcBef>
                <a:spcPts val="0"/>
              </a:spcBef>
              <a:spcAft>
                <a:spcPts val="0"/>
              </a:spcAft>
              <a:defRPr kumimoji="0" sz="1200" kern="1200" smtClean="0">
                <a:solidFill>
                  <a:schemeClr val="tx2">
                    <a:shade val="90000"/>
                  </a:schemeClr>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9pPr>
          </a:lstStyle>
          <a:p>
            <a:r>
              <a:rPr lang="en-US" altLang="zh-TW" sz="1200" dirty="0"/>
              <a:t>Prof. Anthony Lee</a:t>
            </a:r>
            <a:endParaRPr lang="zh-TW" altLang="en-US" sz="1200" dirty="0"/>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endParaRPr>
          </a:p>
        </p:txBody>
      </p:sp>
      <p:sp>
        <p:nvSpPr>
          <p:cNvPr id="8" name="Freeform 7"/>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endParaRPr>
          </a:p>
        </p:txBody>
      </p:sp>
      <p:sp>
        <p:nvSpPr>
          <p:cNvPr id="1028" name="Title Placeholder 8"/>
          <p:cNvSpPr>
            <a:spLocks noGrp="1"/>
          </p:cNvSpPr>
          <p:nvPr>
            <p:ph type="title"/>
          </p:nvPr>
        </p:nvSpPr>
        <p:spPr bwMode="auto">
          <a:xfrm>
            <a:off x="609600" y="704850"/>
            <a:ext cx="10972800" cy="1143000"/>
          </a:xfrm>
          <a:prstGeom prst="rect">
            <a:avLst/>
          </a:prstGeom>
          <a:noFill/>
          <a:ln w="9525">
            <a:noFill/>
            <a:miter lim="800000"/>
          </a:ln>
        </p:spPr>
        <p:txBody>
          <a:bodyPr vert="horz" wrap="square" lIns="0" tIns="45720" rIns="0" bIns="0" numCol="1" anchor="b" anchorCtr="0" compatLnSpc="1"/>
          <a:lstStyle/>
          <a:p>
            <a:pPr lvl="0"/>
            <a:r>
              <a:rPr lang="zh-TW" altLang="en-US"/>
              <a:t>按一下以編輯母片標題樣式</a:t>
            </a:r>
            <a:endParaRPr lang="en-US" altLang="zh-TW"/>
          </a:p>
        </p:txBody>
      </p:sp>
      <p:sp>
        <p:nvSpPr>
          <p:cNvPr id="1029" name="Text Placeholder 29"/>
          <p:cNvSpPr>
            <a:spLocks noGrp="1"/>
          </p:cNvSpPr>
          <p:nvPr>
            <p:ph type="body" idx="1"/>
          </p:nvPr>
        </p:nvSpPr>
        <p:spPr bwMode="auto">
          <a:xfrm>
            <a:off x="609600" y="1935166"/>
            <a:ext cx="10972800" cy="4389437"/>
          </a:xfrm>
          <a:prstGeom prst="rect">
            <a:avLst/>
          </a:prstGeom>
          <a:noFill/>
          <a:ln w="9525">
            <a:noFill/>
            <a:miter lim="800000"/>
          </a:ln>
        </p:spPr>
        <p:txBody>
          <a:bodyPr vert="horz" wrap="square" lIns="91440" tIns="45720" rIns="91440" bIns="45720" numCol="1" anchor="t" anchorCtr="0" compatLnSpc="1"/>
          <a:lstStyle/>
          <a:p>
            <a:pPr lvl="0"/>
            <a:r>
              <a:rPr lang="zh-TW" altLang="en-US" dirty="0"/>
              <a:t>按一下以編輯母片文字樣式</a:t>
            </a:r>
            <a:endParaRPr lang="zh-TW" altLang="en-US" dirty="0"/>
          </a:p>
          <a:p>
            <a:pPr lvl="1"/>
            <a:r>
              <a:rPr lang="zh-TW" altLang="en-US" dirty="0"/>
              <a:t>第二層</a:t>
            </a:r>
            <a:endParaRPr lang="zh-TW" altLang="en-US" dirty="0"/>
          </a:p>
          <a:p>
            <a:pPr lvl="2"/>
            <a:r>
              <a:rPr lang="zh-TW" altLang="en-US" dirty="0"/>
              <a:t>第三層</a:t>
            </a:r>
            <a:endParaRPr lang="zh-TW" altLang="en-US" dirty="0"/>
          </a:p>
          <a:p>
            <a:pPr lvl="3"/>
            <a:r>
              <a:rPr lang="zh-TW" altLang="en-US" dirty="0"/>
              <a:t>第四層</a:t>
            </a:r>
            <a:endParaRPr lang="zh-TW" altLang="en-US" dirty="0"/>
          </a:p>
          <a:p>
            <a:pPr lvl="4"/>
            <a:r>
              <a:rPr lang="zh-TW" altLang="en-US" dirty="0"/>
              <a:t>第五層</a:t>
            </a:r>
            <a:endParaRPr lang="en-US" altLang="zh-TW" dirty="0"/>
          </a:p>
        </p:txBody>
      </p:sp>
      <p:sp>
        <p:nvSpPr>
          <p:cNvPr id="18" name="Slide Number Placeholder 17"/>
          <p:cNvSpPr>
            <a:spLocks noGrp="1"/>
          </p:cNvSpPr>
          <p:nvPr>
            <p:ph type="sldNum" sz="quarter" idx="4"/>
          </p:nvPr>
        </p:nvSpPr>
        <p:spPr>
          <a:xfrm>
            <a:off x="5800749" y="6325707"/>
            <a:ext cx="1016000" cy="365125"/>
          </a:xfrm>
          <a:prstGeom prst="rect">
            <a:avLst/>
          </a:prstGeom>
        </p:spPr>
        <p:txBody>
          <a:bodyPr vert="horz" lIns="0" tIns="0" rIns="0" bIns="0" anchor="b"/>
          <a:lstStyle>
            <a:lvl1pPr algn="r" eaLnBrk="1" fontAlgn="auto" latinLnBrk="0" hangingPunct="1">
              <a:spcBef>
                <a:spcPts val="0"/>
              </a:spcBef>
              <a:spcAft>
                <a:spcPts val="0"/>
              </a:spcAft>
              <a:defRPr kumimoji="0" sz="1200" smtClean="0">
                <a:solidFill>
                  <a:schemeClr val="tx2">
                    <a:shade val="90000"/>
                  </a:schemeClr>
                </a:solidFill>
                <a:latin typeface="Arial" panose="020B0604020202020204" pitchFamily="34" charset="0"/>
                <a:ea typeface="+mn-ea"/>
                <a:cs typeface="Arial" panose="020B0604020202020204" pitchFamily="34" charset="0"/>
              </a:defRPr>
            </a:lvl1pPr>
          </a:lstStyle>
          <a:p>
            <a:pPr>
              <a:defRPr/>
            </a:pPr>
            <a:r>
              <a:rPr lang="en-US" altLang="zh-TW" dirty="0"/>
              <a:t>CS-</a:t>
            </a:r>
            <a:fld id="{5ADB89F8-2A0E-4B58-ACCB-270A2F4E878B}" type="slidenum">
              <a:rPr lang="zh-TW" altLang="en-US" dirty="0" smtClean="0"/>
            </a:fld>
            <a:endParaRPr lang="en-US" altLang="zh-TW" dirty="0"/>
          </a:p>
        </p:txBody>
      </p:sp>
      <p:grpSp>
        <p:nvGrpSpPr>
          <p:cNvPr id="1033" name="Group 1"/>
          <p:cNvGrpSpPr/>
          <p:nvPr/>
        </p:nvGrpSpPr>
        <p:grpSpPr bwMode="auto">
          <a:xfrm>
            <a:off x="-25398" y="203200"/>
            <a:ext cx="12240684" cy="647700"/>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endParaRPr>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endParaRPr>
            </a:p>
          </p:txBody>
        </p:sp>
      </p:grpSp>
      <p:cxnSp>
        <p:nvCxnSpPr>
          <p:cNvPr id="14" name="直線接點 13"/>
          <p:cNvCxnSpPr/>
          <p:nvPr/>
        </p:nvCxnSpPr>
        <p:spPr>
          <a:xfrm>
            <a:off x="609600" y="1856645"/>
            <a:ext cx="10972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Date Placeholder 9"/>
          <p:cNvSpPr txBox="1"/>
          <p:nvPr/>
        </p:nvSpPr>
        <p:spPr>
          <a:xfrm>
            <a:off x="638835" y="6417875"/>
            <a:ext cx="3062620" cy="365125"/>
          </a:xfrm>
          <a:prstGeom prst="rect">
            <a:avLst/>
          </a:prstGeom>
        </p:spPr>
        <p:txBody>
          <a:bodyPr vert="horz" lIns="0" tIns="0" rIns="0" bIns="0" anchor="b"/>
          <a:lstStyle>
            <a:defPPr>
              <a:defRPr lang="en-US"/>
            </a:defPPr>
            <a:lvl1pPr algn="l" rtl="0" eaLnBrk="1" fontAlgn="auto" latinLnBrk="0" hangingPunct="1">
              <a:spcBef>
                <a:spcPts val="0"/>
              </a:spcBef>
              <a:spcAft>
                <a:spcPts val="0"/>
              </a:spcAft>
              <a:defRPr kumimoji="0" sz="1200" kern="1200" smtClean="0">
                <a:solidFill>
                  <a:schemeClr val="tx2">
                    <a:shade val="90000"/>
                  </a:schemeClr>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9pPr>
          </a:lstStyle>
          <a:p>
            <a:r>
              <a:rPr lang="en-US" altLang="zh-TW" sz="1200" dirty="0"/>
              <a:t>Dept. Information Management</a:t>
            </a:r>
            <a:endParaRPr lang="en-US" altLang="zh-TW" sz="1200" baseline="0" dirty="0"/>
          </a:p>
          <a:p>
            <a:r>
              <a:rPr lang="en-US" altLang="zh-TW" sz="1200" baseline="0" dirty="0"/>
              <a:t>National Taiwan University</a:t>
            </a:r>
            <a:endParaRPr lang="zh-TW" altLang="en-US" sz="1200" dirty="0"/>
          </a:p>
        </p:txBody>
      </p:sp>
      <p:sp>
        <p:nvSpPr>
          <p:cNvPr id="19" name="Date Placeholder 9"/>
          <p:cNvSpPr txBox="1"/>
          <p:nvPr/>
        </p:nvSpPr>
        <p:spPr>
          <a:xfrm>
            <a:off x="9847890" y="6325707"/>
            <a:ext cx="1734511" cy="365125"/>
          </a:xfrm>
          <a:prstGeom prst="rect">
            <a:avLst/>
          </a:prstGeom>
        </p:spPr>
        <p:txBody>
          <a:bodyPr vert="horz" lIns="0" tIns="0" rIns="0" bIns="0" anchor="b"/>
          <a:lstStyle>
            <a:defPPr>
              <a:defRPr lang="en-US"/>
            </a:defPPr>
            <a:lvl1pPr algn="l" rtl="0" eaLnBrk="1" fontAlgn="auto" latinLnBrk="0" hangingPunct="1">
              <a:spcBef>
                <a:spcPts val="0"/>
              </a:spcBef>
              <a:spcAft>
                <a:spcPts val="0"/>
              </a:spcAft>
              <a:defRPr kumimoji="0" sz="1200" kern="1200" smtClean="0">
                <a:solidFill>
                  <a:schemeClr val="tx2">
                    <a:shade val="90000"/>
                  </a:schemeClr>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新細明體" panose="02020500000000000000"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charset="-120"/>
                <a:cs typeface="+mn-cs"/>
              </a:defRPr>
            </a:lvl9pPr>
          </a:lstStyle>
          <a:p>
            <a:r>
              <a:rPr lang="en-US" altLang="zh-TW" sz="1200" dirty="0"/>
              <a:t>Prof. Anthony Lee</a:t>
            </a:r>
            <a:endParaRPr lang="zh-TW" altLang="en-US" sz="12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p:zoom/>
  </p:transition>
  <p:hf hdr="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9" Type="http://schemas.openxmlformats.org/officeDocument/2006/relationships/image" Target="../media/image215.png"/><Relationship Id="rId8" Type="http://schemas.openxmlformats.org/officeDocument/2006/relationships/image" Target="../media/image188.png"/><Relationship Id="rId7" Type="http://schemas.openxmlformats.org/officeDocument/2006/relationships/image" Target="../media/image203.png"/><Relationship Id="rId6" Type="http://schemas.openxmlformats.org/officeDocument/2006/relationships/image" Target="../media/image202.png"/><Relationship Id="rId5" Type="http://schemas.openxmlformats.org/officeDocument/2006/relationships/image" Target="../media/image186.png"/><Relationship Id="rId4" Type="http://schemas.openxmlformats.org/officeDocument/2006/relationships/image" Target="../media/image201.png"/><Relationship Id="rId39" Type="http://schemas.openxmlformats.org/officeDocument/2006/relationships/slideLayout" Target="../slideLayouts/slideLayout7.xml"/><Relationship Id="rId38" Type="http://schemas.openxmlformats.org/officeDocument/2006/relationships/image" Target="../media/image172.png"/><Relationship Id="rId37" Type="http://schemas.openxmlformats.org/officeDocument/2006/relationships/image" Target="../media/image163.png"/><Relationship Id="rId36" Type="http://schemas.openxmlformats.org/officeDocument/2006/relationships/image" Target="../media/image162.png"/><Relationship Id="rId35" Type="http://schemas.openxmlformats.org/officeDocument/2006/relationships/image" Target="../media/image174.png"/><Relationship Id="rId34" Type="http://schemas.openxmlformats.org/officeDocument/2006/relationships/image" Target="../media/image273.png"/><Relationship Id="rId33" Type="http://schemas.openxmlformats.org/officeDocument/2006/relationships/image" Target="../media/image272.png"/><Relationship Id="rId32" Type="http://schemas.openxmlformats.org/officeDocument/2006/relationships/image" Target="../media/image271.png"/><Relationship Id="rId31" Type="http://schemas.openxmlformats.org/officeDocument/2006/relationships/image" Target="../media/image270.png"/><Relationship Id="rId30" Type="http://schemas.openxmlformats.org/officeDocument/2006/relationships/image" Target="../media/image269.png"/><Relationship Id="rId3" Type="http://schemas.openxmlformats.org/officeDocument/2006/relationships/image" Target="../media/image150.png"/><Relationship Id="rId29" Type="http://schemas.openxmlformats.org/officeDocument/2006/relationships/image" Target="../media/image268.png"/><Relationship Id="rId28" Type="http://schemas.openxmlformats.org/officeDocument/2006/relationships/image" Target="../media/image267.png"/><Relationship Id="rId27" Type="http://schemas.openxmlformats.org/officeDocument/2006/relationships/image" Target="../media/image266.png"/><Relationship Id="rId26" Type="http://schemas.openxmlformats.org/officeDocument/2006/relationships/image" Target="../media/image265.png"/><Relationship Id="rId25" Type="http://schemas.openxmlformats.org/officeDocument/2006/relationships/image" Target="../media/image264.png"/><Relationship Id="rId24" Type="http://schemas.openxmlformats.org/officeDocument/2006/relationships/image" Target="../media/image263.png"/><Relationship Id="rId23" Type="http://schemas.openxmlformats.org/officeDocument/2006/relationships/image" Target="../media/image262.png"/><Relationship Id="rId22" Type="http://schemas.openxmlformats.org/officeDocument/2006/relationships/image" Target="../media/image261.png"/><Relationship Id="rId21" Type="http://schemas.openxmlformats.org/officeDocument/2006/relationships/image" Target="../media/image260.png"/><Relationship Id="rId20" Type="http://schemas.openxmlformats.org/officeDocument/2006/relationships/image" Target="../media/image259.png"/><Relationship Id="rId2" Type="http://schemas.openxmlformats.org/officeDocument/2006/relationships/image" Target="../media/image184.png"/><Relationship Id="rId19" Type="http://schemas.openxmlformats.org/officeDocument/2006/relationships/image" Target="../media/image258.png"/><Relationship Id="rId18" Type="http://schemas.openxmlformats.org/officeDocument/2006/relationships/image" Target="../media/image257.png"/><Relationship Id="rId17" Type="http://schemas.openxmlformats.org/officeDocument/2006/relationships/image" Target="../media/image256.png"/><Relationship Id="rId16" Type="http://schemas.openxmlformats.org/officeDocument/2006/relationships/image" Target="../media/image255.png"/><Relationship Id="rId15" Type="http://schemas.openxmlformats.org/officeDocument/2006/relationships/image" Target="../media/image254.png"/><Relationship Id="rId14" Type="http://schemas.openxmlformats.org/officeDocument/2006/relationships/image" Target="../media/image253.png"/><Relationship Id="rId13" Type="http://schemas.openxmlformats.org/officeDocument/2006/relationships/image" Target="../media/image252.png"/><Relationship Id="rId12" Type="http://schemas.openxmlformats.org/officeDocument/2006/relationships/image" Target="../media/image210.png"/><Relationship Id="rId11" Type="http://schemas.openxmlformats.org/officeDocument/2006/relationships/image" Target="../media/image190.png"/><Relationship Id="rId10" Type="http://schemas.openxmlformats.org/officeDocument/2006/relationships/image" Target="../media/image191.png"/><Relationship Id="rId1" Type="http://schemas.openxmlformats.org/officeDocument/2006/relationships/image" Target="../media/image214.png"/></Relationships>
</file>

<file path=ppt/slides/_rels/slide101.xml.rels><?xml version="1.0" encoding="UTF-8" standalone="yes"?>
<Relationships xmlns="http://schemas.openxmlformats.org/package/2006/relationships"><Relationship Id="rId9" Type="http://schemas.openxmlformats.org/officeDocument/2006/relationships/image" Target="../media/image215.png"/><Relationship Id="rId8" Type="http://schemas.openxmlformats.org/officeDocument/2006/relationships/image" Target="../media/image188.png"/><Relationship Id="rId7" Type="http://schemas.openxmlformats.org/officeDocument/2006/relationships/image" Target="../media/image203.png"/><Relationship Id="rId62" Type="http://schemas.openxmlformats.org/officeDocument/2006/relationships/slideLayout" Target="../slideLayouts/slideLayout7.xml"/><Relationship Id="rId61" Type="http://schemas.openxmlformats.org/officeDocument/2006/relationships/image" Target="../media/image322.png"/><Relationship Id="rId60" Type="http://schemas.openxmlformats.org/officeDocument/2006/relationships/image" Target="../media/image321.png"/><Relationship Id="rId6" Type="http://schemas.openxmlformats.org/officeDocument/2006/relationships/image" Target="../media/image202.png"/><Relationship Id="rId59" Type="http://schemas.openxmlformats.org/officeDocument/2006/relationships/image" Target="../media/image320.png"/><Relationship Id="rId58" Type="http://schemas.openxmlformats.org/officeDocument/2006/relationships/image" Target="../media/image319.png"/><Relationship Id="rId57" Type="http://schemas.openxmlformats.org/officeDocument/2006/relationships/image" Target="../media/image318.png"/><Relationship Id="rId56" Type="http://schemas.openxmlformats.org/officeDocument/2006/relationships/image" Target="../media/image317.png"/><Relationship Id="rId55" Type="http://schemas.openxmlformats.org/officeDocument/2006/relationships/image" Target="../media/image316.png"/><Relationship Id="rId54" Type="http://schemas.openxmlformats.org/officeDocument/2006/relationships/image" Target="../media/image315.png"/><Relationship Id="rId53" Type="http://schemas.openxmlformats.org/officeDocument/2006/relationships/image" Target="../media/image314.png"/><Relationship Id="rId52" Type="http://schemas.openxmlformats.org/officeDocument/2006/relationships/image" Target="../media/image313.png"/><Relationship Id="rId51" Type="http://schemas.openxmlformats.org/officeDocument/2006/relationships/image" Target="../media/image312.png"/><Relationship Id="rId50" Type="http://schemas.openxmlformats.org/officeDocument/2006/relationships/image" Target="../media/image311.png"/><Relationship Id="rId5" Type="http://schemas.openxmlformats.org/officeDocument/2006/relationships/image" Target="../media/image186.png"/><Relationship Id="rId49" Type="http://schemas.openxmlformats.org/officeDocument/2006/relationships/image" Target="../media/image310.png"/><Relationship Id="rId48" Type="http://schemas.openxmlformats.org/officeDocument/2006/relationships/image" Target="../media/image309.png"/><Relationship Id="rId47" Type="http://schemas.openxmlformats.org/officeDocument/2006/relationships/image" Target="../media/image308.png"/><Relationship Id="rId46" Type="http://schemas.openxmlformats.org/officeDocument/2006/relationships/image" Target="../media/image307.png"/><Relationship Id="rId45" Type="http://schemas.openxmlformats.org/officeDocument/2006/relationships/image" Target="../media/image306.png"/><Relationship Id="rId44" Type="http://schemas.openxmlformats.org/officeDocument/2006/relationships/image" Target="../media/image305.png"/><Relationship Id="rId43" Type="http://schemas.openxmlformats.org/officeDocument/2006/relationships/image" Target="../media/image304.png"/><Relationship Id="rId42" Type="http://schemas.openxmlformats.org/officeDocument/2006/relationships/image" Target="../media/image303.png"/><Relationship Id="rId41" Type="http://schemas.openxmlformats.org/officeDocument/2006/relationships/image" Target="../media/image302.png"/><Relationship Id="rId40" Type="http://schemas.openxmlformats.org/officeDocument/2006/relationships/image" Target="../media/image301.png"/><Relationship Id="rId4" Type="http://schemas.openxmlformats.org/officeDocument/2006/relationships/image" Target="../media/image201.png"/><Relationship Id="rId39" Type="http://schemas.openxmlformats.org/officeDocument/2006/relationships/image" Target="../media/image300.png"/><Relationship Id="rId38" Type="http://schemas.openxmlformats.org/officeDocument/2006/relationships/image" Target="../media/image299.png"/><Relationship Id="rId37" Type="http://schemas.openxmlformats.org/officeDocument/2006/relationships/image" Target="../media/image298.png"/><Relationship Id="rId36" Type="http://schemas.openxmlformats.org/officeDocument/2006/relationships/image" Target="../media/image297.png"/><Relationship Id="rId35" Type="http://schemas.openxmlformats.org/officeDocument/2006/relationships/image" Target="../media/image296.png"/><Relationship Id="rId34" Type="http://schemas.openxmlformats.org/officeDocument/2006/relationships/image" Target="../media/image295.png"/><Relationship Id="rId33" Type="http://schemas.openxmlformats.org/officeDocument/2006/relationships/image" Target="../media/image294.png"/><Relationship Id="rId32" Type="http://schemas.openxmlformats.org/officeDocument/2006/relationships/image" Target="../media/image293.png"/><Relationship Id="rId31" Type="http://schemas.openxmlformats.org/officeDocument/2006/relationships/image" Target="../media/image292.png"/><Relationship Id="rId30" Type="http://schemas.openxmlformats.org/officeDocument/2006/relationships/image" Target="../media/image291.png"/><Relationship Id="rId3" Type="http://schemas.openxmlformats.org/officeDocument/2006/relationships/image" Target="../media/image150.png"/><Relationship Id="rId29" Type="http://schemas.openxmlformats.org/officeDocument/2006/relationships/image" Target="../media/image290.png"/><Relationship Id="rId28" Type="http://schemas.openxmlformats.org/officeDocument/2006/relationships/image" Target="../media/image289.png"/><Relationship Id="rId27" Type="http://schemas.openxmlformats.org/officeDocument/2006/relationships/image" Target="../media/image288.png"/><Relationship Id="rId26" Type="http://schemas.openxmlformats.org/officeDocument/2006/relationships/image" Target="../media/image287.png"/><Relationship Id="rId25" Type="http://schemas.openxmlformats.org/officeDocument/2006/relationships/image" Target="../media/image286.png"/><Relationship Id="rId24" Type="http://schemas.openxmlformats.org/officeDocument/2006/relationships/image" Target="../media/image285.png"/><Relationship Id="rId23" Type="http://schemas.openxmlformats.org/officeDocument/2006/relationships/image" Target="../media/image284.png"/><Relationship Id="rId22" Type="http://schemas.openxmlformats.org/officeDocument/2006/relationships/image" Target="../media/image283.png"/><Relationship Id="rId21" Type="http://schemas.openxmlformats.org/officeDocument/2006/relationships/image" Target="../media/image282.png"/><Relationship Id="rId20" Type="http://schemas.openxmlformats.org/officeDocument/2006/relationships/image" Target="../media/image281.png"/><Relationship Id="rId2" Type="http://schemas.openxmlformats.org/officeDocument/2006/relationships/image" Target="../media/image184.png"/><Relationship Id="rId19" Type="http://schemas.openxmlformats.org/officeDocument/2006/relationships/image" Target="../media/image280.png"/><Relationship Id="rId18" Type="http://schemas.openxmlformats.org/officeDocument/2006/relationships/image" Target="../media/image279.png"/><Relationship Id="rId17" Type="http://schemas.openxmlformats.org/officeDocument/2006/relationships/image" Target="../media/image278.png"/><Relationship Id="rId16" Type="http://schemas.openxmlformats.org/officeDocument/2006/relationships/image" Target="../media/image277.png"/><Relationship Id="rId15" Type="http://schemas.openxmlformats.org/officeDocument/2006/relationships/image" Target="../media/image276.png"/><Relationship Id="rId14" Type="http://schemas.openxmlformats.org/officeDocument/2006/relationships/image" Target="../media/image275.png"/><Relationship Id="rId13" Type="http://schemas.openxmlformats.org/officeDocument/2006/relationships/image" Target="../media/image274.png"/><Relationship Id="rId12" Type="http://schemas.openxmlformats.org/officeDocument/2006/relationships/image" Target="../media/image210.png"/><Relationship Id="rId11" Type="http://schemas.openxmlformats.org/officeDocument/2006/relationships/image" Target="../media/image190.png"/><Relationship Id="rId10" Type="http://schemas.openxmlformats.org/officeDocument/2006/relationships/image" Target="../media/image191.png"/><Relationship Id="rId1" Type="http://schemas.openxmlformats.org/officeDocument/2006/relationships/image" Target="../media/image214.png"/></Relationships>
</file>

<file path=ppt/slides/_rels/slide102.xml.rels><?xml version="1.0" encoding="UTF-8" standalone="yes"?>
<Relationships xmlns="http://schemas.openxmlformats.org/package/2006/relationships"><Relationship Id="rId9" Type="http://schemas.openxmlformats.org/officeDocument/2006/relationships/image" Target="../media/image331.png"/><Relationship Id="rId8" Type="http://schemas.openxmlformats.org/officeDocument/2006/relationships/image" Target="../media/image330.png"/><Relationship Id="rId7" Type="http://schemas.openxmlformats.org/officeDocument/2006/relationships/image" Target="../media/image329.png"/><Relationship Id="rId6" Type="http://schemas.openxmlformats.org/officeDocument/2006/relationships/image" Target="../media/image328.png"/><Relationship Id="rId5" Type="http://schemas.openxmlformats.org/officeDocument/2006/relationships/image" Target="../media/image327.png"/><Relationship Id="rId45" Type="http://schemas.openxmlformats.org/officeDocument/2006/relationships/slideLayout" Target="../slideLayouts/slideLayout7.xml"/><Relationship Id="rId44" Type="http://schemas.openxmlformats.org/officeDocument/2006/relationships/image" Target="../media/image183.png"/><Relationship Id="rId43" Type="http://schemas.openxmlformats.org/officeDocument/2006/relationships/image" Target="../media/image182.png"/><Relationship Id="rId42" Type="http://schemas.openxmlformats.org/officeDocument/2006/relationships/image" Target="../media/image181.png"/><Relationship Id="rId41" Type="http://schemas.openxmlformats.org/officeDocument/2006/relationships/image" Target="../media/image180.png"/><Relationship Id="rId40" Type="http://schemas.openxmlformats.org/officeDocument/2006/relationships/image" Target="../media/image192.png"/><Relationship Id="rId4" Type="http://schemas.openxmlformats.org/officeDocument/2006/relationships/image" Target="../media/image326.png"/><Relationship Id="rId39" Type="http://schemas.openxmlformats.org/officeDocument/2006/relationships/image" Target="../media/image361.png"/><Relationship Id="rId38" Type="http://schemas.openxmlformats.org/officeDocument/2006/relationships/image" Target="../media/image360.png"/><Relationship Id="rId37" Type="http://schemas.openxmlformats.org/officeDocument/2006/relationships/image" Target="../media/image359.png"/><Relationship Id="rId36" Type="http://schemas.openxmlformats.org/officeDocument/2006/relationships/image" Target="../media/image358.png"/><Relationship Id="rId35" Type="http://schemas.openxmlformats.org/officeDocument/2006/relationships/image" Target="../media/image357.png"/><Relationship Id="rId34" Type="http://schemas.openxmlformats.org/officeDocument/2006/relationships/image" Target="../media/image356.png"/><Relationship Id="rId33" Type="http://schemas.openxmlformats.org/officeDocument/2006/relationships/image" Target="../media/image355.png"/><Relationship Id="rId32" Type="http://schemas.openxmlformats.org/officeDocument/2006/relationships/image" Target="../media/image354.png"/><Relationship Id="rId31" Type="http://schemas.openxmlformats.org/officeDocument/2006/relationships/image" Target="../media/image353.png"/><Relationship Id="rId30" Type="http://schemas.openxmlformats.org/officeDocument/2006/relationships/image" Target="../media/image352.png"/><Relationship Id="rId3" Type="http://schemas.openxmlformats.org/officeDocument/2006/relationships/image" Target="../media/image325.png"/><Relationship Id="rId29" Type="http://schemas.openxmlformats.org/officeDocument/2006/relationships/image" Target="../media/image351.png"/><Relationship Id="rId28" Type="http://schemas.openxmlformats.org/officeDocument/2006/relationships/image" Target="../media/image350.png"/><Relationship Id="rId27" Type="http://schemas.openxmlformats.org/officeDocument/2006/relationships/image" Target="../media/image349.png"/><Relationship Id="rId26" Type="http://schemas.openxmlformats.org/officeDocument/2006/relationships/image" Target="../media/image348.png"/><Relationship Id="rId25" Type="http://schemas.openxmlformats.org/officeDocument/2006/relationships/image" Target="../media/image347.png"/><Relationship Id="rId24" Type="http://schemas.openxmlformats.org/officeDocument/2006/relationships/image" Target="../media/image346.png"/><Relationship Id="rId23" Type="http://schemas.openxmlformats.org/officeDocument/2006/relationships/image" Target="../media/image345.png"/><Relationship Id="rId22" Type="http://schemas.openxmlformats.org/officeDocument/2006/relationships/image" Target="../media/image344.png"/><Relationship Id="rId21" Type="http://schemas.openxmlformats.org/officeDocument/2006/relationships/image" Target="../media/image343.png"/><Relationship Id="rId20" Type="http://schemas.openxmlformats.org/officeDocument/2006/relationships/image" Target="../media/image342.png"/><Relationship Id="rId2" Type="http://schemas.openxmlformats.org/officeDocument/2006/relationships/image" Target="../media/image324.png"/><Relationship Id="rId19" Type="http://schemas.openxmlformats.org/officeDocument/2006/relationships/image" Target="../media/image341.png"/><Relationship Id="rId18" Type="http://schemas.openxmlformats.org/officeDocument/2006/relationships/image" Target="../media/image340.png"/><Relationship Id="rId17" Type="http://schemas.openxmlformats.org/officeDocument/2006/relationships/image" Target="../media/image339.png"/><Relationship Id="rId16" Type="http://schemas.openxmlformats.org/officeDocument/2006/relationships/image" Target="../media/image338.png"/><Relationship Id="rId15" Type="http://schemas.openxmlformats.org/officeDocument/2006/relationships/image" Target="../media/image337.png"/><Relationship Id="rId14" Type="http://schemas.openxmlformats.org/officeDocument/2006/relationships/image" Target="../media/image336.png"/><Relationship Id="rId13" Type="http://schemas.openxmlformats.org/officeDocument/2006/relationships/image" Target="../media/image335.png"/><Relationship Id="rId12" Type="http://schemas.openxmlformats.org/officeDocument/2006/relationships/image" Target="../media/image334.png"/><Relationship Id="rId11" Type="http://schemas.openxmlformats.org/officeDocument/2006/relationships/image" Target="../media/image333.png"/><Relationship Id="rId10" Type="http://schemas.openxmlformats.org/officeDocument/2006/relationships/image" Target="../media/image332.png"/><Relationship Id="rId1" Type="http://schemas.openxmlformats.org/officeDocument/2006/relationships/image" Target="../media/image323.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2.png"/></Relationships>
</file>

<file path=ppt/slides/_rels/slide104.xml.rels><?xml version="1.0" encoding="UTF-8" standalone="yes"?>
<Relationships xmlns="http://schemas.openxmlformats.org/package/2006/relationships"><Relationship Id="rId9" Type="http://schemas.openxmlformats.org/officeDocument/2006/relationships/image" Target="../media/image371.png"/><Relationship Id="rId8" Type="http://schemas.openxmlformats.org/officeDocument/2006/relationships/image" Target="../media/image370.png"/><Relationship Id="rId7" Type="http://schemas.openxmlformats.org/officeDocument/2006/relationships/image" Target="../media/image369.png"/><Relationship Id="rId6" Type="http://schemas.openxmlformats.org/officeDocument/2006/relationships/image" Target="../media/image368.png"/><Relationship Id="rId5" Type="http://schemas.openxmlformats.org/officeDocument/2006/relationships/image" Target="../media/image367.png"/><Relationship Id="rId4" Type="http://schemas.openxmlformats.org/officeDocument/2006/relationships/image" Target="../media/image366.png"/><Relationship Id="rId3" Type="http://schemas.openxmlformats.org/officeDocument/2006/relationships/image" Target="../media/image365.png"/><Relationship Id="rId25" Type="http://schemas.openxmlformats.org/officeDocument/2006/relationships/slideLayout" Target="../slideLayouts/slideLayout7.xml"/><Relationship Id="rId24" Type="http://schemas.openxmlformats.org/officeDocument/2006/relationships/image" Target="../media/image386.png"/><Relationship Id="rId23" Type="http://schemas.openxmlformats.org/officeDocument/2006/relationships/image" Target="../media/image385.png"/><Relationship Id="rId22" Type="http://schemas.openxmlformats.org/officeDocument/2006/relationships/image" Target="../media/image384.png"/><Relationship Id="rId21" Type="http://schemas.openxmlformats.org/officeDocument/2006/relationships/image" Target="../media/image383.png"/><Relationship Id="rId20" Type="http://schemas.openxmlformats.org/officeDocument/2006/relationships/image" Target="../media/image382.png"/><Relationship Id="rId2" Type="http://schemas.openxmlformats.org/officeDocument/2006/relationships/image" Target="../media/image364.png"/><Relationship Id="rId19" Type="http://schemas.openxmlformats.org/officeDocument/2006/relationships/image" Target="../media/image381.png"/><Relationship Id="rId18" Type="http://schemas.openxmlformats.org/officeDocument/2006/relationships/image" Target="../media/image380.png"/><Relationship Id="rId17" Type="http://schemas.openxmlformats.org/officeDocument/2006/relationships/image" Target="../media/image379.png"/><Relationship Id="rId16" Type="http://schemas.openxmlformats.org/officeDocument/2006/relationships/image" Target="../media/image378.png"/><Relationship Id="rId15" Type="http://schemas.openxmlformats.org/officeDocument/2006/relationships/image" Target="../media/image377.png"/><Relationship Id="rId14" Type="http://schemas.openxmlformats.org/officeDocument/2006/relationships/image" Target="../media/image376.png"/><Relationship Id="rId13" Type="http://schemas.openxmlformats.org/officeDocument/2006/relationships/image" Target="../media/image375.png"/><Relationship Id="rId12" Type="http://schemas.openxmlformats.org/officeDocument/2006/relationships/image" Target="../media/image374.png"/><Relationship Id="rId11" Type="http://schemas.openxmlformats.org/officeDocument/2006/relationships/image" Target="../media/image373.png"/><Relationship Id="rId10" Type="http://schemas.openxmlformats.org/officeDocument/2006/relationships/image" Target="../media/image372.png"/><Relationship Id="rId1" Type="http://schemas.openxmlformats.org/officeDocument/2006/relationships/image" Target="../media/image363.png"/></Relationships>
</file>

<file path=ppt/slides/_rels/slide105.xml.rels><?xml version="1.0" encoding="UTF-8" standalone="yes"?>
<Relationships xmlns="http://schemas.openxmlformats.org/package/2006/relationships"><Relationship Id="rId9" Type="http://schemas.openxmlformats.org/officeDocument/2006/relationships/image" Target="../media/image367.png"/><Relationship Id="rId8" Type="http://schemas.openxmlformats.org/officeDocument/2006/relationships/image" Target="../media/image366.png"/><Relationship Id="rId7" Type="http://schemas.openxmlformats.org/officeDocument/2006/relationships/image" Target="../media/image365.png"/><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89.png"/><Relationship Id="rId3" Type="http://schemas.openxmlformats.org/officeDocument/2006/relationships/image" Target="../media/image388.png"/><Relationship Id="rId26" Type="http://schemas.openxmlformats.org/officeDocument/2006/relationships/slideLayout" Target="../slideLayouts/slideLayout7.xml"/><Relationship Id="rId25" Type="http://schemas.openxmlformats.org/officeDocument/2006/relationships/image" Target="../media/image384.png"/><Relationship Id="rId24" Type="http://schemas.openxmlformats.org/officeDocument/2006/relationships/image" Target="../media/image382.png"/><Relationship Id="rId23" Type="http://schemas.openxmlformats.org/officeDocument/2006/relationships/image" Target="../media/image381.png"/><Relationship Id="rId22" Type="http://schemas.openxmlformats.org/officeDocument/2006/relationships/image" Target="../media/image380.png"/><Relationship Id="rId21" Type="http://schemas.openxmlformats.org/officeDocument/2006/relationships/image" Target="../media/image379.png"/><Relationship Id="rId20" Type="http://schemas.openxmlformats.org/officeDocument/2006/relationships/image" Target="../media/image378.png"/><Relationship Id="rId2" Type="http://schemas.openxmlformats.org/officeDocument/2006/relationships/image" Target="../media/image387.png"/><Relationship Id="rId19" Type="http://schemas.openxmlformats.org/officeDocument/2006/relationships/image" Target="../media/image377.png"/><Relationship Id="rId18" Type="http://schemas.openxmlformats.org/officeDocument/2006/relationships/image" Target="../media/image376.png"/><Relationship Id="rId17" Type="http://schemas.openxmlformats.org/officeDocument/2006/relationships/image" Target="../media/image375.png"/><Relationship Id="rId16" Type="http://schemas.openxmlformats.org/officeDocument/2006/relationships/image" Target="../media/image374.png"/><Relationship Id="rId15" Type="http://schemas.openxmlformats.org/officeDocument/2006/relationships/image" Target="../media/image373.png"/><Relationship Id="rId14" Type="http://schemas.openxmlformats.org/officeDocument/2006/relationships/image" Target="../media/image372.png"/><Relationship Id="rId13" Type="http://schemas.openxmlformats.org/officeDocument/2006/relationships/image" Target="../media/image371.png"/><Relationship Id="rId12" Type="http://schemas.openxmlformats.org/officeDocument/2006/relationships/image" Target="../media/image370.png"/><Relationship Id="rId11" Type="http://schemas.openxmlformats.org/officeDocument/2006/relationships/image" Target="../media/image369.png"/><Relationship Id="rId10" Type="http://schemas.openxmlformats.org/officeDocument/2006/relationships/image" Target="../media/image368.png"/><Relationship Id="rId1" Type="http://schemas.openxmlformats.org/officeDocument/2006/relationships/image" Target="../media/image383.png"/></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image" Target="../media/image39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394.png"/><Relationship Id="rId1" Type="http://schemas.openxmlformats.org/officeDocument/2006/relationships/image" Target="../media/image39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6.png"/><Relationship Id="rId1" Type="http://schemas.openxmlformats.org/officeDocument/2006/relationships/image" Target="../media/image39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0.png"/><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image" Target="../media/image397.png"/></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02.png"/><Relationship Id="rId1" Type="http://schemas.openxmlformats.org/officeDocument/2006/relationships/image" Target="../media/image401.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9" Type="http://schemas.openxmlformats.org/officeDocument/2006/relationships/image" Target="../media/image14.wmf"/><Relationship Id="rId8" Type="http://schemas.openxmlformats.org/officeDocument/2006/relationships/oleObject" Target="../embeddings/oleObject4.bin"/><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wmf"/><Relationship Id="rId3" Type="http://schemas.openxmlformats.org/officeDocument/2006/relationships/oleObject" Target="../embeddings/oleObject3.bin"/><Relationship Id="rId2" Type="http://schemas.openxmlformats.org/officeDocument/2006/relationships/image" Target="../media/image9.png"/><Relationship Id="rId13" Type="http://schemas.openxmlformats.org/officeDocument/2006/relationships/notesSlide" Target="../notesSlides/notesSlide3.xml"/><Relationship Id="rId12" Type="http://schemas.openxmlformats.org/officeDocument/2006/relationships/vmlDrawing" Target="../drawings/vmlDrawing2.vml"/><Relationship Id="rId11" Type="http://schemas.openxmlformats.org/officeDocument/2006/relationships/slideLayout" Target="../slideLayouts/slideLayout2.xml"/><Relationship Id="rId10" Type="http://schemas.openxmlformats.org/officeDocument/2006/relationships/image" Target="../media/image15.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9" Type="http://schemas.openxmlformats.org/officeDocument/2006/relationships/image" Target="../media/image10.wmf"/><Relationship Id="rId8" Type="http://schemas.openxmlformats.org/officeDocument/2006/relationships/oleObject" Target="../embeddings/oleObject8.bin"/><Relationship Id="rId7" Type="http://schemas.openxmlformats.org/officeDocument/2006/relationships/image" Target="../media/image19.wmf"/><Relationship Id="rId6" Type="http://schemas.openxmlformats.org/officeDocument/2006/relationships/oleObject" Target="../embeddings/oleObject7.bin"/><Relationship Id="rId5" Type="http://schemas.openxmlformats.org/officeDocument/2006/relationships/image" Target="../media/image18.wmf"/><Relationship Id="rId4" Type="http://schemas.openxmlformats.org/officeDocument/2006/relationships/oleObject" Target="../embeddings/oleObject6.bin"/><Relationship Id="rId3" Type="http://schemas.openxmlformats.org/officeDocument/2006/relationships/image" Target="../media/image17.png"/><Relationship Id="rId2" Type="http://schemas.openxmlformats.org/officeDocument/2006/relationships/image" Target="../media/image16.wmf"/><Relationship Id="rId13" Type="http://schemas.openxmlformats.org/officeDocument/2006/relationships/notesSlide" Target="../notesSlides/notesSlide4.xml"/><Relationship Id="rId12" Type="http://schemas.openxmlformats.org/officeDocument/2006/relationships/vmlDrawing" Target="../drawings/vmlDrawing3.vml"/><Relationship Id="rId11" Type="http://schemas.openxmlformats.org/officeDocument/2006/relationships/slideLayout" Target="../slideLayouts/slideLayout2.xml"/><Relationship Id="rId10" Type="http://schemas.openxmlformats.org/officeDocument/2006/relationships/image" Target="../media/image20.png"/><Relationship Id="rId1"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9" Type="http://schemas.openxmlformats.org/officeDocument/2006/relationships/image" Target="../media/image10.wmf"/><Relationship Id="rId8" Type="http://schemas.openxmlformats.org/officeDocument/2006/relationships/oleObject" Target="../embeddings/oleObject12.bin"/><Relationship Id="rId7" Type="http://schemas.openxmlformats.org/officeDocument/2006/relationships/image" Target="../media/image19.wmf"/><Relationship Id="rId6" Type="http://schemas.openxmlformats.org/officeDocument/2006/relationships/oleObject" Target="../embeddings/oleObject11.bin"/><Relationship Id="rId5" Type="http://schemas.openxmlformats.org/officeDocument/2006/relationships/image" Target="../media/image18.wmf"/><Relationship Id="rId4" Type="http://schemas.openxmlformats.org/officeDocument/2006/relationships/oleObject" Target="../embeddings/oleObject10.bin"/><Relationship Id="rId3" Type="http://schemas.openxmlformats.org/officeDocument/2006/relationships/image" Target="../media/image17.png"/><Relationship Id="rId2" Type="http://schemas.openxmlformats.org/officeDocument/2006/relationships/image" Target="../media/image16.wmf"/><Relationship Id="rId13" Type="http://schemas.openxmlformats.org/officeDocument/2006/relationships/notesSlide" Target="../notesSlides/notesSlide5.xml"/><Relationship Id="rId12" Type="http://schemas.openxmlformats.org/officeDocument/2006/relationships/vmlDrawing" Target="../drawings/vmlDrawing4.vml"/><Relationship Id="rId11" Type="http://schemas.openxmlformats.org/officeDocument/2006/relationships/slideLayout" Target="../slideLayouts/slideLayout2.xml"/><Relationship Id="rId10" Type="http://schemas.openxmlformats.org/officeDocument/2006/relationships/image" Target="../media/image20.png"/><Relationship Id="rId1"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customXml" Target="../ink/ink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9.wmf"/><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2.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vmlDrawing" Target="../drawings/vmlDrawing1.vml"/><Relationship Id="rId6" Type="http://schemas.openxmlformats.org/officeDocument/2006/relationships/slideLayout" Target="../slideLayouts/slideLayout15.xml"/><Relationship Id="rId5" Type="http://schemas.openxmlformats.org/officeDocument/2006/relationships/image" Target="../media/image5.wmf"/><Relationship Id="rId4" Type="http://schemas.openxmlformats.org/officeDocument/2006/relationships/oleObject" Target="../embeddings/oleObject2.bin"/><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81.png"/><Relationship Id="rId1" Type="http://schemas.openxmlformats.org/officeDocument/2006/relationships/image" Target="../media/image8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5.png"/></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0.png"/></Relationships>
</file>

<file path=ppt/slides/_rels/slide7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2.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73.xml.rels><?xml version="1.0" encoding="UTF-8" standalone="yes"?>
<Relationships xmlns="http://schemas.openxmlformats.org/package/2006/relationships"><Relationship Id="rId9" Type="http://schemas.openxmlformats.org/officeDocument/2006/relationships/image" Target="../media/image91.wmf"/><Relationship Id="rId8" Type="http://schemas.openxmlformats.org/officeDocument/2006/relationships/oleObject" Target="../embeddings/oleObject16.bin"/><Relationship Id="rId7" Type="http://schemas.openxmlformats.org/officeDocument/2006/relationships/image" Target="../media/image90.wmf"/><Relationship Id="rId6" Type="http://schemas.openxmlformats.org/officeDocument/2006/relationships/oleObject" Target="../embeddings/oleObject15.bin"/><Relationship Id="rId5" Type="http://schemas.openxmlformats.org/officeDocument/2006/relationships/image" Target="../media/image89.wmf"/><Relationship Id="rId4" Type="http://schemas.openxmlformats.org/officeDocument/2006/relationships/oleObject" Target="../embeddings/oleObject14.bin"/><Relationship Id="rId3" Type="http://schemas.openxmlformats.org/officeDocument/2006/relationships/image" Target="../media/image88.wmf"/><Relationship Id="rId2" Type="http://schemas.openxmlformats.org/officeDocument/2006/relationships/oleObject" Target="../embeddings/oleObject13.bin"/><Relationship Id="rId13" Type="http://schemas.openxmlformats.org/officeDocument/2006/relationships/vmlDrawing" Target="../drawings/vmlDrawing5.vml"/><Relationship Id="rId12" Type="http://schemas.openxmlformats.org/officeDocument/2006/relationships/slideLayout" Target="../slideLayouts/slideLayout2.xml"/><Relationship Id="rId11" Type="http://schemas.openxmlformats.org/officeDocument/2006/relationships/image" Target="../media/image92.wmf"/><Relationship Id="rId10" Type="http://schemas.openxmlformats.org/officeDocument/2006/relationships/oleObject" Target="../embeddings/oleObject17.bin"/><Relationship Id="rId1"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99.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05.png"/><Relationship Id="rId1" Type="http://schemas.openxmlformats.org/officeDocument/2006/relationships/image" Target="../media/image104.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9" Type="http://schemas.openxmlformats.org/officeDocument/2006/relationships/image" Target="../media/image123.png"/><Relationship Id="rId8" Type="http://schemas.openxmlformats.org/officeDocument/2006/relationships/image" Target="../media/image122.png"/><Relationship Id="rId7" Type="http://schemas.openxmlformats.org/officeDocument/2006/relationships/image" Target="../media/image121.png"/><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0" Type="http://schemas.openxmlformats.org/officeDocument/2006/relationships/slideLayout" Target="../slideLayouts/slideLayout7.xml"/><Relationship Id="rId1" Type="http://schemas.openxmlformats.org/officeDocument/2006/relationships/image" Target="../media/image115.png"/></Relationships>
</file>

<file path=ppt/slides/_rels/slide91.xml.rels><?xml version="1.0" encoding="UTF-8" standalone="yes"?>
<Relationships xmlns="http://schemas.openxmlformats.org/package/2006/relationships"><Relationship Id="rId9" Type="http://schemas.openxmlformats.org/officeDocument/2006/relationships/image" Target="../media/image132.png"/><Relationship Id="rId8" Type="http://schemas.openxmlformats.org/officeDocument/2006/relationships/image" Target="../media/image131.png"/><Relationship Id="rId7" Type="http://schemas.openxmlformats.org/officeDocument/2006/relationships/image" Target="../media/image130.png"/><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6" Type="http://schemas.openxmlformats.org/officeDocument/2006/relationships/slideLayout" Target="../slideLayouts/slideLayout7.xml"/><Relationship Id="rId15" Type="http://schemas.openxmlformats.org/officeDocument/2006/relationships/image" Target="../media/image138.png"/><Relationship Id="rId14" Type="http://schemas.openxmlformats.org/officeDocument/2006/relationships/image" Target="../media/image137.png"/><Relationship Id="rId13" Type="http://schemas.openxmlformats.org/officeDocument/2006/relationships/image" Target="../media/image136.png"/><Relationship Id="rId12" Type="http://schemas.openxmlformats.org/officeDocument/2006/relationships/image" Target="../media/image135.png"/><Relationship Id="rId11" Type="http://schemas.openxmlformats.org/officeDocument/2006/relationships/image" Target="../media/image134.png"/><Relationship Id="rId10" Type="http://schemas.openxmlformats.org/officeDocument/2006/relationships/image" Target="../media/image133.png"/><Relationship Id="rId1" Type="http://schemas.openxmlformats.org/officeDocument/2006/relationships/image" Target="../media/image124.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9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9.png"/><Relationship Id="rId7" Type="http://schemas.openxmlformats.org/officeDocument/2006/relationships/image" Target="../media/image148.png"/><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95.xml.rels><?xml version="1.0" encoding="UTF-8" standalone="yes"?>
<Relationships xmlns="http://schemas.openxmlformats.org/package/2006/relationships"><Relationship Id="rId9" Type="http://schemas.openxmlformats.org/officeDocument/2006/relationships/image" Target="../media/image158.png"/><Relationship Id="rId8" Type="http://schemas.openxmlformats.org/officeDocument/2006/relationships/image" Target="../media/image157.png"/><Relationship Id="rId7" Type="http://schemas.openxmlformats.org/officeDocument/2006/relationships/image" Target="../media/image156.png"/><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3" Type="http://schemas.openxmlformats.org/officeDocument/2006/relationships/image" Target="../media/image152.png"/><Relationship Id="rId23" Type="http://schemas.openxmlformats.org/officeDocument/2006/relationships/slideLayout" Target="../slideLayouts/slideLayout7.xml"/><Relationship Id="rId22" Type="http://schemas.openxmlformats.org/officeDocument/2006/relationships/image" Target="../media/image171.png"/><Relationship Id="rId21" Type="http://schemas.openxmlformats.org/officeDocument/2006/relationships/image" Target="../media/image170.png"/><Relationship Id="rId20" Type="http://schemas.openxmlformats.org/officeDocument/2006/relationships/image" Target="../media/image169.png"/><Relationship Id="rId2" Type="http://schemas.openxmlformats.org/officeDocument/2006/relationships/image" Target="../media/image151.png"/><Relationship Id="rId19" Type="http://schemas.openxmlformats.org/officeDocument/2006/relationships/image" Target="../media/image168.png"/><Relationship Id="rId18" Type="http://schemas.openxmlformats.org/officeDocument/2006/relationships/image" Target="../media/image167.png"/><Relationship Id="rId17" Type="http://schemas.openxmlformats.org/officeDocument/2006/relationships/image" Target="../media/image166.png"/><Relationship Id="rId16" Type="http://schemas.openxmlformats.org/officeDocument/2006/relationships/image" Target="../media/image165.png"/><Relationship Id="rId15" Type="http://schemas.openxmlformats.org/officeDocument/2006/relationships/image" Target="../media/image164.png"/><Relationship Id="rId14" Type="http://schemas.openxmlformats.org/officeDocument/2006/relationships/image" Target="../media/image163.png"/><Relationship Id="rId13" Type="http://schemas.openxmlformats.org/officeDocument/2006/relationships/image" Target="../media/image162.png"/><Relationship Id="rId12" Type="http://schemas.openxmlformats.org/officeDocument/2006/relationships/image" Target="../media/image161.png"/><Relationship Id="rId11" Type="http://schemas.openxmlformats.org/officeDocument/2006/relationships/image" Target="../media/image160.png"/><Relationship Id="rId10" Type="http://schemas.openxmlformats.org/officeDocument/2006/relationships/image" Target="../media/image159.png"/><Relationship Id="rId1" Type="http://schemas.openxmlformats.org/officeDocument/2006/relationships/image" Target="../media/image150.png"/></Relationships>
</file>

<file path=ppt/slides/_rels/slide96.xml.rels><?xml version="1.0" encoding="UTF-8" standalone="yes"?>
<Relationships xmlns="http://schemas.openxmlformats.org/package/2006/relationships"><Relationship Id="rId9" Type="http://schemas.openxmlformats.org/officeDocument/2006/relationships/image" Target="../media/image158.png"/><Relationship Id="rId8" Type="http://schemas.openxmlformats.org/officeDocument/2006/relationships/image" Target="../media/image157.png"/><Relationship Id="rId7" Type="http://schemas.openxmlformats.org/officeDocument/2006/relationships/image" Target="../media/image156.png"/><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3" Type="http://schemas.openxmlformats.org/officeDocument/2006/relationships/image" Target="../media/image152.png"/><Relationship Id="rId24" Type="http://schemas.openxmlformats.org/officeDocument/2006/relationships/slideLayout" Target="../slideLayouts/slideLayout7.xml"/><Relationship Id="rId23" Type="http://schemas.openxmlformats.org/officeDocument/2006/relationships/image" Target="../media/image179.png"/><Relationship Id="rId22" Type="http://schemas.openxmlformats.org/officeDocument/2006/relationships/image" Target="../media/image178.png"/><Relationship Id="rId21" Type="http://schemas.openxmlformats.org/officeDocument/2006/relationships/image" Target="../media/image177.png"/><Relationship Id="rId20" Type="http://schemas.openxmlformats.org/officeDocument/2006/relationships/image" Target="../media/image176.png"/><Relationship Id="rId2" Type="http://schemas.openxmlformats.org/officeDocument/2006/relationships/image" Target="../media/image151.png"/><Relationship Id="rId19" Type="http://schemas.openxmlformats.org/officeDocument/2006/relationships/image" Target="../media/image175.png"/><Relationship Id="rId18" Type="http://schemas.openxmlformats.org/officeDocument/2006/relationships/image" Target="../media/image174.png"/><Relationship Id="rId17" Type="http://schemas.openxmlformats.org/officeDocument/2006/relationships/image" Target="../media/image173.png"/><Relationship Id="rId16" Type="http://schemas.openxmlformats.org/officeDocument/2006/relationships/image" Target="../media/image169.png"/><Relationship Id="rId15" Type="http://schemas.openxmlformats.org/officeDocument/2006/relationships/image" Target="../media/image172.png"/><Relationship Id="rId14" Type="http://schemas.openxmlformats.org/officeDocument/2006/relationships/image" Target="../media/image163.png"/><Relationship Id="rId13" Type="http://schemas.openxmlformats.org/officeDocument/2006/relationships/image" Target="../media/image162.png"/><Relationship Id="rId12" Type="http://schemas.openxmlformats.org/officeDocument/2006/relationships/image" Target="../media/image161.png"/><Relationship Id="rId11" Type="http://schemas.openxmlformats.org/officeDocument/2006/relationships/image" Target="../media/image160.png"/><Relationship Id="rId10" Type="http://schemas.openxmlformats.org/officeDocument/2006/relationships/image" Target="../media/image159.png"/><Relationship Id="rId1" Type="http://schemas.openxmlformats.org/officeDocument/2006/relationships/image" Target="../media/image150.png"/></Relationships>
</file>

<file path=ppt/slides/_rels/slide97.xml.rels><?xml version="1.0" encoding="UTF-8" standalone="yes"?>
<Relationships xmlns="http://schemas.openxmlformats.org/package/2006/relationships"><Relationship Id="rId9" Type="http://schemas.openxmlformats.org/officeDocument/2006/relationships/image" Target="../media/image187.png"/><Relationship Id="rId8" Type="http://schemas.openxmlformats.org/officeDocument/2006/relationships/image" Target="../media/image186.png"/><Relationship Id="rId7" Type="http://schemas.openxmlformats.org/officeDocument/2006/relationships/image" Target="../media/image185.png"/><Relationship Id="rId6" Type="http://schemas.openxmlformats.org/officeDocument/2006/relationships/image" Target="../media/image150.png"/><Relationship Id="rId5" Type="http://schemas.openxmlformats.org/officeDocument/2006/relationships/image" Target="../media/image184.png"/><Relationship Id="rId4" Type="http://schemas.openxmlformats.org/officeDocument/2006/relationships/image" Target="../media/image183.png"/><Relationship Id="rId3" Type="http://schemas.openxmlformats.org/officeDocument/2006/relationships/image" Target="../media/image182.png"/><Relationship Id="rId24" Type="http://schemas.openxmlformats.org/officeDocument/2006/relationships/slideLayout" Target="../slideLayouts/slideLayout7.xml"/><Relationship Id="rId23" Type="http://schemas.openxmlformats.org/officeDocument/2006/relationships/image" Target="../media/image197.png"/><Relationship Id="rId22" Type="http://schemas.openxmlformats.org/officeDocument/2006/relationships/image" Target="../media/image196.png"/><Relationship Id="rId21" Type="http://schemas.openxmlformats.org/officeDocument/2006/relationships/image" Target="../media/image195.png"/><Relationship Id="rId20" Type="http://schemas.openxmlformats.org/officeDocument/2006/relationships/image" Target="../media/image194.png"/><Relationship Id="rId2" Type="http://schemas.openxmlformats.org/officeDocument/2006/relationships/image" Target="../media/image181.png"/><Relationship Id="rId19" Type="http://schemas.openxmlformats.org/officeDocument/2006/relationships/image" Target="../media/image193.png"/><Relationship Id="rId18" Type="http://schemas.openxmlformats.org/officeDocument/2006/relationships/image" Target="../media/image192.png"/><Relationship Id="rId17" Type="http://schemas.openxmlformats.org/officeDocument/2006/relationships/image" Target="../media/image155.png"/><Relationship Id="rId16" Type="http://schemas.openxmlformats.org/officeDocument/2006/relationships/image" Target="../media/image154.png"/><Relationship Id="rId15" Type="http://schemas.openxmlformats.org/officeDocument/2006/relationships/image" Target="../media/image153.png"/><Relationship Id="rId14" Type="http://schemas.openxmlformats.org/officeDocument/2006/relationships/image" Target="../media/image152.png"/><Relationship Id="rId13" Type="http://schemas.openxmlformats.org/officeDocument/2006/relationships/image" Target="../media/image191.png"/><Relationship Id="rId12" Type="http://schemas.openxmlformats.org/officeDocument/2006/relationships/image" Target="../media/image190.png"/><Relationship Id="rId11" Type="http://schemas.openxmlformats.org/officeDocument/2006/relationships/image" Target="../media/image189.png"/><Relationship Id="rId10" Type="http://schemas.openxmlformats.org/officeDocument/2006/relationships/image" Target="../media/image188.png"/><Relationship Id="rId1" Type="http://schemas.openxmlformats.org/officeDocument/2006/relationships/image" Target="../media/image180.png"/></Relationships>
</file>

<file path=ppt/slides/_rels/slide98.xml.rels><?xml version="1.0" encoding="UTF-8" standalone="yes"?>
<Relationships xmlns="http://schemas.openxmlformats.org/package/2006/relationships"><Relationship Id="rId9" Type="http://schemas.openxmlformats.org/officeDocument/2006/relationships/image" Target="../media/image191.png"/><Relationship Id="rId8" Type="http://schemas.openxmlformats.org/officeDocument/2006/relationships/image" Target="../media/image188.png"/><Relationship Id="rId7" Type="http://schemas.openxmlformats.org/officeDocument/2006/relationships/image" Target="../media/image203.png"/><Relationship Id="rId6" Type="http://schemas.openxmlformats.org/officeDocument/2006/relationships/image" Target="../media/image202.png"/><Relationship Id="rId5" Type="http://schemas.openxmlformats.org/officeDocument/2006/relationships/image" Target="../media/image186.png"/><Relationship Id="rId4" Type="http://schemas.openxmlformats.org/officeDocument/2006/relationships/image" Target="../media/image201.png"/><Relationship Id="rId3" Type="http://schemas.openxmlformats.org/officeDocument/2006/relationships/image" Target="../media/image200.png"/><Relationship Id="rId25" Type="http://schemas.openxmlformats.org/officeDocument/2006/relationships/slideLayout" Target="../slideLayouts/slideLayout7.xml"/><Relationship Id="rId24" Type="http://schemas.openxmlformats.org/officeDocument/2006/relationships/image" Target="../media/image213.png"/><Relationship Id="rId23" Type="http://schemas.openxmlformats.org/officeDocument/2006/relationships/image" Target="../media/image212.png"/><Relationship Id="rId22" Type="http://schemas.openxmlformats.org/officeDocument/2006/relationships/image" Target="../media/image211.png"/><Relationship Id="rId21" Type="http://schemas.openxmlformats.org/officeDocument/2006/relationships/image" Target="../media/image210.png"/><Relationship Id="rId20" Type="http://schemas.openxmlformats.org/officeDocument/2006/relationships/image" Target="../media/image155.png"/><Relationship Id="rId2" Type="http://schemas.openxmlformats.org/officeDocument/2006/relationships/image" Target="../media/image199.png"/><Relationship Id="rId19" Type="http://schemas.openxmlformats.org/officeDocument/2006/relationships/image" Target="../media/image154.png"/><Relationship Id="rId18" Type="http://schemas.openxmlformats.org/officeDocument/2006/relationships/image" Target="../media/image153.png"/><Relationship Id="rId17" Type="http://schemas.openxmlformats.org/officeDocument/2006/relationships/image" Target="../media/image152.png"/><Relationship Id="rId16" Type="http://schemas.openxmlformats.org/officeDocument/2006/relationships/image" Target="../media/image209.png"/><Relationship Id="rId15" Type="http://schemas.openxmlformats.org/officeDocument/2006/relationships/image" Target="../media/image208.png"/><Relationship Id="rId14" Type="http://schemas.openxmlformats.org/officeDocument/2006/relationships/image" Target="../media/image207.png"/><Relationship Id="rId13" Type="http://schemas.openxmlformats.org/officeDocument/2006/relationships/image" Target="../media/image206.png"/><Relationship Id="rId12" Type="http://schemas.openxmlformats.org/officeDocument/2006/relationships/image" Target="../media/image205.png"/><Relationship Id="rId11" Type="http://schemas.openxmlformats.org/officeDocument/2006/relationships/image" Target="../media/image204.png"/><Relationship Id="rId10" Type="http://schemas.openxmlformats.org/officeDocument/2006/relationships/image" Target="../media/image190.png"/><Relationship Id="rId1" Type="http://schemas.openxmlformats.org/officeDocument/2006/relationships/image" Target="../media/image198.png"/></Relationships>
</file>

<file path=ppt/slides/_rels/slide99.xml.rels><?xml version="1.0" encoding="UTF-8" standalone="yes"?>
<Relationships xmlns="http://schemas.openxmlformats.org/package/2006/relationships"><Relationship Id="rId9" Type="http://schemas.openxmlformats.org/officeDocument/2006/relationships/image" Target="../media/image215.png"/><Relationship Id="rId8" Type="http://schemas.openxmlformats.org/officeDocument/2006/relationships/image" Target="../media/image188.png"/><Relationship Id="rId7" Type="http://schemas.openxmlformats.org/officeDocument/2006/relationships/image" Target="../media/image203.png"/><Relationship Id="rId6" Type="http://schemas.openxmlformats.org/officeDocument/2006/relationships/image" Target="../media/image202.png"/><Relationship Id="rId53" Type="http://schemas.openxmlformats.org/officeDocument/2006/relationships/slideLayout" Target="../slideLayouts/slideLayout7.xml"/><Relationship Id="rId52" Type="http://schemas.openxmlformats.org/officeDocument/2006/relationships/image" Target="../media/image251.png"/><Relationship Id="rId51" Type="http://schemas.openxmlformats.org/officeDocument/2006/relationships/image" Target="../media/image250.png"/><Relationship Id="rId50" Type="http://schemas.openxmlformats.org/officeDocument/2006/relationships/image" Target="../media/image249.png"/><Relationship Id="rId5" Type="http://schemas.openxmlformats.org/officeDocument/2006/relationships/image" Target="../media/image186.png"/><Relationship Id="rId49" Type="http://schemas.openxmlformats.org/officeDocument/2006/relationships/image" Target="../media/image248.png"/><Relationship Id="rId48" Type="http://schemas.openxmlformats.org/officeDocument/2006/relationships/image" Target="../media/image247.png"/><Relationship Id="rId47" Type="http://schemas.openxmlformats.org/officeDocument/2006/relationships/image" Target="../media/image246.png"/><Relationship Id="rId46" Type="http://schemas.openxmlformats.org/officeDocument/2006/relationships/image" Target="../media/image245.png"/><Relationship Id="rId45" Type="http://schemas.openxmlformats.org/officeDocument/2006/relationships/image" Target="../media/image244.png"/><Relationship Id="rId44" Type="http://schemas.openxmlformats.org/officeDocument/2006/relationships/image" Target="../media/image243.png"/><Relationship Id="rId43" Type="http://schemas.openxmlformats.org/officeDocument/2006/relationships/image" Target="../media/image242.png"/><Relationship Id="rId42" Type="http://schemas.openxmlformats.org/officeDocument/2006/relationships/image" Target="../media/image241.png"/><Relationship Id="rId41" Type="http://schemas.openxmlformats.org/officeDocument/2006/relationships/image" Target="../media/image240.png"/><Relationship Id="rId40" Type="http://schemas.openxmlformats.org/officeDocument/2006/relationships/image" Target="../media/image239.png"/><Relationship Id="rId4" Type="http://schemas.openxmlformats.org/officeDocument/2006/relationships/image" Target="../media/image201.png"/><Relationship Id="rId39" Type="http://schemas.openxmlformats.org/officeDocument/2006/relationships/image" Target="../media/image238.png"/><Relationship Id="rId38" Type="http://schemas.openxmlformats.org/officeDocument/2006/relationships/image" Target="../media/image237.png"/><Relationship Id="rId37" Type="http://schemas.openxmlformats.org/officeDocument/2006/relationships/image" Target="../media/image236.png"/><Relationship Id="rId36" Type="http://schemas.openxmlformats.org/officeDocument/2006/relationships/image" Target="../media/image235.png"/><Relationship Id="rId35" Type="http://schemas.openxmlformats.org/officeDocument/2006/relationships/image" Target="../media/image234.png"/><Relationship Id="rId34" Type="http://schemas.openxmlformats.org/officeDocument/2006/relationships/image" Target="../media/image233.png"/><Relationship Id="rId33" Type="http://schemas.openxmlformats.org/officeDocument/2006/relationships/image" Target="../media/image232.png"/><Relationship Id="rId32" Type="http://schemas.openxmlformats.org/officeDocument/2006/relationships/image" Target="../media/image231.png"/><Relationship Id="rId31" Type="http://schemas.openxmlformats.org/officeDocument/2006/relationships/image" Target="../media/image230.png"/><Relationship Id="rId30" Type="http://schemas.openxmlformats.org/officeDocument/2006/relationships/image" Target="../media/image229.png"/><Relationship Id="rId3" Type="http://schemas.openxmlformats.org/officeDocument/2006/relationships/image" Target="../media/image150.png"/><Relationship Id="rId29" Type="http://schemas.openxmlformats.org/officeDocument/2006/relationships/image" Target="../media/image228.png"/><Relationship Id="rId28" Type="http://schemas.openxmlformats.org/officeDocument/2006/relationships/image" Target="../media/image227.png"/><Relationship Id="rId27" Type="http://schemas.openxmlformats.org/officeDocument/2006/relationships/image" Target="../media/image226.png"/><Relationship Id="rId26" Type="http://schemas.openxmlformats.org/officeDocument/2006/relationships/image" Target="../media/image225.png"/><Relationship Id="rId25" Type="http://schemas.openxmlformats.org/officeDocument/2006/relationships/image" Target="../media/image224.png"/><Relationship Id="rId24" Type="http://schemas.openxmlformats.org/officeDocument/2006/relationships/image" Target="../media/image223.png"/><Relationship Id="rId23" Type="http://schemas.openxmlformats.org/officeDocument/2006/relationships/image" Target="../media/image222.png"/><Relationship Id="rId22" Type="http://schemas.openxmlformats.org/officeDocument/2006/relationships/image" Target="../media/image221.png"/><Relationship Id="rId21" Type="http://schemas.openxmlformats.org/officeDocument/2006/relationships/image" Target="../media/image220.png"/><Relationship Id="rId20" Type="http://schemas.openxmlformats.org/officeDocument/2006/relationships/image" Target="../media/image219.png"/><Relationship Id="rId2" Type="http://schemas.openxmlformats.org/officeDocument/2006/relationships/image" Target="../media/image184.png"/><Relationship Id="rId19" Type="http://schemas.openxmlformats.org/officeDocument/2006/relationships/image" Target="../media/image218.png"/><Relationship Id="rId18" Type="http://schemas.openxmlformats.org/officeDocument/2006/relationships/image" Target="../media/image217.png"/><Relationship Id="rId17" Type="http://schemas.openxmlformats.org/officeDocument/2006/relationships/image" Target="../media/image216.png"/><Relationship Id="rId16" Type="http://schemas.openxmlformats.org/officeDocument/2006/relationships/image" Target="../media/image155.png"/><Relationship Id="rId15" Type="http://schemas.openxmlformats.org/officeDocument/2006/relationships/image" Target="../media/image154.png"/><Relationship Id="rId14" Type="http://schemas.openxmlformats.org/officeDocument/2006/relationships/image" Target="../media/image153.png"/><Relationship Id="rId13" Type="http://schemas.openxmlformats.org/officeDocument/2006/relationships/image" Target="../media/image152.png"/><Relationship Id="rId12" Type="http://schemas.openxmlformats.org/officeDocument/2006/relationships/image" Target="../media/image210.png"/><Relationship Id="rId11" Type="http://schemas.openxmlformats.org/officeDocument/2006/relationships/image" Target="../media/image190.png"/><Relationship Id="rId10" Type="http://schemas.openxmlformats.org/officeDocument/2006/relationships/image" Target="../media/image191.png"/><Relationship Id="rId1" Type="http://schemas.openxmlformats.org/officeDocument/2006/relationships/image" Target="../media/image21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02" name="Rectangle 3"/>
          <p:cNvSpPr>
            <a:spLocks noGrp="1" noChangeArrowheads="1"/>
          </p:cNvSpPr>
          <p:nvPr>
            <p:ph type="title"/>
          </p:nvPr>
        </p:nvSpPr>
        <p:spPr>
          <a:xfrm>
            <a:off x="533400" y="1085850"/>
            <a:ext cx="7162800" cy="819150"/>
          </a:xfrm>
          <a:noFill/>
        </p:spPr>
        <p:txBody>
          <a:bodyPr vert="horz" wrap="square" lIns="92075" tIns="46038" rIns="92075" bIns="46038" numCol="1" anchor="ctr" anchorCtr="0" compatLnSpc="1"/>
          <a:lstStyle/>
          <a:p>
            <a:pPr eaLnBrk="1" hangingPunct="1"/>
            <a:r>
              <a:rPr lang="en-US" altLang="zh-TW" sz="4800">
                <a:latin typeface="Arial" panose="020B0604020202020204" pitchFamily="34" charset="0"/>
                <a:ea typeface="新細明體" panose="02020500000000000000" charset="-120"/>
                <a:cs typeface="Arial" panose="020B0604020202020204" pitchFamily="34" charset="0"/>
              </a:rPr>
              <a:t>Classification</a:t>
            </a:r>
            <a:endParaRPr lang="en-US" altLang="zh-TW" sz="4800" dirty="0">
              <a:latin typeface="Arial" panose="020B0604020202020204" pitchFamily="34" charset="0"/>
              <a:ea typeface="新細明體" panose="02020500000000000000" charset="-120"/>
              <a:cs typeface="Arial" panose="020B0604020202020204" pitchFamily="34" charset="0"/>
            </a:endParaRPr>
          </a:p>
        </p:txBody>
      </p:sp>
      <p:sp>
        <p:nvSpPr>
          <p:cNvPr id="55301" name="Rectangle 2"/>
          <p:cNvSpPr>
            <a:spLocks noGrp="1" noChangeArrowheads="1"/>
          </p:cNvSpPr>
          <p:nvPr>
            <p:ph idx="1"/>
          </p:nvPr>
        </p:nvSpPr>
        <p:spPr>
          <a:xfrm>
            <a:off x="563880" y="1899920"/>
            <a:ext cx="9144000" cy="2743200"/>
          </a:xfrm>
          <a:noFill/>
        </p:spPr>
        <p:txBody>
          <a:bodyPr vert="horz" wrap="square" lIns="92075" tIns="46038" rIns="92075" bIns="46038" numCol="1" anchor="t" anchorCtr="0" compatLnSpc="1"/>
          <a:lstStyle/>
          <a:p>
            <a:pPr eaLnBrk="1" hangingPunct="1"/>
            <a:r>
              <a:rPr lang="en-US" altLang="zh-TW" sz="2800" dirty="0">
                <a:latin typeface="Arial" panose="020B0604020202020204" pitchFamily="34" charset="0"/>
                <a:ea typeface="新細明體" panose="02020500000000000000" charset="-120"/>
                <a:cs typeface="Arial" panose="020B0604020202020204" pitchFamily="34" charset="0"/>
              </a:rPr>
              <a:t>Classification:  </a:t>
            </a:r>
            <a:endParaRPr lang="en-US" altLang="zh-TW" sz="2800" dirty="0">
              <a:latin typeface="Arial" panose="020B0604020202020204" pitchFamily="34" charset="0"/>
              <a:ea typeface="新細明體" panose="02020500000000000000" charset="-120"/>
              <a:cs typeface="Arial" panose="020B0604020202020204" pitchFamily="34" charset="0"/>
            </a:endParaRPr>
          </a:p>
          <a:p>
            <a:pPr lvl="1" eaLnBrk="1" hangingPunct="1"/>
            <a:r>
              <a:rPr lang="en-US" altLang="zh-TW" sz="2800" dirty="0">
                <a:latin typeface="Arial" panose="020B0604020202020204" pitchFamily="34" charset="0"/>
                <a:ea typeface="新細明體" panose="02020500000000000000" charset="-120"/>
                <a:cs typeface="Arial" panose="020B0604020202020204" pitchFamily="34" charset="0"/>
              </a:rPr>
              <a:t>predicts categorical class labels</a:t>
            </a:r>
            <a:endParaRPr lang="en-US" altLang="zh-TW" sz="2800" dirty="0">
              <a:latin typeface="Arial" panose="020B0604020202020204" pitchFamily="34" charset="0"/>
              <a:ea typeface="新細明體" panose="02020500000000000000" charset="-120"/>
              <a:cs typeface="Arial" panose="020B0604020202020204" pitchFamily="34" charset="0"/>
            </a:endParaRPr>
          </a:p>
          <a:p>
            <a:pPr eaLnBrk="1" hangingPunct="1"/>
            <a:r>
              <a:rPr lang="en-US" altLang="zh-TW" sz="2800" dirty="0">
                <a:latin typeface="Arial" panose="020B0604020202020204" pitchFamily="34" charset="0"/>
                <a:ea typeface="新細明體" panose="02020500000000000000" charset="-120"/>
                <a:cs typeface="Arial" panose="020B0604020202020204" pitchFamily="34" charset="0"/>
              </a:rPr>
              <a:t>Typical applications</a:t>
            </a:r>
            <a:endParaRPr lang="en-US" altLang="zh-TW" sz="2800" dirty="0">
              <a:latin typeface="Arial" panose="020B0604020202020204" pitchFamily="34" charset="0"/>
              <a:ea typeface="新細明體" panose="02020500000000000000" charset="-120"/>
              <a:cs typeface="Arial" panose="020B0604020202020204" pitchFamily="34" charset="0"/>
            </a:endParaRPr>
          </a:p>
          <a:p>
            <a:pPr lvl="1" eaLnBrk="1" hangingPunct="1">
              <a:buClr>
                <a:srgbClr val="0000CC"/>
              </a:buClr>
            </a:pPr>
            <a:r>
              <a:rPr lang="en-US" altLang="zh-TW" sz="2800" dirty="0">
                <a:latin typeface="Arial" panose="020B0604020202020204" pitchFamily="34" charset="0"/>
                <a:ea typeface="新細明體" panose="02020500000000000000" charset="-120"/>
                <a:cs typeface="Arial" panose="020B0604020202020204" pitchFamily="34" charset="0"/>
              </a:rPr>
              <a:t>{credit history, salary}-&gt; credit approval (Yes/No)</a:t>
            </a:r>
            <a:endParaRPr lang="en-US" altLang="zh-TW" sz="2800" dirty="0">
              <a:latin typeface="Arial" panose="020B0604020202020204" pitchFamily="34" charset="0"/>
              <a:ea typeface="新細明體" panose="02020500000000000000" charset="-120"/>
              <a:cs typeface="Arial" panose="020B0604020202020204" pitchFamily="34" charset="0"/>
            </a:endParaRPr>
          </a:p>
          <a:p>
            <a:pPr lvl="1" eaLnBrk="1" hangingPunct="1">
              <a:buClr>
                <a:srgbClr val="0000CC"/>
              </a:buClr>
            </a:pPr>
            <a:r>
              <a:rPr lang="en-US" altLang="zh-TW" sz="2800" dirty="0">
                <a:latin typeface="Arial" panose="020B0604020202020204" pitchFamily="34" charset="0"/>
                <a:ea typeface="新細明體" panose="02020500000000000000" charset="-120"/>
                <a:cs typeface="Arial" panose="020B0604020202020204" pitchFamily="34" charset="0"/>
              </a:rPr>
              <a:t>{temp, humidity} --&gt; rain (Yes/No)</a:t>
            </a:r>
            <a:endParaRPr lang="en-US" altLang="zh-TW" sz="2800" dirty="0">
              <a:latin typeface="Arial" panose="020B0604020202020204" pitchFamily="34" charset="0"/>
              <a:ea typeface="新細明體" panose="02020500000000000000" charset="-120"/>
              <a:cs typeface="Arial" panose="020B0604020202020204" pitchFamily="34" charset="0"/>
            </a:endParaRPr>
          </a:p>
        </p:txBody>
      </p:sp>
      <p:grpSp>
        <p:nvGrpSpPr>
          <p:cNvPr id="55303" name="Group 4"/>
          <p:cNvGrpSpPr/>
          <p:nvPr/>
        </p:nvGrpSpPr>
        <p:grpSpPr bwMode="auto">
          <a:xfrm>
            <a:off x="1227614" y="4572000"/>
            <a:ext cx="8327866" cy="1965325"/>
            <a:chOff x="275" y="2746"/>
            <a:chExt cx="4429" cy="1238"/>
          </a:xfrm>
        </p:grpSpPr>
        <p:sp>
          <p:nvSpPr>
            <p:cNvPr id="55304" name="Text Box 5"/>
            <p:cNvSpPr txBox="1">
              <a:spLocks noChangeArrowheads="1"/>
            </p:cNvSpPr>
            <p:nvPr/>
          </p:nvSpPr>
          <p:spPr bwMode="auto">
            <a:xfrm>
              <a:off x="275" y="3026"/>
              <a:ext cx="137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800" dirty="0">
                  <a:latin typeface="Arial" panose="020B0604020202020204" pitchFamily="34" charset="0"/>
                  <a:cs typeface="Arial" panose="020B0604020202020204" pitchFamily="34" charset="0"/>
                </a:rPr>
                <a:t>Mathematically</a:t>
              </a:r>
              <a:endParaRPr lang="en-US" altLang="zh-TW" sz="2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55305" name="Object 6"/>
                <p:cNvSpPr txBox="1"/>
                <p:nvPr/>
              </p:nvSpPr>
              <p:spPr bwMode="auto">
                <a:xfrm>
                  <a:off x="1632" y="2746"/>
                  <a:ext cx="3072" cy="1238"/>
                </a:xfrm>
                <a:prstGeom prst="rect">
                  <a:avLst/>
                </a:prstGeom>
                <a:noFill/>
                <a:ln>
                  <a:noFill/>
                </a:ln>
                <a:effectLst/>
              </p:spPr>
              <p:txBody>
                <a:bodyPr>
                  <a:noAutofit/>
                </a:bodyPr>
                <a:lstStyle/>
                <a:p>
                  <a:pPr/>
                  <a14:m>
                    <m:oMathPara xmlns:m="http://schemas.openxmlformats.org/officeDocument/2006/math">
                      <m:oMathParaPr>
                        <m:jc m:val="centerGroup"/>
                      </m:oMathParaPr>
                      <m:oMath xmlns:m="http://schemas.openxmlformats.org/officeDocument/2006/math">
                        <m:r>
                          <a:rPr lang="zh-TW" altLang="en-US" sz="2800" i="1">
                            <a:solidFill>
                              <a:srgbClr val="000000"/>
                            </a:solidFill>
                            <a:latin typeface="Cambria Math" panose="02040503050406030204" pitchFamily="18" charset="0"/>
                          </a:rPr>
                          <m:t>𝑥</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𝑋</m:t>
                        </m:r>
                        <m:r>
                          <a:rPr lang="zh-TW" altLang="en-US" sz="2800" i="1">
                            <a:solidFill>
                              <a:srgbClr val="000000"/>
                            </a:solidFill>
                            <a:latin typeface="Cambria Math" panose="02040503050406030204" pitchFamily="18" charset="0"/>
                          </a:rPr>
                          <m:t>={0,1</m:t>
                        </m:r>
                        <m:sSup>
                          <m:sSupPr>
                            <m:ctrlPr>
                              <a:rPr lang="zh-TW" altLang="en-US" sz="2800" i="1">
                                <a:solidFill>
                                  <a:srgbClr val="000000"/>
                                </a:solidFill>
                                <a:latin typeface="Cambria Math" panose="02040503050406030204" pitchFamily="18" charset="0"/>
                              </a:rPr>
                            </m:ctrlPr>
                          </m:sSupPr>
                          <m:e>
                            <m:r>
                              <a:rPr lang="zh-TW" altLang="en-US" sz="2800" i="1">
                                <a:solidFill>
                                  <a:srgbClr val="000000"/>
                                </a:solidFill>
                                <a:latin typeface="Cambria Math" panose="02040503050406030204" pitchFamily="18" charset="0"/>
                              </a:rPr>
                              <m:t>}</m:t>
                            </m:r>
                          </m:e>
                          <m:sup>
                            <m:r>
                              <a:rPr lang="zh-TW" altLang="en-US" sz="2800" i="1">
                                <a:solidFill>
                                  <a:srgbClr val="000000"/>
                                </a:solidFill>
                                <a:latin typeface="Cambria Math" panose="02040503050406030204" pitchFamily="18" charset="0"/>
                              </a:rPr>
                              <m:t>𝑛</m:t>
                            </m:r>
                          </m:sup>
                        </m:sSup>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𝑦</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𝑌</m:t>
                        </m:r>
                        <m:r>
                          <a:rPr lang="zh-TW" altLang="en-US" sz="2800" i="1">
                            <a:solidFill>
                              <a:srgbClr val="000000"/>
                            </a:solidFill>
                            <a:latin typeface="Cambria Math" panose="02040503050406030204" pitchFamily="18" charset="0"/>
                          </a:rPr>
                          <m:t>={0,1}</m:t>
                        </m:r>
                      </m:oMath>
                      <m:oMath xmlns:m="http://schemas.openxmlformats.org/officeDocument/2006/math">
                        <m:r>
                          <a:rPr lang="zh-TW" altLang="en-US" sz="2800" i="1">
                            <a:solidFill>
                              <a:srgbClr val="000000"/>
                            </a:solidFill>
                            <a:latin typeface="Cambria Math" panose="02040503050406030204" pitchFamily="18" charset="0"/>
                          </a:rPr>
                          <m:t>h</m:t>
                        </m:r>
                        <m:func>
                          <m:funcPr>
                            <m:ctrlPr>
                              <a:rPr lang="zh-TW" altLang="en-US" sz="2800" i="1">
                                <a:solidFill>
                                  <a:srgbClr val="000000"/>
                                </a:solidFill>
                                <a:latin typeface="Cambria Math" panose="02040503050406030204" pitchFamily="18" charset="0"/>
                              </a:rPr>
                            </m:ctrlPr>
                          </m:funcPr>
                          <m:fName>
                            <m:r>
                              <a:rPr lang="zh-TW" altLang="en-US" sz="2800" i="0">
                                <a:solidFill>
                                  <a:srgbClr val="000000"/>
                                </a:solidFill>
                                <a:latin typeface="Cambria Math" panose="02040503050406030204" pitchFamily="18" charset="0"/>
                              </a:rPr>
                              <m:t>:</m:t>
                            </m:r>
                          </m:fName>
                          <m:e>
                            <m:r>
                              <a:rPr lang="zh-TW" altLang="en-US" sz="2800" i="1">
                                <a:solidFill>
                                  <a:srgbClr val="000000"/>
                                </a:solidFill>
                                <a:latin typeface="Cambria Math" panose="02040503050406030204" pitchFamily="18" charset="0"/>
                              </a:rPr>
                              <m:t>𝑋</m:t>
                            </m:r>
                          </m:e>
                        </m:func>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𝑌</m:t>
                        </m:r>
                      </m:oMath>
                      <m:oMath xmlns:m="http://schemas.openxmlformats.org/officeDocument/2006/math">
                        <m:r>
                          <a:rPr lang="zh-TW" altLang="en-US" sz="2800" i="1">
                            <a:solidFill>
                              <a:srgbClr val="000000"/>
                            </a:solidFill>
                            <a:latin typeface="Cambria Math" panose="02040503050406030204" pitchFamily="18" charset="0"/>
                          </a:rPr>
                          <m:t>𝑦</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h</m:t>
                        </m:r>
                        <m:r>
                          <a:rPr lang="zh-TW" altLang="en-US" sz="2800" i="1">
                            <a:solidFill>
                              <a:srgbClr val="000000"/>
                            </a:solidFill>
                            <a:latin typeface="Cambria Math" panose="02040503050406030204" pitchFamily="18" charset="0"/>
                          </a:rPr>
                          <m:t>(</m:t>
                        </m:r>
                        <m:r>
                          <a:rPr lang="zh-TW" altLang="en-US" sz="2800" i="1">
                            <a:solidFill>
                              <a:srgbClr val="000000"/>
                            </a:solidFill>
                            <a:latin typeface="Cambria Math" panose="02040503050406030204" pitchFamily="18" charset="0"/>
                          </a:rPr>
                          <m:t>𝑥</m:t>
                        </m:r>
                        <m:r>
                          <a:rPr lang="zh-TW" altLang="en-US" sz="2800" i="1">
                            <a:solidFill>
                              <a:srgbClr val="000000"/>
                            </a:solidFill>
                            <a:latin typeface="Cambria Math" panose="02040503050406030204" pitchFamily="18" charset="0"/>
                          </a:rPr>
                          <m:t>)</m:t>
                        </m:r>
                      </m:oMath>
                    </m:oMathPara>
                  </a14:m>
                  <a:endParaRPr lang="zh-TW" altLang="en-US" sz="2800" dirty="0"/>
                </a:p>
              </p:txBody>
            </p:sp>
          </mc:Choice>
          <mc:Fallback>
            <p:sp>
              <p:nvSpPr>
                <p:cNvPr id="55305" name="Object 6"/>
                <p:cNvSpPr txBox="1">
                  <a:spLocks noRot="1" noChangeAspect="1" noMove="1" noResize="1" noEditPoints="1" noAdjustHandles="1" noChangeArrowheads="1" noChangeShapeType="1" noTextEdit="1"/>
                </p:cNvSpPr>
                <p:nvPr/>
              </p:nvSpPr>
              <p:spPr bwMode="auto">
                <a:xfrm>
                  <a:off x="1632" y="2746"/>
                  <a:ext cx="3072" cy="1238"/>
                </a:xfrm>
                <a:prstGeom prst="rect">
                  <a:avLst/>
                </a:prstGeom>
                <a:blipFill rotWithShape="1">
                  <a:blip r:embed="rId1"/>
                  <a:stretch>
                    <a:fillRect/>
                  </a:stretch>
                </a:blipFill>
                <a:ln>
                  <a:noFill/>
                </a:ln>
                <a:effectLst/>
              </p:spPr>
              <p:txBody>
                <a:bodyPr/>
                <a:lstStyle/>
                <a:p>
                  <a:r>
                    <a:rPr lang="zh-TW" altLang="en-US">
                      <a:noFill/>
                    </a:rPr>
                    <a:t> </a:t>
                  </a:r>
                  <a:endParaRPr lang="zh-TW" altLang="en-US">
                    <a:noFill/>
                  </a:endParaRPr>
                </a:p>
              </p:txBody>
            </p:sp>
          </mc:Fallback>
        </mc:AlternateContent>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noFill/>
        </p:spPr>
        <p:txBody>
          <a:bodyPr vert="horz" wrap="square" lIns="92075" tIns="46038" rIns="92075" bIns="46038" numCol="1" anchor="ctr" anchorCtr="0" compatLnSpc="1"/>
          <a:lstStyle/>
          <a:p>
            <a:pPr defTabSz="762000"/>
            <a:r>
              <a:rPr lang="en-US" altLang="zh-TW" sz="4800" dirty="0">
                <a:latin typeface="Arial" panose="020B0604020202020204" pitchFamily="34" charset="0"/>
                <a:ea typeface="新細明體" panose="02020500000000000000" charset="-120"/>
                <a:cs typeface="Arial" panose="020B0604020202020204" pitchFamily="34" charset="0"/>
              </a:rPr>
              <a:t>Extending to 3D</a:t>
            </a:r>
            <a:endParaRPr lang="en-US" altLang="zh-TW" sz="4800" dirty="0">
              <a:latin typeface="Arial" panose="020B0604020202020204" pitchFamily="34" charset="0"/>
              <a:ea typeface="新細明體" panose="02020500000000000000" charset="-120"/>
              <a:cs typeface="Arial" panose="020B0604020202020204" pitchFamily="34" charset="0"/>
            </a:endParaRPr>
          </a:p>
        </p:txBody>
      </p:sp>
      <p:sp>
        <p:nvSpPr>
          <p:cNvPr id="65539" name="AutoShape 3"/>
          <p:cNvSpPr>
            <a:spLocks noChangeArrowheads="1"/>
          </p:cNvSpPr>
          <p:nvPr/>
        </p:nvSpPr>
        <p:spPr bwMode="auto">
          <a:xfrm>
            <a:off x="4235450" y="2787650"/>
            <a:ext cx="3016250" cy="2730500"/>
          </a:xfrm>
          <a:prstGeom prst="cube">
            <a:avLst>
              <a:gd name="adj" fmla="val 24995"/>
            </a:avLst>
          </a:prstGeom>
          <a:solidFill>
            <a:schemeClr val="bg1"/>
          </a:solidFill>
          <a:ln w="12700">
            <a:solidFill>
              <a:schemeClr val="tx1"/>
            </a:solidFill>
            <a:miter lim="800000"/>
          </a:ln>
        </p:spPr>
        <p:txBody>
          <a:bodyPr wrap="none" anchor="ctr"/>
          <a:lstStyle/>
          <a:p>
            <a:endParaRPr lang="zh-TW" altLang="en-US">
              <a:ea typeface="新細明體" panose="02020500000000000000" charset="-120"/>
            </a:endParaRPr>
          </a:p>
        </p:txBody>
      </p:sp>
      <p:sp>
        <p:nvSpPr>
          <p:cNvPr id="65540" name="Freeform 4"/>
          <p:cNvSpPr/>
          <p:nvPr/>
        </p:nvSpPr>
        <p:spPr bwMode="auto">
          <a:xfrm>
            <a:off x="4438650" y="3886200"/>
            <a:ext cx="1258888" cy="1392238"/>
          </a:xfrm>
          <a:custGeom>
            <a:avLst/>
            <a:gdLst>
              <a:gd name="T0" fmla="*/ 2147483647 w 793"/>
              <a:gd name="T1" fmla="*/ 0 h 877"/>
              <a:gd name="T2" fmla="*/ 2147483647 w 793"/>
              <a:gd name="T3" fmla="*/ 2147483647 h 877"/>
              <a:gd name="T4" fmla="*/ 0 w 793"/>
              <a:gd name="T5" fmla="*/ 2147483647 h 877"/>
              <a:gd name="T6" fmla="*/ 2147483647 w 793"/>
              <a:gd name="T7" fmla="*/ 0 h 877"/>
              <a:gd name="T8" fmla="*/ 0 60000 65536"/>
              <a:gd name="T9" fmla="*/ 0 60000 65536"/>
              <a:gd name="T10" fmla="*/ 0 60000 65536"/>
              <a:gd name="T11" fmla="*/ 0 60000 65536"/>
              <a:gd name="T12" fmla="*/ 0 w 793"/>
              <a:gd name="T13" fmla="*/ 0 h 877"/>
              <a:gd name="T14" fmla="*/ 793 w 793"/>
              <a:gd name="T15" fmla="*/ 877 h 877"/>
            </a:gdLst>
            <a:ahLst/>
            <a:cxnLst>
              <a:cxn ang="T8">
                <a:pos x="T0" y="T1"/>
              </a:cxn>
              <a:cxn ang="T9">
                <a:pos x="T2" y="T3"/>
              </a:cxn>
              <a:cxn ang="T10">
                <a:pos x="T4" y="T5"/>
              </a:cxn>
              <a:cxn ang="T11">
                <a:pos x="T6" y="T7"/>
              </a:cxn>
            </a:cxnLst>
            <a:rect l="T12" t="T13" r="T14" b="T15"/>
            <a:pathLst>
              <a:path w="793" h="877">
                <a:moveTo>
                  <a:pt x="288" y="0"/>
                </a:moveTo>
                <a:lnTo>
                  <a:pt x="792" y="597"/>
                </a:lnTo>
                <a:lnTo>
                  <a:pt x="0" y="876"/>
                </a:lnTo>
                <a:lnTo>
                  <a:pt x="288" y="0"/>
                </a:lnTo>
              </a:path>
            </a:pathLst>
          </a:custGeom>
          <a:solidFill>
            <a:schemeClr val="folHlink"/>
          </a:solidFill>
          <a:ln w="12700" cap="rnd">
            <a:solidFill>
              <a:schemeClr val="tx1"/>
            </a:solidFill>
            <a:round/>
          </a:ln>
        </p:spPr>
        <p:txBody>
          <a:bodyPr/>
          <a:lstStyle/>
          <a:p>
            <a:endParaRPr lang="zh-TW" altLang="en-US"/>
          </a:p>
        </p:txBody>
      </p:sp>
      <p:sp>
        <p:nvSpPr>
          <p:cNvPr id="65541" name="Line 5"/>
          <p:cNvSpPr>
            <a:spLocks noChangeShapeType="1"/>
          </p:cNvSpPr>
          <p:nvPr/>
        </p:nvSpPr>
        <p:spPr bwMode="auto">
          <a:xfrm flipV="1">
            <a:off x="4895850" y="4833938"/>
            <a:ext cx="2914650"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5542" name="Line 6"/>
          <p:cNvSpPr>
            <a:spLocks noChangeShapeType="1"/>
          </p:cNvSpPr>
          <p:nvPr/>
        </p:nvSpPr>
        <p:spPr bwMode="auto">
          <a:xfrm flipV="1">
            <a:off x="4895850" y="2266950"/>
            <a:ext cx="0" cy="256698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5543" name="Line 7"/>
          <p:cNvSpPr>
            <a:spLocks noChangeShapeType="1"/>
          </p:cNvSpPr>
          <p:nvPr/>
        </p:nvSpPr>
        <p:spPr bwMode="auto">
          <a:xfrm flipH="1">
            <a:off x="3867150" y="4833938"/>
            <a:ext cx="1028700" cy="10334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5544" name="Rectangle 8"/>
          <p:cNvSpPr>
            <a:spLocks noChangeArrowheads="1"/>
          </p:cNvSpPr>
          <p:nvPr/>
        </p:nvSpPr>
        <p:spPr bwMode="auto">
          <a:xfrm>
            <a:off x="4765675" y="1970088"/>
            <a:ext cx="456856"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X</a:t>
            </a:r>
            <a:r>
              <a:rPr lang="en-US" altLang="zh-TW" sz="2000" baseline="-25000">
                <a:latin typeface="Times New Roman" panose="02020603050405020304" pitchFamily="18" charset="0"/>
              </a:rPr>
              <a:t>1</a:t>
            </a:r>
            <a:endParaRPr lang="en-US" altLang="zh-TW" sz="2000" baseline="-25000">
              <a:latin typeface="Times New Roman" panose="02020603050405020304" pitchFamily="18" charset="0"/>
            </a:endParaRPr>
          </a:p>
        </p:txBody>
      </p:sp>
      <p:sp>
        <p:nvSpPr>
          <p:cNvPr id="65545" name="Rectangle 9"/>
          <p:cNvSpPr>
            <a:spLocks noChangeArrowheads="1"/>
          </p:cNvSpPr>
          <p:nvPr/>
        </p:nvSpPr>
        <p:spPr bwMode="auto">
          <a:xfrm>
            <a:off x="7908925" y="4656138"/>
            <a:ext cx="456856"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X</a:t>
            </a:r>
            <a:r>
              <a:rPr lang="en-US" altLang="zh-TW" sz="2000" baseline="-25000">
                <a:latin typeface="Times New Roman" panose="02020603050405020304" pitchFamily="18" charset="0"/>
              </a:rPr>
              <a:t>3</a:t>
            </a:r>
            <a:endParaRPr lang="en-US" altLang="zh-TW" sz="2000" baseline="-25000">
              <a:latin typeface="Times New Roman" panose="02020603050405020304" pitchFamily="18" charset="0"/>
            </a:endParaRPr>
          </a:p>
        </p:txBody>
      </p:sp>
      <p:sp>
        <p:nvSpPr>
          <p:cNvPr id="65546" name="Rectangle 10"/>
          <p:cNvSpPr>
            <a:spLocks noChangeArrowheads="1"/>
          </p:cNvSpPr>
          <p:nvPr/>
        </p:nvSpPr>
        <p:spPr bwMode="auto">
          <a:xfrm>
            <a:off x="3394075" y="5722938"/>
            <a:ext cx="456856"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X</a:t>
            </a:r>
            <a:r>
              <a:rPr lang="en-US" altLang="zh-TW" sz="2000" baseline="-25000">
                <a:latin typeface="Times New Roman" panose="02020603050405020304" pitchFamily="18" charset="0"/>
              </a:rPr>
              <a:t>2</a:t>
            </a:r>
            <a:endParaRPr lang="en-US" altLang="zh-TW" sz="2000" baseline="-25000">
              <a:latin typeface="Times New Roman" panose="02020603050405020304" pitchFamily="18" charset="0"/>
            </a:endParaRPr>
          </a:p>
        </p:txBody>
      </p:sp>
      <p:sp>
        <p:nvSpPr>
          <p:cNvPr id="65547" name="Rectangle 11"/>
          <p:cNvSpPr>
            <a:spLocks noChangeArrowheads="1"/>
          </p:cNvSpPr>
          <p:nvPr/>
        </p:nvSpPr>
        <p:spPr bwMode="auto">
          <a:xfrm>
            <a:off x="7318375" y="3151188"/>
            <a:ext cx="3070264"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W</a:t>
            </a:r>
            <a:r>
              <a:rPr lang="en-US" altLang="zh-TW" sz="2000" baseline="-25000">
                <a:latin typeface="Times New Roman" panose="02020603050405020304" pitchFamily="18" charset="0"/>
              </a:rPr>
              <a:t>1</a:t>
            </a:r>
            <a:r>
              <a:rPr lang="en-US" altLang="zh-TW" sz="2000">
                <a:latin typeface="Times New Roman" panose="02020603050405020304" pitchFamily="18" charset="0"/>
              </a:rPr>
              <a:t> X</a:t>
            </a:r>
            <a:r>
              <a:rPr lang="en-US" altLang="zh-TW" sz="2000" baseline="-25000">
                <a:latin typeface="Times New Roman" panose="02020603050405020304" pitchFamily="18" charset="0"/>
              </a:rPr>
              <a:t>1</a:t>
            </a:r>
            <a:r>
              <a:rPr lang="en-US" altLang="zh-TW" sz="2000">
                <a:latin typeface="Times New Roman" panose="02020603050405020304" pitchFamily="18" charset="0"/>
              </a:rPr>
              <a:t>+ W</a:t>
            </a:r>
            <a:r>
              <a:rPr lang="en-US" altLang="zh-TW" sz="2000" baseline="-25000">
                <a:latin typeface="Times New Roman" panose="02020603050405020304" pitchFamily="18" charset="0"/>
              </a:rPr>
              <a:t>2</a:t>
            </a:r>
            <a:r>
              <a:rPr lang="en-US" altLang="zh-TW" sz="2000">
                <a:latin typeface="Times New Roman" panose="02020603050405020304" pitchFamily="18" charset="0"/>
              </a:rPr>
              <a:t> X</a:t>
            </a:r>
            <a:r>
              <a:rPr lang="en-US" altLang="zh-TW" sz="2000" baseline="-25000">
                <a:latin typeface="Times New Roman" panose="02020603050405020304" pitchFamily="18" charset="0"/>
              </a:rPr>
              <a:t>2</a:t>
            </a:r>
            <a:r>
              <a:rPr lang="en-US" altLang="zh-TW" sz="2000">
                <a:latin typeface="Times New Roman" panose="02020603050405020304" pitchFamily="18" charset="0"/>
              </a:rPr>
              <a:t>+</a:t>
            </a:r>
            <a:r>
              <a:rPr lang="en-US" altLang="zh-TW" sz="2000" baseline="-25000">
                <a:latin typeface="Times New Roman" panose="02020603050405020304" pitchFamily="18" charset="0"/>
              </a:rPr>
              <a:t> </a:t>
            </a:r>
            <a:r>
              <a:rPr lang="en-US" altLang="zh-TW" sz="2000">
                <a:latin typeface="Times New Roman" panose="02020603050405020304" pitchFamily="18" charset="0"/>
              </a:rPr>
              <a:t>W</a:t>
            </a:r>
            <a:r>
              <a:rPr lang="en-US" altLang="zh-TW" sz="2000" baseline="-25000">
                <a:latin typeface="Times New Roman" panose="02020603050405020304" pitchFamily="18" charset="0"/>
              </a:rPr>
              <a:t>3 </a:t>
            </a:r>
            <a:r>
              <a:rPr lang="en-US" altLang="zh-TW" sz="2000">
                <a:latin typeface="Times New Roman" panose="02020603050405020304" pitchFamily="18" charset="0"/>
              </a:rPr>
              <a:t>X</a:t>
            </a:r>
            <a:r>
              <a:rPr lang="en-US" altLang="zh-TW" sz="2000" baseline="-25000">
                <a:latin typeface="Times New Roman" panose="02020603050405020304" pitchFamily="18" charset="0"/>
              </a:rPr>
              <a:t>3</a:t>
            </a:r>
            <a:r>
              <a:rPr lang="en-US" altLang="zh-TW" sz="2000">
                <a:latin typeface="Times New Roman" panose="02020603050405020304" pitchFamily="18" charset="0"/>
              </a:rPr>
              <a:t>= W</a:t>
            </a:r>
            <a:r>
              <a:rPr lang="en-US" altLang="zh-TW" sz="2000" baseline="-25000">
                <a:latin typeface="Times New Roman" panose="02020603050405020304" pitchFamily="18" charset="0"/>
              </a:rPr>
              <a:t>0</a:t>
            </a:r>
            <a:endParaRPr lang="en-US" altLang="zh-TW" sz="2000" baseline="-25000">
              <a:latin typeface="Times New Roman" panose="02020603050405020304" pitchFamily="18" charset="0"/>
            </a:endParaRPr>
          </a:p>
        </p:txBody>
      </p:sp>
      <p:sp>
        <p:nvSpPr>
          <p:cNvPr id="65548" name="Line 12"/>
          <p:cNvSpPr>
            <a:spLocks noChangeShapeType="1"/>
          </p:cNvSpPr>
          <p:nvPr/>
        </p:nvSpPr>
        <p:spPr bwMode="auto">
          <a:xfrm flipH="1">
            <a:off x="5353050" y="3467100"/>
            <a:ext cx="2171700" cy="914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cxnSp>
        <p:nvCxnSpPr>
          <p:cNvPr id="2" name="直線單箭頭接點 1"/>
          <p:cNvCxnSpPr>
            <a:stCxn id="9" idx="0"/>
            <a:endCxn id="30"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線單箭頭接點 2"/>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單箭頭接點 3"/>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241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 name="文字方塊 6">
                <a:extLst>
                  <a:ext uri="{FF2B5EF4-FFF2-40B4-BE49-F238E27FC236}">
                    <a14:artisticCrisscrossEtching id="{6350FA0C-2A1C-432B-960D-C00F0C822A45}"/>
                  </a:ext>
                </a:extLst>
              </p:cNvPr>
              <p:cNvSpPr txBox="1"/>
              <p:nvPr/>
            </p:nvSpPr>
            <p:spPr>
              <a:xfrm>
                <a:off x="3050127" y="383340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7" name="文字方塊 6"/>
              <p:cNvSpPr txBox="1">
                <a:spLocks noRot="1" noChangeAspect="1" noMove="1" noResize="1" noEditPoints="1" noAdjustHandles="1" noChangeArrowheads="1" noChangeShapeType="1" noTextEdit="1"/>
              </p:cNvSpPr>
              <p:nvPr/>
            </p:nvSpPr>
            <p:spPr>
              <a:xfrm>
                <a:off x="3050127" y="3833406"/>
                <a:ext cx="715161" cy="470000"/>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8" name="矩形 7"/>
          <p:cNvSpPr/>
          <p:nvPr/>
        </p:nvSpPr>
        <p:spPr>
          <a:xfrm>
            <a:off x="2669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 name="文字方塊 8">
                <a:extLst>
                  <a:ext uri="{FF2B5EF4-FFF2-40B4-BE49-F238E27FC236}">
                    <a14:artisticCrisscrossEtching id="{F86932F4-13D2-4C41-9A28-6E1B3149EB67}"/>
                  </a:ext>
                </a:extLst>
              </p:cNvPr>
              <p:cNvSpPr txBox="1"/>
              <p:nvPr/>
            </p:nvSpPr>
            <p:spPr>
              <a:xfrm>
                <a:off x="2488023"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9" name="文字方塊 8"/>
              <p:cNvSpPr txBox="1">
                <a:spLocks noRot="1" noChangeAspect="1" noMove="1" noResize="1" noEditPoints="1" noAdjustHandles="1" noChangeArrowheads="1" noChangeShapeType="1" noTextEdit="1"/>
              </p:cNvSpPr>
              <p:nvPr/>
            </p:nvSpPr>
            <p:spPr>
              <a:xfrm>
                <a:off x="2488023" y="3843680"/>
                <a:ext cx="715161" cy="47000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10" name="矩形 9"/>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1" name="文字方塊 10">
                <a:extLst>
                  <a:ext uri="{FF2B5EF4-FFF2-40B4-BE49-F238E27FC236}">
                    <a14:artisticCrisscrossEtching id="{D6E46808-1D90-4651-AC53-4CED0BBA2DB8}"/>
                  </a:ext>
                </a:extLst>
              </p:cNvPr>
              <p:cNvSpPr txBox="1"/>
              <p:nvPr/>
            </p:nvSpPr>
            <p:spPr>
              <a:xfrm>
                <a:off x="1925920"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1" name="文字方塊 10"/>
              <p:cNvSpPr txBox="1">
                <a:spLocks noRot="1" noChangeAspect="1" noMove="1" noResize="1" noEditPoints="1" noAdjustHandles="1" noChangeArrowheads="1" noChangeShapeType="1" noTextEdit="1"/>
              </p:cNvSpPr>
              <p:nvPr/>
            </p:nvSpPr>
            <p:spPr>
              <a:xfrm>
                <a:off x="1925920" y="3843680"/>
                <a:ext cx="715161" cy="470000"/>
              </a:xfrm>
              <a:prstGeom prst="rect">
                <a:avLst/>
              </a:prstGeom>
              <a:blipFill rotWithShape="1">
                <a:blip r:embed="rId3"/>
                <a:stretch>
                  <a:fillRect b="-12987"/>
                </a:stretch>
              </a:blipFill>
            </p:spPr>
            <p:txBody>
              <a:bodyPr/>
              <a:lstStyle/>
              <a:p>
                <a:r>
                  <a:rPr lang="zh-TW" altLang="en-US">
                    <a:noFill/>
                  </a:rPr>
                  <a:t> </a:t>
                </a:r>
                <a:endParaRPr lang="zh-TW" altLang="en-US">
                  <a:noFill/>
                </a:endParaRPr>
              </a:p>
            </p:txBody>
          </p:sp>
        </mc:Fallback>
      </mc:AlternateContent>
      <p:sp>
        <p:nvSpPr>
          <p:cNvPr id="12" name="矩形 11"/>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3" name="文字方塊 12">
                <a:extLst>
                  <a:ext uri="{FF2B5EF4-FFF2-40B4-BE49-F238E27FC236}">
                    <a14:artisticCrisscrossEtching id="{37BF499C-2548-4192-9677-60566ACD1B30}"/>
                  </a:ext>
                </a:extLst>
              </p:cNvPr>
              <p:cNvSpPr txBox="1"/>
              <p:nvPr/>
            </p:nvSpPr>
            <p:spPr>
              <a:xfrm>
                <a:off x="5326339" y="38164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3" name="文字方塊 12"/>
              <p:cNvSpPr txBox="1">
                <a:spLocks noRot="1" noChangeAspect="1" noMove="1" noResize="1" noEditPoints="1" noAdjustHandles="1" noChangeArrowheads="1" noChangeShapeType="1" noTextEdit="1"/>
              </p:cNvSpPr>
              <p:nvPr/>
            </p:nvSpPr>
            <p:spPr>
              <a:xfrm>
                <a:off x="5326339" y="3816476"/>
                <a:ext cx="715161" cy="47000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14" name="矩形 13"/>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5" name="文字方塊 14">
                <a:extLst>
                  <a:ext uri="{FF2B5EF4-FFF2-40B4-BE49-F238E27FC236}">
                    <a14:artisticCrisscrossEtching id="{8032EED7-8602-4FC3-9855-33327540DD7C}"/>
                  </a:ext>
                </a:extLst>
              </p:cNvPr>
              <p:cNvSpPr txBox="1"/>
              <p:nvPr/>
            </p:nvSpPr>
            <p:spPr>
              <a:xfrm>
                <a:off x="4764235" y="38267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5" name="文字方塊 14"/>
              <p:cNvSpPr txBox="1">
                <a:spLocks noRot="1" noChangeAspect="1" noMove="1" noResize="1" noEditPoints="1" noAdjustHandles="1" noChangeArrowheads="1" noChangeShapeType="1" noTextEdit="1"/>
              </p:cNvSpPr>
              <p:nvPr/>
            </p:nvSpPr>
            <p:spPr>
              <a:xfrm>
                <a:off x="4764235" y="3826750"/>
                <a:ext cx="715161" cy="47000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16" name="矩形 15"/>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7" name="文字方塊 16">
                <a:extLst>
                  <a:ext uri="{FF2B5EF4-FFF2-40B4-BE49-F238E27FC236}">
                    <a14:artisticCrisscrossEtching id="{0C9410AD-7FD4-453A-B870-367E8EAF313B}"/>
                  </a:ext>
                </a:extLst>
              </p:cNvPr>
              <p:cNvSpPr txBox="1"/>
              <p:nvPr/>
            </p:nvSpPr>
            <p:spPr>
              <a:xfrm>
                <a:off x="4202132" y="38267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7" name="文字方塊 16"/>
              <p:cNvSpPr txBox="1">
                <a:spLocks noRot="1" noChangeAspect="1" noMove="1" noResize="1" noEditPoints="1" noAdjustHandles="1" noChangeArrowheads="1" noChangeShapeType="1" noTextEdit="1"/>
              </p:cNvSpPr>
              <p:nvPr/>
            </p:nvSpPr>
            <p:spPr>
              <a:xfrm>
                <a:off x="4202132" y="3826750"/>
                <a:ext cx="715161" cy="470000"/>
              </a:xfrm>
              <a:prstGeom prst="rect">
                <a:avLst/>
              </a:prstGeom>
              <a:blipFill rotWithShape="1">
                <a:blip r:embed="rId6"/>
                <a:stretch>
                  <a:fillRect b="-12987"/>
                </a:stretch>
              </a:blipFill>
            </p:spPr>
            <p:txBody>
              <a:bodyPr/>
              <a:lstStyle/>
              <a:p>
                <a:r>
                  <a:rPr lang="zh-TW" altLang="en-US">
                    <a:noFill/>
                  </a:rPr>
                  <a:t> </a:t>
                </a:r>
                <a:endParaRPr lang="zh-TW" altLang="en-US">
                  <a:noFill/>
                </a:endParaRPr>
              </a:p>
            </p:txBody>
          </p:sp>
        </mc:Fallback>
      </mc:AlternateContent>
      <p:sp>
        <p:nvSpPr>
          <p:cNvPr id="18" name="矩形 17"/>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9" name="文字方塊 18">
                <a:extLst>
                  <a:ext uri="{FF2B5EF4-FFF2-40B4-BE49-F238E27FC236}">
                    <a14:artisticCrisscrossEtching id="{B258EFA3-66BC-4407-8742-62979D287989}"/>
                  </a:ext>
                </a:extLst>
              </p:cNvPr>
              <p:cNvSpPr txBox="1"/>
              <p:nvPr/>
            </p:nvSpPr>
            <p:spPr>
              <a:xfrm>
                <a:off x="7570455" y="382707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9" name="文字方塊 18"/>
              <p:cNvSpPr txBox="1">
                <a:spLocks noRot="1" noChangeAspect="1" noMove="1" noResize="1" noEditPoints="1" noAdjustHandles="1" noChangeArrowheads="1" noChangeShapeType="1" noTextEdit="1"/>
              </p:cNvSpPr>
              <p:nvPr/>
            </p:nvSpPr>
            <p:spPr>
              <a:xfrm>
                <a:off x="7570455" y="3827070"/>
                <a:ext cx="715161" cy="470000"/>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20" name="矩形 19"/>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1" name="文字方塊 20">
                <a:extLst>
                  <a:ext uri="{FF2B5EF4-FFF2-40B4-BE49-F238E27FC236}">
                    <a14:artisticCrisscrossEtching id="{E6185BE6-61B7-4664-8825-D494DED4473F}"/>
                  </a:ext>
                </a:extLst>
              </p:cNvPr>
              <p:cNvSpPr txBox="1"/>
              <p:nvPr/>
            </p:nvSpPr>
            <p:spPr>
              <a:xfrm>
                <a:off x="7008351"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21" name="文字方塊 20"/>
              <p:cNvSpPr txBox="1">
                <a:spLocks noRot="1" noChangeAspect="1" noMove="1" noResize="1" noEditPoints="1" noAdjustHandles="1" noChangeArrowheads="1" noChangeShapeType="1" noTextEdit="1"/>
              </p:cNvSpPr>
              <p:nvPr/>
            </p:nvSpPr>
            <p:spPr>
              <a:xfrm>
                <a:off x="7008351" y="3837344"/>
                <a:ext cx="715161" cy="47000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22" name="矩形 21"/>
          <p:cNvSpPr/>
          <p:nvPr/>
        </p:nvSpPr>
        <p:spPr>
          <a:xfrm>
            <a:off x="6627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3" name="文字方塊 22">
                <a:extLst>
                  <a:ext uri="{FF2B5EF4-FFF2-40B4-BE49-F238E27FC236}">
                    <a14:artisticCrisscrossEtching id="{9A02E0E1-090F-4E43-8FC3-A7E9C89CD6CA}"/>
                  </a:ext>
                </a:extLst>
              </p:cNvPr>
              <p:cNvSpPr txBox="1"/>
              <p:nvPr/>
            </p:nvSpPr>
            <p:spPr>
              <a:xfrm>
                <a:off x="6446248"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23" name="文字方塊 22"/>
              <p:cNvSpPr txBox="1">
                <a:spLocks noRot="1" noChangeAspect="1" noMove="1" noResize="1" noEditPoints="1" noAdjustHandles="1" noChangeArrowheads="1" noChangeShapeType="1" noTextEdit="1"/>
              </p:cNvSpPr>
              <p:nvPr/>
            </p:nvSpPr>
            <p:spPr>
              <a:xfrm>
                <a:off x="6446248" y="3837344"/>
                <a:ext cx="715161" cy="470000"/>
              </a:xfrm>
              <a:prstGeom prst="rect">
                <a:avLst/>
              </a:prstGeom>
              <a:blipFill rotWithShape="1">
                <a:blip r:embed="rId9"/>
                <a:stretch>
                  <a:fillRect b="-11538"/>
                </a:stretch>
              </a:blipFill>
            </p:spPr>
            <p:txBody>
              <a:bodyPr/>
              <a:lstStyle/>
              <a:p>
                <a:r>
                  <a:rPr lang="zh-TW" altLang="en-US">
                    <a:noFill/>
                  </a:rPr>
                  <a:t> </a:t>
                </a:r>
                <a:endParaRPr lang="zh-TW" altLang="en-US">
                  <a:noFill/>
                </a:endParaRPr>
              </a:p>
            </p:txBody>
          </p:sp>
        </mc:Fallback>
      </mc:AlternateContent>
      <p:sp>
        <p:nvSpPr>
          <p:cNvPr id="24" name="矩形 23"/>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5" name="文字方塊 24">
                <a:extLst>
                  <a:ext uri="{FF2B5EF4-FFF2-40B4-BE49-F238E27FC236}">
                    <a14:artisticCrisscrossEtching id="{B9712B83-35CE-4F3B-9CBE-66FCF523D90D}"/>
                  </a:ext>
                </a:extLst>
              </p:cNvPr>
              <p:cNvSpPr txBox="1"/>
              <p:nvPr/>
            </p:nvSpPr>
            <p:spPr>
              <a:xfrm>
                <a:off x="9823159" y="3840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25" name="文字方塊 24"/>
              <p:cNvSpPr txBox="1">
                <a:spLocks noRot="1" noChangeAspect="1" noMove="1" noResize="1" noEditPoints="1" noAdjustHandles="1" noChangeArrowheads="1" noChangeShapeType="1" noTextEdit="1"/>
              </p:cNvSpPr>
              <p:nvPr/>
            </p:nvSpPr>
            <p:spPr>
              <a:xfrm>
                <a:off x="9823159" y="3840659"/>
                <a:ext cx="715161" cy="461665"/>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26" name="矩形 25"/>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7" name="文字方塊 26">
                <a:extLst>
                  <a:ext uri="{FF2B5EF4-FFF2-40B4-BE49-F238E27FC236}">
                    <a14:artisticCrisscrossEtching id="{18092515-BA31-49D2-9125-EAEEF5AE25DA}"/>
                  </a:ext>
                </a:extLst>
              </p:cNvPr>
              <p:cNvSpPr txBox="1"/>
              <p:nvPr/>
            </p:nvSpPr>
            <p:spPr>
              <a:xfrm>
                <a:off x="9261055"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27" name="文字方塊 26"/>
              <p:cNvSpPr txBox="1">
                <a:spLocks noRot="1" noChangeAspect="1" noMove="1" noResize="1" noEditPoints="1" noAdjustHandles="1" noChangeArrowheads="1" noChangeShapeType="1" noTextEdit="1"/>
              </p:cNvSpPr>
              <p:nvPr/>
            </p:nvSpPr>
            <p:spPr>
              <a:xfrm>
                <a:off x="9261055" y="3850933"/>
                <a:ext cx="715161" cy="461665"/>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sp>
        <p:nvSpPr>
          <p:cNvPr id="28" name="矩形 27"/>
          <p:cNvSpPr/>
          <p:nvPr/>
        </p:nvSpPr>
        <p:spPr>
          <a:xfrm>
            <a:off x="8880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9" name="文字方塊 28">
                <a:extLst>
                  <a:ext uri="{FF2B5EF4-FFF2-40B4-BE49-F238E27FC236}">
                    <a14:artisticCrisscrossEtching id="{3A5CFE08-9B65-49DA-9B4D-B57403AD425D}"/>
                  </a:ext>
                </a:extLst>
              </p:cNvPr>
              <p:cNvSpPr txBox="1"/>
              <p:nvPr/>
            </p:nvSpPr>
            <p:spPr>
              <a:xfrm>
                <a:off x="8698952"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29" name="文字方塊 28"/>
              <p:cNvSpPr txBox="1">
                <a:spLocks noRot="1" noChangeAspect="1" noMove="1" noResize="1" noEditPoints="1" noAdjustHandles="1" noChangeArrowheads="1" noChangeShapeType="1" noTextEdit="1"/>
              </p:cNvSpPr>
              <p:nvPr/>
            </p:nvSpPr>
            <p:spPr>
              <a:xfrm>
                <a:off x="8698952" y="3850933"/>
                <a:ext cx="715161" cy="461665"/>
              </a:xfrm>
              <a:prstGeom prst="rect">
                <a:avLst/>
              </a:prstGeom>
              <a:blipFill rotWithShape="1">
                <a:blip r:embed="rId12"/>
                <a:stretch>
                  <a:fillRect b="-14667"/>
                </a:stretch>
              </a:blipFill>
            </p:spPr>
            <p:txBody>
              <a:bodyPr/>
              <a:lstStyle/>
              <a:p>
                <a:r>
                  <a:rPr lang="zh-TW" altLang="en-US">
                    <a:noFill/>
                  </a:rPr>
                  <a:t> </a:t>
                </a:r>
                <a:endParaRPr lang="zh-TW" altLang="en-US">
                  <a:noFill/>
                </a:endParaRPr>
              </a:p>
            </p:txBody>
          </p:sp>
        </mc:Fallback>
      </mc:AlternateContent>
      <p:sp>
        <p:nvSpPr>
          <p:cNvPr id="30" name="橢圓 29"/>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1" name="橢圓 30"/>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2" name="橢圓 31"/>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橢圓 32"/>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4" name="直線單箭頭接點 33"/>
          <p:cNvCxnSpPr>
            <a:stCxn id="10" idx="0"/>
            <a:endCxn id="33"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10" idx="0"/>
            <a:endCxn id="32"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10" idx="0"/>
            <a:endCxn id="31"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789076" y="75339"/>
            <a:ext cx="2800767" cy="584775"/>
          </a:xfrm>
          <a:prstGeom prst="rect">
            <a:avLst/>
          </a:prstGeom>
        </p:spPr>
        <p:txBody>
          <a:bodyPr wrap="none">
            <a:spAutoFit/>
          </a:bodyPr>
          <a:lstStyle/>
          <a:p>
            <a:r>
              <a:rPr lang="en-US" altLang="zh-TW" sz="3200" b="1" i="1" u="sng" dirty="0"/>
              <a:t>Self-attention</a:t>
            </a:r>
            <a:endParaRPr lang="zh-TW" altLang="en-US" sz="3200" b="1" i="1" u="sng" dirty="0"/>
          </a:p>
        </p:txBody>
      </p:sp>
      <p:cxnSp>
        <p:nvCxnSpPr>
          <p:cNvPr id="38" name="直線單箭頭接點 37"/>
          <p:cNvCxnSpPr>
            <a:stCxn id="10" idx="0"/>
            <a:endCxn id="30"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字方塊 38">
                <a:extLst>
                  <a:ext uri="{FF2B5EF4-FFF2-40B4-BE49-F238E27FC236}">
                    <a14:artisticCrisscrossEtching id="{E4B3FB1D-C516-4121-B3E8-A29ACC1F8244}"/>
                  </a:ext>
                </a:extLst>
              </p:cNvPr>
              <p:cNvSpPr txBox="1"/>
              <p:nvPr/>
            </p:nvSpPr>
            <p:spPr>
              <a:xfrm>
                <a:off x="2753355" y="886277"/>
                <a:ext cx="89582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r>
                        <a:rPr lang="en-US" altLang="zh-TW" sz="2400" i="1">
                          <a:latin typeface="Cambria Math" panose="02040503050406030204" pitchFamily="18" charset="0"/>
                        </a:rPr>
                        <m:t>=</m:t>
                      </m:r>
                    </m:oMath>
                  </m:oMathPara>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2753355" y="886277"/>
                <a:ext cx="895823" cy="385555"/>
              </a:xfrm>
              <a:prstGeom prst="rect">
                <a:avLst/>
              </a:prstGeom>
              <a:blipFill rotWithShape="1">
                <a:blip r:embed="rId13"/>
                <a:stretch>
                  <a:fillRect l="-3401" r="-2041" b="-9375"/>
                </a:stretch>
              </a:blipFill>
            </p:spPr>
            <p:txBody>
              <a:bodyPr/>
              <a:lstStyle/>
              <a:p>
                <a:r>
                  <a:rPr lang="zh-TW" altLang="en-US">
                    <a:noFill/>
                  </a:rPr>
                  <a:t> </a:t>
                </a:r>
                <a:endParaRPr lang="zh-TW" altLang="en-US">
                  <a:noFill/>
                </a:endParaRPr>
              </a:p>
            </p:txBody>
          </p:sp>
        </mc:Fallback>
      </mc:AlternateContent>
      <p:grpSp>
        <p:nvGrpSpPr>
          <p:cNvPr id="40" name="群組 39"/>
          <p:cNvGrpSpPr/>
          <p:nvPr/>
        </p:nvGrpSpPr>
        <p:grpSpPr>
          <a:xfrm>
            <a:off x="4260788" y="801181"/>
            <a:ext cx="715161" cy="540000"/>
            <a:chOff x="7174951" y="3803115"/>
            <a:chExt cx="715161" cy="540000"/>
          </a:xfrm>
        </p:grpSpPr>
        <p:sp>
          <p:nvSpPr>
            <p:cNvPr id="41" name="矩形 40"/>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2" name="文字方塊 41">
                  <a:extLst>
                    <a:ext uri="{FF2B5EF4-FFF2-40B4-BE49-F238E27FC236}">
                      <a14:artisticCrisscrossEtching id="{A8558138-8A94-4E70-9269-F973C085EAF1}"/>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31" name="文字方塊 130"/>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rotWithShape="1">
                  <a:blip r:embed="rId14"/>
                  <a:stretch>
                    <a:fillRect b="-11688"/>
                  </a:stretch>
                </a:blipFill>
              </p:spPr>
              <p:txBody>
                <a:bodyPr/>
                <a:lstStyle/>
                <a:p>
                  <a:r>
                    <a:rPr lang="zh-TW" altLang="en-US">
                      <a:noFill/>
                    </a:rPr>
                    <a:t> </a:t>
                  </a:r>
                  <a:endParaRPr lang="zh-TW" altLang="en-US">
                    <a:noFill/>
                  </a:endParaRPr>
                </a:p>
              </p:txBody>
            </p:sp>
          </mc:Fallback>
        </mc:AlternateContent>
      </p:grpSp>
      <p:sp>
        <p:nvSpPr>
          <p:cNvPr id="43" name="矩形 42"/>
          <p:cNvSpPr/>
          <p:nvPr/>
        </p:nvSpPr>
        <p:spPr>
          <a:xfrm rot="5400000">
            <a:off x="3886853" y="78947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4" name="文字方塊 43">
                <a:extLst>
                  <a:ext uri="{FF2B5EF4-FFF2-40B4-BE49-F238E27FC236}">
                    <a14:artisticCrisscrossEtching id="{744FAC6A-2AF6-4342-B820-E81776252A1E}"/>
                  </a:ext>
                </a:extLst>
              </p:cNvPr>
              <p:cNvSpPr txBox="1"/>
              <p:nvPr/>
            </p:nvSpPr>
            <p:spPr>
              <a:xfrm>
                <a:off x="3703744" y="831495"/>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44" name="文字方塊 43"/>
              <p:cNvSpPr txBox="1">
                <a:spLocks noRot="1" noChangeAspect="1" noMove="1" noResize="1" noEditPoints="1" noAdjustHandles="1" noChangeArrowheads="1" noChangeShapeType="1" noTextEdit="1"/>
              </p:cNvSpPr>
              <p:nvPr/>
            </p:nvSpPr>
            <p:spPr>
              <a:xfrm>
                <a:off x="3703744" y="831495"/>
                <a:ext cx="715161" cy="470000"/>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5" name="文字方塊 44">
                <a:extLst>
                  <a:ext uri="{FF2B5EF4-FFF2-40B4-BE49-F238E27FC236}">
                    <a14:artisticCrisscrossEtching id="{4E67A9E9-8883-45A4-96AE-899259D26559}"/>
                  </a:ext>
                </a:extLst>
              </p:cNvPr>
              <p:cNvSpPr txBox="1"/>
              <p:nvPr/>
            </p:nvSpPr>
            <p:spPr>
              <a:xfrm>
                <a:off x="4978933" y="905015"/>
                <a:ext cx="89582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r>
                        <a:rPr lang="en-US" altLang="zh-TW" sz="2400" i="1">
                          <a:latin typeface="Cambria Math" panose="02040503050406030204" pitchFamily="18" charset="0"/>
                        </a:rPr>
                        <m:t>=</m:t>
                      </m:r>
                    </m:oMath>
                  </m:oMathPara>
                </a14:m>
                <a:endParaRPr lang="zh-TW" altLang="en-US" sz="2400" dirty="0"/>
              </a:p>
            </p:txBody>
          </p:sp>
        </mc:Choice>
        <mc:Fallback>
          <p:sp>
            <p:nvSpPr>
              <p:cNvPr id="45" name="文字方塊 44"/>
              <p:cNvSpPr txBox="1">
                <a:spLocks noRot="1" noChangeAspect="1" noMove="1" noResize="1" noEditPoints="1" noAdjustHandles="1" noChangeArrowheads="1" noChangeShapeType="1" noTextEdit="1"/>
              </p:cNvSpPr>
              <p:nvPr/>
            </p:nvSpPr>
            <p:spPr>
              <a:xfrm>
                <a:off x="4978933" y="905015"/>
                <a:ext cx="895823" cy="385555"/>
              </a:xfrm>
              <a:prstGeom prst="rect">
                <a:avLst/>
              </a:prstGeom>
              <a:blipFill rotWithShape="1">
                <a:blip r:embed="rId16"/>
                <a:stretch>
                  <a:fillRect l="-3401" r="-2041" b="-9375"/>
                </a:stretch>
              </a:blipFill>
            </p:spPr>
            <p:txBody>
              <a:bodyPr/>
              <a:lstStyle/>
              <a:p>
                <a:r>
                  <a:rPr lang="zh-TW" altLang="en-US">
                    <a:noFill/>
                  </a:rPr>
                  <a:t> </a:t>
                </a:r>
                <a:endParaRPr lang="zh-TW" altLang="en-US">
                  <a:noFill/>
                </a:endParaRPr>
              </a:p>
            </p:txBody>
          </p:sp>
        </mc:Fallback>
      </mc:AlternateContent>
      <p:grpSp>
        <p:nvGrpSpPr>
          <p:cNvPr id="46" name="群組 45"/>
          <p:cNvGrpSpPr/>
          <p:nvPr/>
        </p:nvGrpSpPr>
        <p:grpSpPr>
          <a:xfrm>
            <a:off x="6486366" y="819919"/>
            <a:ext cx="715161" cy="540000"/>
            <a:chOff x="7174951" y="3803115"/>
            <a:chExt cx="715161" cy="540000"/>
          </a:xfrm>
        </p:grpSpPr>
        <p:sp>
          <p:nvSpPr>
            <p:cNvPr id="47" name="矩形 46"/>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8" name="文字方塊 47">
                  <a:extLst>
                    <a:ext uri="{FF2B5EF4-FFF2-40B4-BE49-F238E27FC236}">
                      <a14:artisticCrisscrossEtching id="{D1B30F03-B31B-4B31-80E9-1A79EE460712}"/>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73" name="文字方塊 172"/>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rotWithShape="1">
                  <a:blip r:embed="rId17"/>
                  <a:stretch>
                    <a:fillRect b="-11688"/>
                  </a:stretch>
                </a:blipFill>
              </p:spPr>
              <p:txBody>
                <a:bodyPr/>
                <a:lstStyle/>
                <a:p>
                  <a:r>
                    <a:rPr lang="zh-TW" altLang="en-US">
                      <a:noFill/>
                    </a:rPr>
                    <a:t> </a:t>
                  </a:r>
                  <a:endParaRPr lang="zh-TW" altLang="en-US">
                    <a:noFill/>
                  </a:endParaRPr>
                </a:p>
              </p:txBody>
            </p:sp>
          </mc:Fallback>
        </mc:AlternateContent>
      </p:grpSp>
      <p:sp>
        <p:nvSpPr>
          <p:cNvPr id="49" name="矩形 48"/>
          <p:cNvSpPr/>
          <p:nvPr/>
        </p:nvSpPr>
        <p:spPr>
          <a:xfrm rot="5400000">
            <a:off x="6112431" y="8082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0" name="文字方塊 49">
                <a:extLst>
                  <a:ext uri="{FF2B5EF4-FFF2-40B4-BE49-F238E27FC236}">
                    <a14:artisticCrisscrossEtching id="{86B0F376-149A-48AA-940D-62E849D53BC5}"/>
                  </a:ext>
                </a:extLst>
              </p:cNvPr>
              <p:cNvSpPr txBox="1"/>
              <p:nvPr/>
            </p:nvSpPr>
            <p:spPr>
              <a:xfrm>
                <a:off x="5929322" y="85023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50" name="文字方塊 49"/>
              <p:cNvSpPr txBox="1">
                <a:spLocks noRot="1" noChangeAspect="1" noMove="1" noResize="1" noEditPoints="1" noAdjustHandles="1" noChangeArrowheads="1" noChangeShapeType="1" noTextEdit="1"/>
              </p:cNvSpPr>
              <p:nvPr/>
            </p:nvSpPr>
            <p:spPr>
              <a:xfrm>
                <a:off x="5929322" y="850233"/>
                <a:ext cx="715161" cy="470000"/>
              </a:xfrm>
              <a:prstGeom prst="rect">
                <a:avLst/>
              </a:prstGeom>
              <a:blipFill rotWithShape="1">
                <a:blip r:embed="rId1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1" name="文字方塊 50">
                <a:extLst>
                  <a:ext uri="{FF2B5EF4-FFF2-40B4-BE49-F238E27FC236}">
                    <a14:artisticCrisscrossEtching id="{A61D7F97-3341-4BF5-8100-7A49C6F2F63B}"/>
                  </a:ext>
                </a:extLst>
              </p:cNvPr>
              <p:cNvSpPr txBox="1"/>
              <p:nvPr/>
            </p:nvSpPr>
            <p:spPr>
              <a:xfrm>
                <a:off x="2753355" y="1628181"/>
                <a:ext cx="89582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r>
                        <a:rPr lang="en-US" altLang="zh-TW" sz="2400" i="1">
                          <a:latin typeface="Cambria Math" panose="02040503050406030204" pitchFamily="18" charset="0"/>
                        </a:rPr>
                        <m:t>=</m:t>
                      </m:r>
                    </m:oMath>
                  </m:oMathPara>
                </a14:m>
                <a:endParaRPr lang="zh-TW" altLang="en-US" sz="2400" dirty="0"/>
              </a:p>
            </p:txBody>
          </p:sp>
        </mc:Choice>
        <mc:Fallback>
          <p:sp>
            <p:nvSpPr>
              <p:cNvPr id="51" name="文字方塊 50"/>
              <p:cNvSpPr txBox="1">
                <a:spLocks noRot="1" noChangeAspect="1" noMove="1" noResize="1" noEditPoints="1" noAdjustHandles="1" noChangeArrowheads="1" noChangeShapeType="1" noTextEdit="1"/>
              </p:cNvSpPr>
              <p:nvPr/>
            </p:nvSpPr>
            <p:spPr>
              <a:xfrm>
                <a:off x="2753355" y="1628181"/>
                <a:ext cx="895823" cy="385555"/>
              </a:xfrm>
              <a:prstGeom prst="rect">
                <a:avLst/>
              </a:prstGeom>
              <a:blipFill rotWithShape="1">
                <a:blip r:embed="rId19"/>
                <a:stretch>
                  <a:fillRect l="-3401" r="-2041" b="-11111"/>
                </a:stretch>
              </a:blipFill>
            </p:spPr>
            <p:txBody>
              <a:bodyPr/>
              <a:lstStyle/>
              <a:p>
                <a:r>
                  <a:rPr lang="zh-TW" altLang="en-US">
                    <a:noFill/>
                  </a:rPr>
                  <a:t> </a:t>
                </a:r>
                <a:endParaRPr lang="zh-TW" altLang="en-US">
                  <a:noFill/>
                </a:endParaRPr>
              </a:p>
            </p:txBody>
          </p:sp>
        </mc:Fallback>
      </mc:AlternateContent>
      <p:grpSp>
        <p:nvGrpSpPr>
          <p:cNvPr id="52" name="群組 51"/>
          <p:cNvGrpSpPr/>
          <p:nvPr/>
        </p:nvGrpSpPr>
        <p:grpSpPr>
          <a:xfrm>
            <a:off x="4260788" y="1543085"/>
            <a:ext cx="715161" cy="540000"/>
            <a:chOff x="7174951" y="3803115"/>
            <a:chExt cx="715161" cy="540000"/>
          </a:xfrm>
        </p:grpSpPr>
        <p:sp>
          <p:nvSpPr>
            <p:cNvPr id="53" name="矩形 52"/>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4" name="文字方塊 53">
                  <a:extLst>
                    <a:ext uri="{FF2B5EF4-FFF2-40B4-BE49-F238E27FC236}">
                      <a14:artisticCrisscrossEtching id="{805E0252-3193-4DEE-8186-43ADFD65726B}"/>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79" name="文字方塊 178"/>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rotWithShape="1">
                  <a:blip r:embed="rId20"/>
                  <a:stretch>
                    <a:fillRect b="-11688"/>
                  </a:stretch>
                </a:blipFill>
              </p:spPr>
              <p:txBody>
                <a:bodyPr/>
                <a:lstStyle/>
                <a:p>
                  <a:r>
                    <a:rPr lang="zh-TW" altLang="en-US">
                      <a:noFill/>
                    </a:rPr>
                    <a:t> </a:t>
                  </a:r>
                  <a:endParaRPr lang="zh-TW" altLang="en-US">
                    <a:noFill/>
                  </a:endParaRPr>
                </a:p>
              </p:txBody>
            </p:sp>
          </mc:Fallback>
        </mc:AlternateContent>
      </p:grpSp>
      <p:sp>
        <p:nvSpPr>
          <p:cNvPr id="55" name="矩形 54"/>
          <p:cNvSpPr/>
          <p:nvPr/>
        </p:nvSpPr>
        <p:spPr>
          <a:xfrm rot="5400000">
            <a:off x="3886853" y="153138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6" name="文字方塊 55">
                <a:extLst>
                  <a:ext uri="{FF2B5EF4-FFF2-40B4-BE49-F238E27FC236}">
                    <a14:artisticCrisscrossEtching id="{EF46B437-8C85-4D02-8CD2-E268291CBD50}"/>
                  </a:ext>
                </a:extLst>
              </p:cNvPr>
              <p:cNvSpPr txBox="1"/>
              <p:nvPr/>
            </p:nvSpPr>
            <p:spPr>
              <a:xfrm>
                <a:off x="3703744" y="157339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56" name="文字方塊 55"/>
              <p:cNvSpPr txBox="1">
                <a:spLocks noRot="1" noChangeAspect="1" noMove="1" noResize="1" noEditPoints="1" noAdjustHandles="1" noChangeArrowheads="1" noChangeShapeType="1" noTextEdit="1"/>
              </p:cNvSpPr>
              <p:nvPr/>
            </p:nvSpPr>
            <p:spPr>
              <a:xfrm>
                <a:off x="3703744" y="1573399"/>
                <a:ext cx="715161" cy="470000"/>
              </a:xfrm>
              <a:prstGeom prst="rect">
                <a:avLst/>
              </a:prstGeom>
              <a:blipFill rotWithShape="1">
                <a:blip r:embed="rId2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7" name="文字方塊 56">
                <a:extLst>
                  <a:ext uri="{FF2B5EF4-FFF2-40B4-BE49-F238E27FC236}">
                    <a14:artisticCrisscrossEtching id="{3C20B083-D612-454E-8763-6FDFCEC0E4B6}"/>
                  </a:ext>
                </a:extLst>
              </p:cNvPr>
              <p:cNvSpPr txBox="1"/>
              <p:nvPr/>
            </p:nvSpPr>
            <p:spPr>
              <a:xfrm>
                <a:off x="4961666" y="1645684"/>
                <a:ext cx="91570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𝑛</m:t>
                          </m:r>
                        </m:sub>
                      </m:sSub>
                      <m:r>
                        <a:rPr lang="en-US" altLang="zh-TW" sz="2400" i="1">
                          <a:latin typeface="Cambria Math" panose="02040503050406030204" pitchFamily="18" charset="0"/>
                        </a:rPr>
                        <m:t>=</m:t>
                      </m:r>
                    </m:oMath>
                  </m:oMathPara>
                </a14:m>
                <a:endParaRPr lang="zh-TW" altLang="en-US" sz="2400" dirty="0"/>
              </a:p>
            </p:txBody>
          </p:sp>
        </mc:Choice>
        <mc:Fallback>
          <p:sp>
            <p:nvSpPr>
              <p:cNvPr id="57" name="文字方塊 56"/>
              <p:cNvSpPr txBox="1">
                <a:spLocks noRot="1" noChangeAspect="1" noMove="1" noResize="1" noEditPoints="1" noAdjustHandles="1" noChangeArrowheads="1" noChangeShapeType="1" noTextEdit="1"/>
              </p:cNvSpPr>
              <p:nvPr/>
            </p:nvSpPr>
            <p:spPr>
              <a:xfrm>
                <a:off x="4961666" y="1645684"/>
                <a:ext cx="915700" cy="385555"/>
              </a:xfrm>
              <a:prstGeom prst="rect">
                <a:avLst/>
              </a:prstGeom>
              <a:blipFill rotWithShape="1">
                <a:blip r:embed="rId22"/>
                <a:stretch>
                  <a:fillRect l="-3333" r="-2000" b="-11111"/>
                </a:stretch>
              </a:blipFill>
            </p:spPr>
            <p:txBody>
              <a:bodyPr/>
              <a:lstStyle/>
              <a:p>
                <a:r>
                  <a:rPr lang="zh-TW" altLang="en-US">
                    <a:noFill/>
                  </a:rPr>
                  <a:t> </a:t>
                </a:r>
                <a:endParaRPr lang="zh-TW" altLang="en-US">
                  <a:noFill/>
                </a:endParaRPr>
              </a:p>
            </p:txBody>
          </p:sp>
        </mc:Fallback>
      </mc:AlternateContent>
      <p:grpSp>
        <p:nvGrpSpPr>
          <p:cNvPr id="58" name="群組 57"/>
          <p:cNvGrpSpPr/>
          <p:nvPr/>
        </p:nvGrpSpPr>
        <p:grpSpPr>
          <a:xfrm>
            <a:off x="6469099" y="1560588"/>
            <a:ext cx="715161" cy="540000"/>
            <a:chOff x="7174951" y="3803115"/>
            <a:chExt cx="715161" cy="540000"/>
          </a:xfrm>
        </p:grpSpPr>
        <p:sp>
          <p:nvSpPr>
            <p:cNvPr id="59" name="矩形 58"/>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0" name="文字方塊 59">
                  <a:extLst>
                    <a:ext uri="{FF2B5EF4-FFF2-40B4-BE49-F238E27FC236}">
                      <a14:artisticCrisscrossEtching id="{AE072262-CAC3-45B9-A54E-1229AE5CAC28}"/>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85" name="文字方塊 184"/>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rotWithShape="1">
                  <a:blip r:embed="rId23"/>
                  <a:stretch>
                    <a:fillRect b="-11688"/>
                  </a:stretch>
                </a:blipFill>
              </p:spPr>
              <p:txBody>
                <a:bodyPr/>
                <a:lstStyle/>
                <a:p>
                  <a:r>
                    <a:rPr lang="zh-TW" altLang="en-US">
                      <a:noFill/>
                    </a:rPr>
                    <a:t> </a:t>
                  </a:r>
                  <a:endParaRPr lang="zh-TW" altLang="en-US">
                    <a:noFill/>
                  </a:endParaRPr>
                </a:p>
              </p:txBody>
            </p:sp>
          </mc:Fallback>
        </mc:AlternateContent>
      </p:grpSp>
      <p:sp>
        <p:nvSpPr>
          <p:cNvPr id="61" name="矩形 60"/>
          <p:cNvSpPr/>
          <p:nvPr/>
        </p:nvSpPr>
        <p:spPr>
          <a:xfrm rot="5400000">
            <a:off x="6095164" y="154888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2" name="文字方塊 61">
                <a:extLst>
                  <a:ext uri="{FF2B5EF4-FFF2-40B4-BE49-F238E27FC236}">
                    <a14:artisticCrisscrossEtching id="{D7417079-5589-47DE-B7F7-97AF53B449E6}"/>
                  </a:ext>
                </a:extLst>
              </p:cNvPr>
              <p:cNvSpPr txBox="1"/>
              <p:nvPr/>
            </p:nvSpPr>
            <p:spPr>
              <a:xfrm>
                <a:off x="5912055" y="159090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62" name="文字方塊 61"/>
              <p:cNvSpPr txBox="1">
                <a:spLocks noRot="1" noChangeAspect="1" noMove="1" noResize="1" noEditPoints="1" noAdjustHandles="1" noChangeArrowheads="1" noChangeShapeType="1" noTextEdit="1"/>
              </p:cNvSpPr>
              <p:nvPr/>
            </p:nvSpPr>
            <p:spPr>
              <a:xfrm>
                <a:off x="5912055" y="1590903"/>
                <a:ext cx="715161" cy="461665"/>
              </a:xfrm>
              <a:prstGeom prst="rect">
                <a:avLst/>
              </a:prstGeom>
              <a:blipFill rotWithShape="1">
                <a:blip r:embed="rId24"/>
                <a:stretch>
                  <a:fillRect/>
                </a:stretch>
              </a:blipFill>
            </p:spPr>
            <p:txBody>
              <a:bodyPr/>
              <a:lstStyle/>
              <a:p>
                <a:r>
                  <a:rPr lang="zh-TW" altLang="en-US">
                    <a:noFill/>
                  </a:rPr>
                  <a:t> </a:t>
                </a:r>
                <a:endParaRPr lang="zh-TW" altLang="en-US">
                  <a:noFill/>
                </a:endParaRPr>
              </a:p>
            </p:txBody>
          </p:sp>
        </mc:Fallback>
      </mc:AlternateContent>
      <p:grpSp>
        <p:nvGrpSpPr>
          <p:cNvPr id="63" name="群組 62"/>
          <p:cNvGrpSpPr/>
          <p:nvPr/>
        </p:nvGrpSpPr>
        <p:grpSpPr>
          <a:xfrm>
            <a:off x="9670406" y="859503"/>
            <a:ext cx="715161" cy="540000"/>
            <a:chOff x="7174951" y="3803115"/>
            <a:chExt cx="715161" cy="540000"/>
          </a:xfrm>
        </p:grpSpPr>
        <p:sp>
          <p:nvSpPr>
            <p:cNvPr id="64" name="矩形 63"/>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5" name="文字方塊 64">
                  <a:extLst>
                    <a:ext uri="{FF2B5EF4-FFF2-40B4-BE49-F238E27FC236}">
                      <a14:artisticCrisscrossEtching id="{F32A81F9-355F-48C0-BCC2-ACCE5B617D73}"/>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90" name="文字方塊 189"/>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rotWithShape="1">
                  <a:blip r:embed="rId25"/>
                  <a:stretch>
                    <a:fillRect b="-11688"/>
                  </a:stretch>
                </a:blipFill>
              </p:spPr>
              <p:txBody>
                <a:bodyPr/>
                <a:lstStyle/>
                <a:p>
                  <a:r>
                    <a:rPr lang="zh-TW" altLang="en-US">
                      <a:noFill/>
                    </a:rPr>
                    <a:t> </a:t>
                  </a:r>
                  <a:endParaRPr lang="zh-TW" altLang="en-US">
                    <a:noFill/>
                  </a:endParaRPr>
                </a:p>
              </p:txBody>
            </p:sp>
          </mc:Fallback>
        </mc:AlternateContent>
      </p:grpSp>
      <p:grpSp>
        <p:nvGrpSpPr>
          <p:cNvPr id="66" name="群組 65"/>
          <p:cNvGrpSpPr/>
          <p:nvPr/>
        </p:nvGrpSpPr>
        <p:grpSpPr>
          <a:xfrm>
            <a:off x="9012578" y="304029"/>
            <a:ext cx="715161" cy="470000"/>
            <a:chOff x="7193535" y="5191659"/>
            <a:chExt cx="715161" cy="470000"/>
          </a:xfrm>
        </p:grpSpPr>
        <p:sp>
          <p:nvSpPr>
            <p:cNvPr id="67" name="矩形 66"/>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8" name="文字方塊 67">
                  <a:extLst>
                    <a:ext uri="{FF2B5EF4-FFF2-40B4-BE49-F238E27FC236}">
                      <a14:artisticCrisscrossEtching id="{E1A07791-FFC9-4B10-B678-65D4C2CAD3FB}"/>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92" name="文字方塊 191"/>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rotWithShape="1">
                  <a:blip r:embed="rId26"/>
                  <a:stretch>
                    <a:fillRect/>
                  </a:stretch>
                </a:blipFill>
              </p:spPr>
              <p:txBody>
                <a:bodyPr/>
                <a:lstStyle/>
                <a:p>
                  <a:r>
                    <a:rPr lang="zh-TW" altLang="en-US">
                      <a:noFill/>
                    </a:rPr>
                    <a:t> </a:t>
                  </a:r>
                  <a:endParaRPr lang="zh-TW" altLang="en-US">
                    <a:noFill/>
                  </a:endParaRPr>
                </a:p>
              </p:txBody>
            </p:sp>
          </mc:Fallback>
        </mc:AlternateContent>
      </p:grpSp>
      <p:grpSp>
        <p:nvGrpSpPr>
          <p:cNvPr id="69" name="群組 68"/>
          <p:cNvGrpSpPr/>
          <p:nvPr/>
        </p:nvGrpSpPr>
        <p:grpSpPr>
          <a:xfrm>
            <a:off x="9012578" y="717604"/>
            <a:ext cx="715161" cy="470000"/>
            <a:chOff x="7193535" y="5191659"/>
            <a:chExt cx="715161" cy="470000"/>
          </a:xfrm>
        </p:grpSpPr>
        <p:sp>
          <p:nvSpPr>
            <p:cNvPr id="70" name="矩形 69"/>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1" name="文字方塊 70">
                  <a:extLst>
                    <a:ext uri="{FF2B5EF4-FFF2-40B4-BE49-F238E27FC236}">
                      <a14:artisticCrisscrossEtching id="{AD9AE4D3-AD64-4666-843B-BE42AAA463A1}"/>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95" name="文字方塊 194"/>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rotWithShape="1">
                  <a:blip r:embed="rId27"/>
                  <a:stretch>
                    <a:fillRect/>
                  </a:stretch>
                </a:blipFill>
              </p:spPr>
              <p:txBody>
                <a:bodyPr/>
                <a:lstStyle/>
                <a:p>
                  <a:r>
                    <a:rPr lang="zh-TW" altLang="en-US">
                      <a:noFill/>
                    </a:rPr>
                    <a:t> </a:t>
                  </a:r>
                  <a:endParaRPr lang="zh-TW" altLang="en-US">
                    <a:noFill/>
                  </a:endParaRPr>
                </a:p>
              </p:txBody>
            </p:sp>
          </mc:Fallback>
        </mc:AlternateContent>
      </p:grpSp>
      <p:grpSp>
        <p:nvGrpSpPr>
          <p:cNvPr id="72" name="群組 71"/>
          <p:cNvGrpSpPr/>
          <p:nvPr/>
        </p:nvGrpSpPr>
        <p:grpSpPr>
          <a:xfrm>
            <a:off x="9012578" y="1129503"/>
            <a:ext cx="715161" cy="470000"/>
            <a:chOff x="7193535" y="5191659"/>
            <a:chExt cx="715161" cy="470000"/>
          </a:xfrm>
        </p:grpSpPr>
        <p:sp>
          <p:nvSpPr>
            <p:cNvPr id="73" name="矩形 72"/>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4" name="文字方塊 73">
                  <a:extLst>
                    <a:ext uri="{FF2B5EF4-FFF2-40B4-BE49-F238E27FC236}">
                      <a14:artisticCrisscrossEtching id="{281FAF42-5328-4EFD-95F2-B795A42009E3}"/>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98" name="文字方塊 197"/>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rotWithShape="1">
                  <a:blip r:embed="rId28"/>
                  <a:stretch>
                    <a:fillRect/>
                  </a:stretch>
                </a:blipFill>
              </p:spPr>
              <p:txBody>
                <a:bodyPr/>
                <a:lstStyle/>
                <a:p>
                  <a:r>
                    <a:rPr lang="zh-TW" altLang="en-US">
                      <a:noFill/>
                    </a:rPr>
                    <a:t> </a:t>
                  </a:r>
                  <a:endParaRPr lang="zh-TW" altLang="en-US">
                    <a:noFill/>
                  </a:endParaRPr>
                </a:p>
              </p:txBody>
            </p:sp>
          </mc:Fallback>
        </mc:AlternateContent>
      </p:grpSp>
      <p:grpSp>
        <p:nvGrpSpPr>
          <p:cNvPr id="75" name="群組 74"/>
          <p:cNvGrpSpPr/>
          <p:nvPr/>
        </p:nvGrpSpPr>
        <p:grpSpPr>
          <a:xfrm>
            <a:off x="9003165" y="1901247"/>
            <a:ext cx="715161" cy="461665"/>
            <a:chOff x="7193535" y="5191659"/>
            <a:chExt cx="715161" cy="461665"/>
          </a:xfrm>
        </p:grpSpPr>
        <p:sp>
          <p:nvSpPr>
            <p:cNvPr id="76" name="矩形 75"/>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7" name="文字方塊 76">
                  <a:extLst>
                    <a:ext uri="{FF2B5EF4-FFF2-40B4-BE49-F238E27FC236}">
                      <a14:artisticCrisscrossEtching id="{22A8386A-23D3-44BE-A827-BA20CB4281B6}"/>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77" name="文字方塊 76"/>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rotWithShape="1">
                  <a:blip r:embed="rId29"/>
                  <a:stretch>
                    <a:fillRect/>
                  </a:stretch>
                </a:blipFill>
              </p:spPr>
              <p:txBody>
                <a:bodyPr/>
                <a:lstStyle/>
                <a:p>
                  <a:r>
                    <a:rPr lang="zh-TW" altLang="en-US">
                      <a:noFill/>
                    </a:rPr>
                    <a:t> </a:t>
                  </a:r>
                  <a:endParaRPr lang="zh-TW" altLang="en-US">
                    <a:noFill/>
                  </a:endParaRPr>
                </a:p>
              </p:txBody>
            </p:sp>
          </mc:Fallback>
        </mc:AlternateContent>
      </p:grpSp>
      <mc:AlternateContent xmlns:mc="http://schemas.openxmlformats.org/markup-compatibility/2006">
        <mc:Choice xmlns:a14="http://schemas.microsoft.com/office/drawing/2010/main" Requires="a14">
          <p:sp>
            <p:nvSpPr>
              <p:cNvPr id="78" name="文字方塊 77">
                <a:extLst>
                  <a:ext uri="{FF2B5EF4-FFF2-40B4-BE49-F238E27FC236}">
                    <a14:artisticCrisscrossEtching id="{479315C4-7154-4328-8D35-5ACE4CD415A0}"/>
                  </a:ext>
                </a:extLst>
              </p:cNvPr>
              <p:cNvSpPr txBox="1"/>
              <p:nvPr/>
            </p:nvSpPr>
            <p:spPr>
              <a:xfrm>
                <a:off x="8544247" y="986073"/>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p:sp>
            <p:nvSpPr>
              <p:cNvPr id="78" name="文字方塊 77"/>
              <p:cNvSpPr txBox="1">
                <a:spLocks noRot="1" noChangeAspect="1" noMove="1" noResize="1" noEditPoints="1" noAdjustHandles="1" noChangeArrowheads="1" noChangeShapeType="1" noTextEdit="1"/>
              </p:cNvSpPr>
              <p:nvPr/>
            </p:nvSpPr>
            <p:spPr>
              <a:xfrm>
                <a:off x="8544247" y="986073"/>
                <a:ext cx="314189" cy="369332"/>
              </a:xfrm>
              <a:prstGeom prst="rect">
                <a:avLst/>
              </a:prstGeom>
              <a:blipFill rotWithShape="1">
                <a:blip r:embed="rId30"/>
                <a:stretch>
                  <a:fillRect l="-7843" r="-7843"/>
                </a:stretch>
              </a:blipFill>
            </p:spPr>
            <p:txBody>
              <a:bodyPr/>
              <a:lstStyle/>
              <a:p>
                <a:r>
                  <a:rPr lang="zh-TW" altLang="en-US">
                    <a:noFill/>
                  </a:rPr>
                  <a:t> </a:t>
                </a:r>
                <a:endParaRPr lang="zh-TW" altLang="en-US">
                  <a:noFill/>
                </a:endParaRPr>
              </a:p>
            </p:txBody>
          </p:sp>
        </mc:Fallback>
      </mc:AlternateContent>
      <p:grpSp>
        <p:nvGrpSpPr>
          <p:cNvPr id="79" name="群組 78"/>
          <p:cNvGrpSpPr/>
          <p:nvPr/>
        </p:nvGrpSpPr>
        <p:grpSpPr>
          <a:xfrm>
            <a:off x="7865538" y="229431"/>
            <a:ext cx="581121" cy="430683"/>
            <a:chOff x="5686213" y="4717020"/>
            <a:chExt cx="581121" cy="430683"/>
          </a:xfrm>
        </p:grpSpPr>
        <p:sp>
          <p:nvSpPr>
            <p:cNvPr id="80" name="矩形 79"/>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81" name="文字方塊 80">
                  <a:extLst>
                    <a:ext uri="{FF2B5EF4-FFF2-40B4-BE49-F238E27FC236}">
                      <a14:artisticCrisscrossEtching id="{0CB0CBC1-386C-42C7-97D5-08B3F4827DB1}"/>
                    </a:ext>
                  </a:extLst>
                </p:cNvPr>
                <p:cNvSpPr txBox="1"/>
                <p:nvPr/>
              </p:nvSpPr>
              <p:spPr>
                <a:xfrm>
                  <a:off x="5686213" y="471702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p:sp>
              <p:nvSpPr>
                <p:cNvPr id="81" name="文字方塊 80"/>
                <p:cNvSpPr txBox="1">
                  <a:spLocks noRot="1" noChangeAspect="1" noMove="1" noResize="1" noEditPoints="1" noAdjustHandles="1" noChangeArrowheads="1" noChangeShapeType="1" noTextEdit="1"/>
                </p:cNvSpPr>
                <p:nvPr/>
              </p:nvSpPr>
              <p:spPr>
                <a:xfrm>
                  <a:off x="5686213" y="4717020"/>
                  <a:ext cx="581121" cy="385555"/>
                </a:xfrm>
                <a:prstGeom prst="rect">
                  <a:avLst/>
                </a:prstGeom>
                <a:blipFill rotWithShape="1">
                  <a:blip r:embed="rId31"/>
                  <a:stretch>
                    <a:fillRect l="-5208" r="-2083" b="-11111"/>
                  </a:stretch>
                </a:blipFill>
              </p:spPr>
              <p:txBody>
                <a:bodyPr/>
                <a:lstStyle/>
                <a:p>
                  <a:r>
                    <a:rPr lang="zh-TW" altLang="en-US">
                      <a:noFill/>
                    </a:rPr>
                    <a:t> </a:t>
                  </a:r>
                  <a:endParaRPr lang="zh-TW" altLang="en-US">
                    <a:noFill/>
                  </a:endParaRPr>
                </a:p>
              </p:txBody>
            </p:sp>
          </mc:Fallback>
        </mc:AlternateContent>
      </p:grpSp>
      <p:grpSp>
        <p:nvGrpSpPr>
          <p:cNvPr id="82" name="群組 81"/>
          <p:cNvGrpSpPr/>
          <p:nvPr/>
        </p:nvGrpSpPr>
        <p:grpSpPr>
          <a:xfrm>
            <a:off x="7874247" y="660114"/>
            <a:ext cx="581121" cy="430683"/>
            <a:chOff x="5686213" y="4717020"/>
            <a:chExt cx="581121" cy="430683"/>
          </a:xfrm>
        </p:grpSpPr>
        <p:sp>
          <p:nvSpPr>
            <p:cNvPr id="83" name="矩形 82"/>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84" name="文字方塊 83">
                  <a:extLst>
                    <a:ext uri="{FF2B5EF4-FFF2-40B4-BE49-F238E27FC236}">
                      <a14:artisticCrisscrossEtching id="{06CC2808-6DF4-4B46-AAF7-95E25D734FFE}"/>
                    </a:ext>
                  </a:extLst>
                </p:cNvPr>
                <p:cNvSpPr txBox="1"/>
                <p:nvPr/>
              </p:nvSpPr>
              <p:spPr>
                <a:xfrm>
                  <a:off x="5686213" y="471702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p:sp>
              <p:nvSpPr>
                <p:cNvPr id="84" name="文字方塊 83"/>
                <p:cNvSpPr txBox="1">
                  <a:spLocks noRot="1" noChangeAspect="1" noMove="1" noResize="1" noEditPoints="1" noAdjustHandles="1" noChangeArrowheads="1" noChangeShapeType="1" noTextEdit="1"/>
                </p:cNvSpPr>
                <p:nvPr/>
              </p:nvSpPr>
              <p:spPr>
                <a:xfrm>
                  <a:off x="5686213" y="4717020"/>
                  <a:ext cx="581121" cy="385555"/>
                </a:xfrm>
                <a:prstGeom prst="rect">
                  <a:avLst/>
                </a:prstGeom>
                <a:blipFill rotWithShape="1">
                  <a:blip r:embed="rId32"/>
                  <a:stretch>
                    <a:fillRect l="-6316" r="-3158" b="-11111"/>
                  </a:stretch>
                </a:blipFill>
              </p:spPr>
              <p:txBody>
                <a:bodyPr/>
                <a:lstStyle/>
                <a:p>
                  <a:r>
                    <a:rPr lang="zh-TW" altLang="en-US">
                      <a:noFill/>
                    </a:rPr>
                    <a:t> </a:t>
                  </a:r>
                  <a:endParaRPr lang="zh-TW" altLang="en-US">
                    <a:noFill/>
                  </a:endParaRPr>
                </a:p>
              </p:txBody>
            </p:sp>
          </mc:Fallback>
        </mc:AlternateContent>
      </p:grpSp>
      <p:grpSp>
        <p:nvGrpSpPr>
          <p:cNvPr id="85" name="群組 84"/>
          <p:cNvGrpSpPr/>
          <p:nvPr/>
        </p:nvGrpSpPr>
        <p:grpSpPr>
          <a:xfrm>
            <a:off x="7874615" y="1093028"/>
            <a:ext cx="581121" cy="430683"/>
            <a:chOff x="5686213" y="4717020"/>
            <a:chExt cx="581121" cy="430683"/>
          </a:xfrm>
        </p:grpSpPr>
        <p:sp>
          <p:nvSpPr>
            <p:cNvPr id="86" name="矩形 85"/>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87" name="文字方塊 86">
                  <a:extLst>
                    <a:ext uri="{FF2B5EF4-FFF2-40B4-BE49-F238E27FC236}">
                      <a14:artisticCrisscrossEtching id="{4D74F190-C9B2-4489-A355-136C7BA838CD}"/>
                    </a:ext>
                  </a:extLst>
                </p:cNvPr>
                <p:cNvSpPr txBox="1"/>
                <p:nvPr/>
              </p:nvSpPr>
              <p:spPr>
                <a:xfrm>
                  <a:off x="5686213" y="471702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p:sp>
              <p:nvSpPr>
                <p:cNvPr id="87" name="文字方塊 86"/>
                <p:cNvSpPr txBox="1">
                  <a:spLocks noRot="1" noChangeAspect="1" noMove="1" noResize="1" noEditPoints="1" noAdjustHandles="1" noChangeArrowheads="1" noChangeShapeType="1" noTextEdit="1"/>
                </p:cNvSpPr>
                <p:nvPr/>
              </p:nvSpPr>
              <p:spPr>
                <a:xfrm>
                  <a:off x="5686213" y="4717020"/>
                  <a:ext cx="581121" cy="385555"/>
                </a:xfrm>
                <a:prstGeom prst="rect">
                  <a:avLst/>
                </a:prstGeom>
                <a:blipFill rotWithShape="1">
                  <a:blip r:embed="rId33"/>
                  <a:stretch>
                    <a:fillRect l="-6316" r="-3158" b="-11111"/>
                  </a:stretch>
                </a:blipFill>
              </p:spPr>
              <p:txBody>
                <a:bodyPr/>
                <a:lstStyle/>
                <a:p>
                  <a:r>
                    <a:rPr lang="zh-TW" altLang="en-US">
                      <a:noFill/>
                    </a:rPr>
                    <a:t> </a:t>
                  </a:r>
                  <a:endParaRPr lang="zh-TW" altLang="en-US">
                    <a:noFill/>
                  </a:endParaRPr>
                </a:p>
              </p:txBody>
            </p:sp>
          </mc:Fallback>
        </mc:AlternateContent>
      </p:grpSp>
      <p:grpSp>
        <p:nvGrpSpPr>
          <p:cNvPr id="88" name="群組 87"/>
          <p:cNvGrpSpPr/>
          <p:nvPr/>
        </p:nvGrpSpPr>
        <p:grpSpPr>
          <a:xfrm>
            <a:off x="7865538" y="1896565"/>
            <a:ext cx="600998" cy="430683"/>
            <a:chOff x="5686213" y="4717020"/>
            <a:chExt cx="600998" cy="430683"/>
          </a:xfrm>
        </p:grpSpPr>
        <p:sp>
          <p:nvSpPr>
            <p:cNvPr id="89" name="矩形 88"/>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90" name="文字方塊 89">
                  <a:extLst>
                    <a:ext uri="{FF2B5EF4-FFF2-40B4-BE49-F238E27FC236}">
                      <a14:artisticCrisscrossEtching id="{28CB21D6-B9AB-4EBA-83B3-8CBD27A7159D}"/>
                    </a:ext>
                  </a:extLst>
                </p:cNvPr>
                <p:cNvSpPr txBox="1"/>
                <p:nvPr/>
              </p:nvSpPr>
              <p:spPr>
                <a:xfrm>
                  <a:off x="5686213" y="4717020"/>
                  <a:ext cx="60099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𝑛</m:t>
                            </m:r>
                          </m:sub>
                        </m:sSub>
                      </m:oMath>
                    </m:oMathPara>
                  </a14:m>
                  <a:endParaRPr lang="zh-TW" altLang="en-US" sz="2400" dirty="0"/>
                </a:p>
              </p:txBody>
            </p:sp>
          </mc:Choice>
          <mc:Fallback>
            <p:sp>
              <p:nvSpPr>
                <p:cNvPr id="90" name="文字方塊 89"/>
                <p:cNvSpPr txBox="1">
                  <a:spLocks noRot="1" noChangeAspect="1" noMove="1" noResize="1" noEditPoints="1" noAdjustHandles="1" noChangeArrowheads="1" noChangeShapeType="1" noTextEdit="1"/>
                </p:cNvSpPr>
                <p:nvPr/>
              </p:nvSpPr>
              <p:spPr>
                <a:xfrm>
                  <a:off x="5686213" y="4717020"/>
                  <a:ext cx="600998" cy="385555"/>
                </a:xfrm>
                <a:prstGeom prst="rect">
                  <a:avLst/>
                </a:prstGeom>
                <a:blipFill rotWithShape="1">
                  <a:blip r:embed="rId34"/>
                  <a:stretch>
                    <a:fillRect l="-5051" b="-11111"/>
                  </a:stretch>
                </a:blipFill>
              </p:spPr>
              <p:txBody>
                <a:bodyPr/>
                <a:lstStyle/>
                <a:p>
                  <a:r>
                    <a:rPr lang="zh-TW" altLang="en-US">
                      <a:noFill/>
                    </a:rPr>
                    <a:t> </a:t>
                  </a:r>
                  <a:endParaRPr lang="zh-TW" altLang="en-US">
                    <a:noFill/>
                  </a:endParaRPr>
                </a:p>
              </p:txBody>
            </p:sp>
          </mc:Fallback>
        </mc:AlternateContent>
      </p:grpSp>
      <p:sp>
        <p:nvSpPr>
          <p:cNvPr id="91" name="矩形 90"/>
          <p:cNvSpPr/>
          <p:nvPr/>
        </p:nvSpPr>
        <p:spPr>
          <a:xfrm>
            <a:off x="1997262" y="3697231"/>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mc:AlternateContent xmlns:mc="http://schemas.openxmlformats.org/markup-compatibility/2006">
        <mc:Choice xmlns:a14="http://schemas.microsoft.com/office/drawing/2010/main" Requires="a14">
          <p:sp>
            <p:nvSpPr>
              <p:cNvPr id="92" name="文字方塊 91">
                <a:extLst>
                  <a:ext uri="{FF2B5EF4-FFF2-40B4-BE49-F238E27FC236}">
                    <a14:artisticCrisscrossEtching id="{617B0A2B-664A-413A-B031-B3C29106C79C}"/>
                  </a:ext>
                </a:extLst>
              </p:cNvPr>
              <p:cNvSpPr txBox="1"/>
              <p:nvPr/>
            </p:nvSpPr>
            <p:spPr>
              <a:xfrm>
                <a:off x="2382987" y="223824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p:sp>
            <p:nvSpPr>
              <p:cNvPr id="92" name="文字方塊 91"/>
              <p:cNvSpPr txBox="1">
                <a:spLocks noRot="1" noChangeAspect="1" noMove="1" noResize="1" noEditPoints="1" noAdjustHandles="1" noChangeArrowheads="1" noChangeShapeType="1" noTextEdit="1"/>
              </p:cNvSpPr>
              <p:nvPr/>
            </p:nvSpPr>
            <p:spPr>
              <a:xfrm>
                <a:off x="2382987" y="2238240"/>
                <a:ext cx="581121" cy="385555"/>
              </a:xfrm>
              <a:prstGeom prst="rect">
                <a:avLst/>
              </a:prstGeom>
              <a:blipFill rotWithShape="1">
                <a:blip r:embed="rId35"/>
                <a:stretch>
                  <a:fillRect l="-6316" r="-3158" b="-1111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3" name="文字方塊 92">
                <a:extLst>
                  <a:ext uri="{FF2B5EF4-FFF2-40B4-BE49-F238E27FC236}">
                    <a14:artisticCrisscrossEtching id="{A5229A2B-9D60-4E57-88D6-2619C6EB90AA}"/>
                  </a:ext>
                </a:extLst>
              </p:cNvPr>
              <p:cNvSpPr txBox="1"/>
              <p:nvPr/>
            </p:nvSpPr>
            <p:spPr>
              <a:xfrm>
                <a:off x="4655585" y="223824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p:sp>
            <p:nvSpPr>
              <p:cNvPr id="93" name="文字方塊 92"/>
              <p:cNvSpPr txBox="1">
                <a:spLocks noRot="1" noChangeAspect="1" noMove="1" noResize="1" noEditPoints="1" noAdjustHandles="1" noChangeArrowheads="1" noChangeShapeType="1" noTextEdit="1"/>
              </p:cNvSpPr>
              <p:nvPr/>
            </p:nvSpPr>
            <p:spPr>
              <a:xfrm>
                <a:off x="4655585" y="2238240"/>
                <a:ext cx="581121" cy="385555"/>
              </a:xfrm>
              <a:prstGeom prst="rect">
                <a:avLst/>
              </a:prstGeom>
              <a:blipFill rotWithShape="1">
                <a:blip r:embed="rId36"/>
                <a:stretch>
                  <a:fillRect l="-6316" r="-3158" b="-1111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4" name="文字方塊 93">
                <a:extLst>
                  <a:ext uri="{FF2B5EF4-FFF2-40B4-BE49-F238E27FC236}">
                    <a14:artisticCrisscrossEtching id="{E800AB3B-4E42-41EB-958D-025AC9153DA2}"/>
                  </a:ext>
                </a:extLst>
              </p:cNvPr>
              <p:cNvSpPr txBox="1"/>
              <p:nvPr/>
            </p:nvSpPr>
            <p:spPr>
              <a:xfrm>
                <a:off x="6806783" y="223824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p:sp>
            <p:nvSpPr>
              <p:cNvPr id="94" name="文字方塊 93"/>
              <p:cNvSpPr txBox="1">
                <a:spLocks noRot="1" noChangeAspect="1" noMove="1" noResize="1" noEditPoints="1" noAdjustHandles="1" noChangeArrowheads="1" noChangeShapeType="1" noTextEdit="1"/>
              </p:cNvSpPr>
              <p:nvPr/>
            </p:nvSpPr>
            <p:spPr>
              <a:xfrm>
                <a:off x="6806783" y="2238240"/>
                <a:ext cx="581121" cy="385555"/>
              </a:xfrm>
              <a:prstGeom prst="rect">
                <a:avLst/>
              </a:prstGeom>
              <a:blipFill rotWithShape="1">
                <a:blip r:embed="rId37"/>
                <a:stretch>
                  <a:fillRect l="-6316" r="-3158" b="-1111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5" name="文字方塊 94">
                <a:extLst>
                  <a:ext uri="{FF2B5EF4-FFF2-40B4-BE49-F238E27FC236}">
                    <a14:artisticCrisscrossEtching id="{89477073-E7FC-484B-AD86-763DEE2CC2EC}"/>
                  </a:ext>
                </a:extLst>
              </p:cNvPr>
              <p:cNvSpPr txBox="1"/>
              <p:nvPr/>
            </p:nvSpPr>
            <p:spPr>
              <a:xfrm>
                <a:off x="9162648" y="2254463"/>
                <a:ext cx="60099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𝑛</m:t>
                          </m:r>
                        </m:sub>
                      </m:sSub>
                    </m:oMath>
                  </m:oMathPara>
                </a14:m>
                <a:endParaRPr lang="zh-TW" altLang="en-US" sz="2400" dirty="0"/>
              </a:p>
            </p:txBody>
          </p:sp>
        </mc:Choice>
        <mc:Fallback>
          <p:sp>
            <p:nvSpPr>
              <p:cNvPr id="95" name="文字方塊 94"/>
              <p:cNvSpPr txBox="1">
                <a:spLocks noRot="1" noChangeAspect="1" noMove="1" noResize="1" noEditPoints="1" noAdjustHandles="1" noChangeArrowheads="1" noChangeShapeType="1" noTextEdit="1"/>
              </p:cNvSpPr>
              <p:nvPr/>
            </p:nvSpPr>
            <p:spPr>
              <a:xfrm>
                <a:off x="9162648" y="2254463"/>
                <a:ext cx="600998" cy="385555"/>
              </a:xfrm>
              <a:prstGeom prst="rect">
                <a:avLst/>
              </a:prstGeom>
              <a:blipFill rotWithShape="1">
                <a:blip r:embed="rId38"/>
                <a:stretch>
                  <a:fillRect l="-5051" b="-11111"/>
                </a:stretch>
              </a:blipFill>
            </p:spPr>
            <p:txBody>
              <a:bodyPr/>
              <a:lstStyle/>
              <a:p>
                <a:r>
                  <a:rPr lang="zh-TW" altLang="en-US">
                    <a:noFill/>
                  </a:rPr>
                  <a:t> </a:t>
                </a:r>
                <a:endParaRPr lang="zh-TW" altLang="en-US">
                  <a:noFill/>
                </a:endParaRPr>
              </a:p>
            </p:txBody>
          </p:sp>
        </mc:Fallback>
      </mc:AlternateContent>
      <p:sp>
        <p:nvSpPr>
          <p:cNvPr id="96" name="文字方塊 95"/>
          <p:cNvSpPr txBox="1"/>
          <p:nvPr/>
        </p:nvSpPr>
        <p:spPr>
          <a:xfrm>
            <a:off x="8150991" y="3833406"/>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97" name="文字方塊 96"/>
          <p:cNvSpPr txBox="1"/>
          <p:nvPr/>
        </p:nvSpPr>
        <p:spPr>
          <a:xfrm>
            <a:off x="7990424" y="1540565"/>
            <a:ext cx="461665" cy="556637"/>
          </a:xfrm>
          <a:prstGeom prst="rect">
            <a:avLst/>
          </a:prstGeom>
          <a:noFill/>
        </p:spPr>
        <p:txBody>
          <a:bodyPr vert="eaVert" wrap="square" rtlCol="0">
            <a:spAutoFit/>
          </a:bodyPr>
          <a:lstStyle/>
          <a:p>
            <a:r>
              <a:rPr lang="en-US" altLang="zh-TW" dirty="0"/>
              <a:t>. . .</a:t>
            </a:r>
            <a:endParaRPr lang="zh-TW" altLang="en-US" dirty="0"/>
          </a:p>
        </p:txBody>
      </p:sp>
      <p:sp>
        <p:nvSpPr>
          <p:cNvPr id="98" name="文字方塊 97"/>
          <p:cNvSpPr txBox="1"/>
          <p:nvPr/>
        </p:nvSpPr>
        <p:spPr>
          <a:xfrm>
            <a:off x="9170038" y="1560142"/>
            <a:ext cx="461665" cy="556637"/>
          </a:xfrm>
          <a:prstGeom prst="rect">
            <a:avLst/>
          </a:prstGeom>
          <a:noFill/>
        </p:spPr>
        <p:txBody>
          <a:bodyPr vert="eaVert" wrap="square" rtlCol="0">
            <a:spAutoFit/>
          </a:bodyPr>
          <a:lstStyle/>
          <a:p>
            <a:r>
              <a:rPr lang="en-US" altLang="zh-TW" dirty="0"/>
              <a:t>. . .</a:t>
            </a:r>
            <a:endParaRPr lang="zh-TW" altLang="en-US" dirty="0"/>
          </a:p>
        </p:txBody>
      </p:sp>
      <p:sp>
        <p:nvSpPr>
          <p:cNvPr id="99" name="文字方塊 98"/>
          <p:cNvSpPr txBox="1"/>
          <p:nvPr/>
        </p:nvSpPr>
        <p:spPr>
          <a:xfrm>
            <a:off x="8111406" y="2245393"/>
            <a:ext cx="496359" cy="400110"/>
          </a:xfrm>
          <a:prstGeom prst="rect">
            <a:avLst/>
          </a:prstGeom>
          <a:noFill/>
        </p:spPr>
        <p:txBody>
          <a:bodyPr wrap="square" rtlCol="0">
            <a:spAutoFit/>
          </a:bodyPr>
          <a:lstStyle/>
          <a:p>
            <a:r>
              <a:rPr lang="en-US" altLang="zh-TW" sz="2000" dirty="0"/>
              <a:t>. . .</a:t>
            </a:r>
            <a:endParaRPr lang="zh-TW" altLang="en-US" sz="20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9" grpId="0"/>
      <p:bldP spid="43" grpId="0" animBg="1"/>
      <p:bldP spid="44" grpId="0"/>
      <p:bldP spid="45" grpId="0"/>
      <p:bldP spid="49" grpId="0" animBg="1"/>
      <p:bldP spid="50" grpId="0"/>
      <p:bldP spid="51" grpId="0"/>
      <p:bldP spid="55" grpId="0" animBg="1"/>
      <p:bldP spid="56" grpId="0"/>
      <p:bldP spid="57" grpId="0"/>
      <p:bldP spid="61" grpId="0" animBg="1"/>
      <p:bldP spid="62" grpId="0"/>
      <p:bldP spid="78" grpId="0"/>
      <p:bldP spid="91" grpId="0" animBg="1"/>
      <p:bldP spid="92" grpId="0"/>
      <p:bldP spid="93" grpId="0"/>
      <p:bldP spid="94" grpId="0"/>
      <p:bldP spid="95" grpId="0"/>
      <p:bldP spid="97" grpId="0"/>
      <p:bldP spid="98" grpId="0"/>
      <p:bldP spid="99" grpId="0"/>
    </p:bldLst>
  </p:timing>
</p:sld>
</file>

<file path=ppt/slides/slide101.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cxnSp>
        <p:nvCxnSpPr>
          <p:cNvPr id="2" name="直線單箭頭接點 1"/>
          <p:cNvCxnSpPr/>
          <p:nvPr/>
        </p:nvCxnSpPr>
        <p:spPr>
          <a:xfrm flipH="1" flipV="1">
            <a:off x="4829669" y="279754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線單箭頭接點 2"/>
          <p:cNvCxnSpPr>
            <a:endCxn id="6" idx="5"/>
          </p:cNvCxnSpPr>
          <p:nvPr/>
        </p:nvCxnSpPr>
        <p:spPr>
          <a:xfrm flipH="1" flipV="1">
            <a:off x="2620318" y="2761336"/>
            <a:ext cx="1939394" cy="1065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單箭頭接點 3"/>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橢圓 6"/>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橢圓 7"/>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橢圓 8"/>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0" name="直線單箭頭接點 9"/>
          <p:cNvCxnSpPr>
            <a:endCxn id="9" idx="4"/>
          </p:cNvCxnSpPr>
          <p:nvPr/>
        </p:nvCxnSpPr>
        <p:spPr>
          <a:xfrm flipV="1">
            <a:off x="4527616" y="2830421"/>
            <a:ext cx="4783108" cy="948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8" idx="4"/>
          </p:cNvCxnSpPr>
          <p:nvPr/>
        </p:nvCxnSpPr>
        <p:spPr>
          <a:xfrm flipV="1">
            <a:off x="4527616" y="2805021"/>
            <a:ext cx="2532148" cy="973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endCxn id="7" idx="4"/>
          </p:cNvCxnSpPr>
          <p:nvPr/>
        </p:nvCxnSpPr>
        <p:spPr>
          <a:xfrm flipV="1">
            <a:off x="4527617" y="2796163"/>
            <a:ext cx="326739" cy="9827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789076" y="75339"/>
            <a:ext cx="2800767" cy="584775"/>
          </a:xfrm>
          <a:prstGeom prst="rect">
            <a:avLst/>
          </a:prstGeom>
        </p:spPr>
        <p:txBody>
          <a:bodyPr wrap="none">
            <a:spAutoFit/>
          </a:bodyPr>
          <a:lstStyle/>
          <a:p>
            <a:r>
              <a:rPr lang="en-US" altLang="zh-TW" sz="3200" b="1" i="1" u="sng" dirty="0"/>
              <a:t>Self-attention</a:t>
            </a:r>
            <a:endParaRPr lang="zh-TW" altLang="en-US" sz="3200" b="1" i="1" u="sng" dirty="0"/>
          </a:p>
        </p:txBody>
      </p:sp>
      <p:cxnSp>
        <p:nvCxnSpPr>
          <p:cNvPr id="14" name="直線單箭頭接點 13"/>
          <p:cNvCxnSpPr>
            <a:endCxn id="6" idx="4"/>
          </p:cNvCxnSpPr>
          <p:nvPr/>
        </p:nvCxnSpPr>
        <p:spPr>
          <a:xfrm flipH="1" flipV="1">
            <a:off x="2556678" y="2787695"/>
            <a:ext cx="248650" cy="9225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241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 name="文字方塊 15">
                <a:extLst>
                  <a:ext uri="{FF2B5EF4-FFF2-40B4-BE49-F238E27FC236}">
                    <a14:artisticCrisscrossEtching id="{CAFADD34-54E7-4D0A-A51F-EDD18E43D25C}"/>
                  </a:ext>
                </a:extLst>
              </p:cNvPr>
              <p:cNvSpPr txBox="1"/>
              <p:nvPr/>
            </p:nvSpPr>
            <p:spPr>
              <a:xfrm>
                <a:off x="3050127" y="383340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6" name="文字方塊 15"/>
              <p:cNvSpPr txBox="1">
                <a:spLocks noRot="1" noChangeAspect="1" noMove="1" noResize="1" noEditPoints="1" noAdjustHandles="1" noChangeArrowheads="1" noChangeShapeType="1" noTextEdit="1"/>
              </p:cNvSpPr>
              <p:nvPr/>
            </p:nvSpPr>
            <p:spPr>
              <a:xfrm>
                <a:off x="3050127" y="3833406"/>
                <a:ext cx="715161" cy="470000"/>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17" name="矩形 16"/>
          <p:cNvSpPr/>
          <p:nvPr/>
        </p:nvSpPr>
        <p:spPr>
          <a:xfrm>
            <a:off x="2669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8" name="文字方塊 17">
                <a:extLst>
                  <a:ext uri="{FF2B5EF4-FFF2-40B4-BE49-F238E27FC236}">
                    <a14:artisticCrisscrossEtching id="{44806099-70A6-4E28-8F95-1AA226109E02}"/>
                  </a:ext>
                </a:extLst>
              </p:cNvPr>
              <p:cNvSpPr txBox="1"/>
              <p:nvPr/>
            </p:nvSpPr>
            <p:spPr>
              <a:xfrm>
                <a:off x="2488023"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8" name="文字方塊 17"/>
              <p:cNvSpPr txBox="1">
                <a:spLocks noRot="1" noChangeAspect="1" noMove="1" noResize="1" noEditPoints="1" noAdjustHandles="1" noChangeArrowheads="1" noChangeShapeType="1" noTextEdit="1"/>
              </p:cNvSpPr>
              <p:nvPr/>
            </p:nvSpPr>
            <p:spPr>
              <a:xfrm>
                <a:off x="2488023" y="3843680"/>
                <a:ext cx="715161" cy="47000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19" name="矩形 18"/>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0" name="文字方塊 19">
                <a:extLst>
                  <a:ext uri="{FF2B5EF4-FFF2-40B4-BE49-F238E27FC236}">
                    <a14:artisticCrisscrossEtching id="{0B2102B3-BF00-49EE-8559-6BFEB37DF8D9}"/>
                  </a:ext>
                </a:extLst>
              </p:cNvPr>
              <p:cNvSpPr txBox="1"/>
              <p:nvPr/>
            </p:nvSpPr>
            <p:spPr>
              <a:xfrm>
                <a:off x="1925920"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20" name="文字方塊 19"/>
              <p:cNvSpPr txBox="1">
                <a:spLocks noRot="1" noChangeAspect="1" noMove="1" noResize="1" noEditPoints="1" noAdjustHandles="1" noChangeArrowheads="1" noChangeShapeType="1" noTextEdit="1"/>
              </p:cNvSpPr>
              <p:nvPr/>
            </p:nvSpPr>
            <p:spPr>
              <a:xfrm>
                <a:off x="1925920" y="3843680"/>
                <a:ext cx="715161" cy="470000"/>
              </a:xfrm>
              <a:prstGeom prst="rect">
                <a:avLst/>
              </a:prstGeom>
              <a:blipFill rotWithShape="1">
                <a:blip r:embed="rId3"/>
                <a:stretch>
                  <a:fillRect b="-12987"/>
                </a:stretch>
              </a:blipFill>
            </p:spPr>
            <p:txBody>
              <a:bodyPr/>
              <a:lstStyle/>
              <a:p>
                <a:r>
                  <a:rPr lang="zh-TW" altLang="en-US">
                    <a:noFill/>
                  </a:rPr>
                  <a:t> </a:t>
                </a:r>
                <a:endParaRPr lang="zh-TW" altLang="en-US">
                  <a:noFill/>
                </a:endParaRPr>
              </a:p>
            </p:txBody>
          </p:sp>
        </mc:Fallback>
      </mc:AlternateContent>
      <p:sp>
        <p:nvSpPr>
          <p:cNvPr id="21" name="矩形 20"/>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2" name="文字方塊 21">
                <a:extLst>
                  <a:ext uri="{FF2B5EF4-FFF2-40B4-BE49-F238E27FC236}">
                    <a14:artisticCrisscrossEtching id="{2EC0905F-7B43-49DA-845C-A9B1D6DA6C27}"/>
                  </a:ext>
                </a:extLst>
              </p:cNvPr>
              <p:cNvSpPr txBox="1"/>
              <p:nvPr/>
            </p:nvSpPr>
            <p:spPr>
              <a:xfrm>
                <a:off x="5326339" y="38164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22" name="文字方塊 21"/>
              <p:cNvSpPr txBox="1">
                <a:spLocks noRot="1" noChangeAspect="1" noMove="1" noResize="1" noEditPoints="1" noAdjustHandles="1" noChangeArrowheads="1" noChangeShapeType="1" noTextEdit="1"/>
              </p:cNvSpPr>
              <p:nvPr/>
            </p:nvSpPr>
            <p:spPr>
              <a:xfrm>
                <a:off x="5326339" y="3816476"/>
                <a:ext cx="715161" cy="47000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23" name="矩形 22"/>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4" name="文字方塊 23">
                <a:extLst>
                  <a:ext uri="{FF2B5EF4-FFF2-40B4-BE49-F238E27FC236}">
                    <a14:artisticCrisscrossEtching id="{1ACA8803-C9DD-4A19-B54F-5EB5A370A913}"/>
                  </a:ext>
                </a:extLst>
              </p:cNvPr>
              <p:cNvSpPr txBox="1"/>
              <p:nvPr/>
            </p:nvSpPr>
            <p:spPr>
              <a:xfrm>
                <a:off x="4764235" y="38267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24" name="文字方塊 23"/>
              <p:cNvSpPr txBox="1">
                <a:spLocks noRot="1" noChangeAspect="1" noMove="1" noResize="1" noEditPoints="1" noAdjustHandles="1" noChangeArrowheads="1" noChangeShapeType="1" noTextEdit="1"/>
              </p:cNvSpPr>
              <p:nvPr/>
            </p:nvSpPr>
            <p:spPr>
              <a:xfrm>
                <a:off x="4764235" y="3826750"/>
                <a:ext cx="715161" cy="47000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25" name="矩形 24"/>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6" name="文字方塊 25">
                <a:extLst>
                  <a:ext uri="{FF2B5EF4-FFF2-40B4-BE49-F238E27FC236}">
                    <a14:artisticCrisscrossEtching id="{E4AE54B1-5CBF-4531-B214-0A5FA2BE350E}"/>
                  </a:ext>
                </a:extLst>
              </p:cNvPr>
              <p:cNvSpPr txBox="1"/>
              <p:nvPr/>
            </p:nvSpPr>
            <p:spPr>
              <a:xfrm>
                <a:off x="4202132" y="38267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26" name="文字方塊 25"/>
              <p:cNvSpPr txBox="1">
                <a:spLocks noRot="1" noChangeAspect="1" noMove="1" noResize="1" noEditPoints="1" noAdjustHandles="1" noChangeArrowheads="1" noChangeShapeType="1" noTextEdit="1"/>
              </p:cNvSpPr>
              <p:nvPr/>
            </p:nvSpPr>
            <p:spPr>
              <a:xfrm>
                <a:off x="4202132" y="3826750"/>
                <a:ext cx="715161" cy="470000"/>
              </a:xfrm>
              <a:prstGeom prst="rect">
                <a:avLst/>
              </a:prstGeom>
              <a:blipFill rotWithShape="1">
                <a:blip r:embed="rId6"/>
                <a:stretch>
                  <a:fillRect b="-12987"/>
                </a:stretch>
              </a:blipFill>
            </p:spPr>
            <p:txBody>
              <a:bodyPr/>
              <a:lstStyle/>
              <a:p>
                <a:r>
                  <a:rPr lang="zh-TW" altLang="en-US">
                    <a:noFill/>
                  </a:rPr>
                  <a:t> </a:t>
                </a:r>
                <a:endParaRPr lang="zh-TW" altLang="en-US">
                  <a:noFill/>
                </a:endParaRPr>
              </a:p>
            </p:txBody>
          </p:sp>
        </mc:Fallback>
      </mc:AlternateContent>
      <p:sp>
        <p:nvSpPr>
          <p:cNvPr id="27" name="矩形 26"/>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8" name="文字方塊 27">
                <a:extLst>
                  <a:ext uri="{FF2B5EF4-FFF2-40B4-BE49-F238E27FC236}">
                    <a14:artisticCrisscrossEtching id="{AA0BC40F-1EEB-471F-A379-01DD932FBC7B}"/>
                  </a:ext>
                </a:extLst>
              </p:cNvPr>
              <p:cNvSpPr txBox="1"/>
              <p:nvPr/>
            </p:nvSpPr>
            <p:spPr>
              <a:xfrm>
                <a:off x="7570455" y="382707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28" name="文字方塊 27"/>
              <p:cNvSpPr txBox="1">
                <a:spLocks noRot="1" noChangeAspect="1" noMove="1" noResize="1" noEditPoints="1" noAdjustHandles="1" noChangeArrowheads="1" noChangeShapeType="1" noTextEdit="1"/>
              </p:cNvSpPr>
              <p:nvPr/>
            </p:nvSpPr>
            <p:spPr>
              <a:xfrm>
                <a:off x="7570455" y="3827070"/>
                <a:ext cx="715161" cy="470000"/>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29" name="矩形 28"/>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0" name="文字方塊 29">
                <a:extLst>
                  <a:ext uri="{FF2B5EF4-FFF2-40B4-BE49-F238E27FC236}">
                    <a14:artisticCrisscrossEtching id="{AC81F063-72E6-4589-A3BE-932351580848}"/>
                  </a:ext>
                </a:extLst>
              </p:cNvPr>
              <p:cNvSpPr txBox="1"/>
              <p:nvPr/>
            </p:nvSpPr>
            <p:spPr>
              <a:xfrm>
                <a:off x="7008351"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0" name="文字方塊 29"/>
              <p:cNvSpPr txBox="1">
                <a:spLocks noRot="1" noChangeAspect="1" noMove="1" noResize="1" noEditPoints="1" noAdjustHandles="1" noChangeArrowheads="1" noChangeShapeType="1" noTextEdit="1"/>
              </p:cNvSpPr>
              <p:nvPr/>
            </p:nvSpPr>
            <p:spPr>
              <a:xfrm>
                <a:off x="7008351" y="3837344"/>
                <a:ext cx="715161" cy="47000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31" name="矩形 30"/>
          <p:cNvSpPr/>
          <p:nvPr/>
        </p:nvSpPr>
        <p:spPr>
          <a:xfrm>
            <a:off x="6627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2" name="文字方塊 31">
                <a:extLst>
                  <a:ext uri="{FF2B5EF4-FFF2-40B4-BE49-F238E27FC236}">
                    <a14:artisticCrisscrossEtching id="{AFCD3105-4FDF-40DE-BD31-EB7E6EB65BE4}"/>
                  </a:ext>
                </a:extLst>
              </p:cNvPr>
              <p:cNvSpPr txBox="1"/>
              <p:nvPr/>
            </p:nvSpPr>
            <p:spPr>
              <a:xfrm>
                <a:off x="6446248"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2" name="文字方塊 31"/>
              <p:cNvSpPr txBox="1">
                <a:spLocks noRot="1" noChangeAspect="1" noMove="1" noResize="1" noEditPoints="1" noAdjustHandles="1" noChangeArrowheads="1" noChangeShapeType="1" noTextEdit="1"/>
              </p:cNvSpPr>
              <p:nvPr/>
            </p:nvSpPr>
            <p:spPr>
              <a:xfrm>
                <a:off x="6446248" y="3837344"/>
                <a:ext cx="715161" cy="470000"/>
              </a:xfrm>
              <a:prstGeom prst="rect">
                <a:avLst/>
              </a:prstGeom>
              <a:blipFill rotWithShape="1">
                <a:blip r:embed="rId9"/>
                <a:stretch>
                  <a:fillRect b="-11538"/>
                </a:stretch>
              </a:blipFill>
            </p:spPr>
            <p:txBody>
              <a:bodyPr/>
              <a:lstStyle/>
              <a:p>
                <a:r>
                  <a:rPr lang="zh-TW" altLang="en-US">
                    <a:noFill/>
                  </a:rPr>
                  <a:t> </a:t>
                </a:r>
                <a:endParaRPr lang="zh-TW" altLang="en-US">
                  <a:noFill/>
                </a:endParaRPr>
              </a:p>
            </p:txBody>
          </p:sp>
        </mc:Fallback>
      </mc:AlternateContent>
      <p:sp>
        <p:nvSpPr>
          <p:cNvPr id="33" name="矩形 32"/>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4" name="文字方塊 33">
                <a:extLst>
                  <a:ext uri="{FF2B5EF4-FFF2-40B4-BE49-F238E27FC236}">
                    <a14:artisticCrisscrossEtching id="{58D3B1BA-A10F-45AF-B4AB-F7E17B1F043D}"/>
                  </a:ext>
                </a:extLst>
              </p:cNvPr>
              <p:cNvSpPr txBox="1"/>
              <p:nvPr/>
            </p:nvSpPr>
            <p:spPr>
              <a:xfrm>
                <a:off x="9823159" y="3840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34" name="文字方塊 33"/>
              <p:cNvSpPr txBox="1">
                <a:spLocks noRot="1" noChangeAspect="1" noMove="1" noResize="1" noEditPoints="1" noAdjustHandles="1" noChangeArrowheads="1" noChangeShapeType="1" noTextEdit="1"/>
              </p:cNvSpPr>
              <p:nvPr/>
            </p:nvSpPr>
            <p:spPr>
              <a:xfrm>
                <a:off x="9823159" y="3840659"/>
                <a:ext cx="715161" cy="461665"/>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35" name="矩形 34"/>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6" name="文字方塊 35">
                <a:extLst>
                  <a:ext uri="{FF2B5EF4-FFF2-40B4-BE49-F238E27FC236}">
                    <a14:artisticCrisscrossEtching id="{F4D17D16-C094-47B7-A90F-A3AF271F4965}"/>
                  </a:ext>
                </a:extLst>
              </p:cNvPr>
              <p:cNvSpPr txBox="1"/>
              <p:nvPr/>
            </p:nvSpPr>
            <p:spPr>
              <a:xfrm>
                <a:off x="9261055"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36" name="文字方塊 35"/>
              <p:cNvSpPr txBox="1">
                <a:spLocks noRot="1" noChangeAspect="1" noMove="1" noResize="1" noEditPoints="1" noAdjustHandles="1" noChangeArrowheads="1" noChangeShapeType="1" noTextEdit="1"/>
              </p:cNvSpPr>
              <p:nvPr/>
            </p:nvSpPr>
            <p:spPr>
              <a:xfrm>
                <a:off x="9261055" y="3850933"/>
                <a:ext cx="715161" cy="461665"/>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sp>
        <p:nvSpPr>
          <p:cNvPr id="37" name="矩形 36"/>
          <p:cNvSpPr/>
          <p:nvPr/>
        </p:nvSpPr>
        <p:spPr>
          <a:xfrm>
            <a:off x="8880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8" name="文字方塊 37">
                <a:extLst>
                  <a:ext uri="{FF2B5EF4-FFF2-40B4-BE49-F238E27FC236}">
                    <a14:artisticCrisscrossEtching id="{675F84CB-0EC3-434D-81F7-02539E23393F}"/>
                  </a:ext>
                </a:extLst>
              </p:cNvPr>
              <p:cNvSpPr txBox="1"/>
              <p:nvPr/>
            </p:nvSpPr>
            <p:spPr>
              <a:xfrm>
                <a:off x="8698952"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38" name="文字方塊 37"/>
              <p:cNvSpPr txBox="1">
                <a:spLocks noRot="1" noChangeAspect="1" noMove="1" noResize="1" noEditPoints="1" noAdjustHandles="1" noChangeArrowheads="1" noChangeShapeType="1" noTextEdit="1"/>
              </p:cNvSpPr>
              <p:nvPr/>
            </p:nvSpPr>
            <p:spPr>
              <a:xfrm>
                <a:off x="8698952" y="3850933"/>
                <a:ext cx="715161" cy="461665"/>
              </a:xfrm>
              <a:prstGeom prst="rect">
                <a:avLst/>
              </a:prstGeom>
              <a:blipFill rotWithShape="1">
                <a:blip r:embed="rId12"/>
                <a:stretch>
                  <a:fillRect b="-14667"/>
                </a:stretch>
              </a:blipFill>
            </p:spPr>
            <p:txBody>
              <a:bodyPr/>
              <a:lstStyle/>
              <a:p>
                <a:r>
                  <a:rPr lang="zh-TW" altLang="en-US">
                    <a:noFill/>
                  </a:rPr>
                  <a:t> </a:t>
                </a:r>
                <a:endParaRPr lang="zh-TW" altLang="en-US">
                  <a:noFill/>
                </a:endParaRPr>
              </a:p>
            </p:txBody>
          </p:sp>
        </mc:Fallback>
      </mc:AlternateContent>
      <p:grpSp>
        <p:nvGrpSpPr>
          <p:cNvPr id="39" name="群組 38"/>
          <p:cNvGrpSpPr/>
          <p:nvPr/>
        </p:nvGrpSpPr>
        <p:grpSpPr>
          <a:xfrm>
            <a:off x="8545722" y="5277714"/>
            <a:ext cx="715161" cy="540000"/>
            <a:chOff x="7174951" y="3803115"/>
            <a:chExt cx="715161" cy="540000"/>
          </a:xfrm>
        </p:grpSpPr>
        <p:sp>
          <p:nvSpPr>
            <p:cNvPr id="40" name="矩形 39"/>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1" name="文字方塊 40">
                  <a:extLst>
                    <a:ext uri="{FF2B5EF4-FFF2-40B4-BE49-F238E27FC236}">
                      <a14:artisticCrisscrossEtching id="{80337BB8-F49A-4104-860F-49B0011DFF47}"/>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86" name="文字方塊 185"/>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rotWithShape="1">
                  <a:blip r:embed="rId13"/>
                  <a:stretch>
                    <a:fillRect b="-11688"/>
                  </a:stretch>
                </a:blipFill>
              </p:spPr>
              <p:txBody>
                <a:bodyPr/>
                <a:lstStyle/>
                <a:p>
                  <a:r>
                    <a:rPr lang="zh-TW" altLang="en-US">
                      <a:noFill/>
                    </a:rPr>
                    <a:t> </a:t>
                  </a:r>
                  <a:endParaRPr lang="zh-TW" altLang="en-US">
                    <a:noFill/>
                  </a:endParaRPr>
                </a:p>
              </p:txBody>
            </p:sp>
          </mc:Fallback>
        </mc:AlternateContent>
      </p:grpSp>
      <p:grpSp>
        <p:nvGrpSpPr>
          <p:cNvPr id="42" name="群組 41"/>
          <p:cNvGrpSpPr/>
          <p:nvPr/>
        </p:nvGrpSpPr>
        <p:grpSpPr>
          <a:xfrm>
            <a:off x="7875346" y="4423518"/>
            <a:ext cx="715161" cy="470000"/>
            <a:chOff x="7193535" y="5191659"/>
            <a:chExt cx="715161" cy="470000"/>
          </a:xfrm>
        </p:grpSpPr>
        <p:sp>
          <p:nvSpPr>
            <p:cNvPr id="43" name="矩形 42"/>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4" name="文字方塊 43">
                  <a:extLst>
                    <a:ext uri="{FF2B5EF4-FFF2-40B4-BE49-F238E27FC236}">
                      <a14:artisticCrisscrossEtching id="{9EF4FE1A-DEDE-429F-9253-5D8D7D549C54}"/>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89" name="文字方塊 188"/>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p:grpSp>
      <p:grpSp>
        <p:nvGrpSpPr>
          <p:cNvPr id="45" name="群組 44"/>
          <p:cNvGrpSpPr/>
          <p:nvPr/>
        </p:nvGrpSpPr>
        <p:grpSpPr>
          <a:xfrm>
            <a:off x="7875346" y="4837093"/>
            <a:ext cx="715161" cy="470000"/>
            <a:chOff x="7193535" y="5191659"/>
            <a:chExt cx="715161" cy="470000"/>
          </a:xfrm>
        </p:grpSpPr>
        <p:sp>
          <p:nvSpPr>
            <p:cNvPr id="46" name="矩形 45"/>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7" name="文字方塊 46">
                  <a:extLst>
                    <a:ext uri="{FF2B5EF4-FFF2-40B4-BE49-F238E27FC236}">
                      <a14:artisticCrisscrossEtching id="{B6326967-F512-49ED-A0E5-D251DE2434A0}"/>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92" name="文字方塊 191"/>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p:grpSp>
      <p:grpSp>
        <p:nvGrpSpPr>
          <p:cNvPr id="48" name="群組 47"/>
          <p:cNvGrpSpPr/>
          <p:nvPr/>
        </p:nvGrpSpPr>
        <p:grpSpPr>
          <a:xfrm>
            <a:off x="7875346" y="5248992"/>
            <a:ext cx="715161" cy="470000"/>
            <a:chOff x="7193535" y="5191659"/>
            <a:chExt cx="715161" cy="470000"/>
          </a:xfrm>
        </p:grpSpPr>
        <p:sp>
          <p:nvSpPr>
            <p:cNvPr id="49" name="矩形 48"/>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0" name="文字方塊 49">
                  <a:extLst>
                    <a:ext uri="{FF2B5EF4-FFF2-40B4-BE49-F238E27FC236}">
                      <a14:artisticCrisscrossEtching id="{627F3413-A59A-41C9-BE72-C0A289AC59B7}"/>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95" name="文字方塊 194"/>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p:grpSp>
      <p:grpSp>
        <p:nvGrpSpPr>
          <p:cNvPr id="51" name="群組 50"/>
          <p:cNvGrpSpPr/>
          <p:nvPr/>
        </p:nvGrpSpPr>
        <p:grpSpPr>
          <a:xfrm>
            <a:off x="7900868" y="5951511"/>
            <a:ext cx="715161" cy="461665"/>
            <a:chOff x="7193535" y="5191659"/>
            <a:chExt cx="715161" cy="461665"/>
          </a:xfrm>
        </p:grpSpPr>
        <p:sp>
          <p:nvSpPr>
            <p:cNvPr id="52" name="矩形 51"/>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3" name="文字方塊 52">
                  <a:extLst>
                    <a:ext uri="{FF2B5EF4-FFF2-40B4-BE49-F238E27FC236}">
                      <a14:artisticCrisscrossEtching id="{B7D836BA-4F4D-412B-87CB-6E5F24D38849}"/>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53" name="文字方塊 52"/>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p:grpSp>
      <mc:AlternateContent xmlns:mc="http://schemas.openxmlformats.org/markup-compatibility/2006">
        <mc:Choice xmlns:a14="http://schemas.microsoft.com/office/drawing/2010/main" Requires="a14">
          <p:sp>
            <p:nvSpPr>
              <p:cNvPr id="54" name="文字方塊 53">
                <a:extLst>
                  <a:ext uri="{FF2B5EF4-FFF2-40B4-BE49-F238E27FC236}">
                    <a14:artisticCrisscrossEtching id="{D31B5970-5552-44A6-8785-8FBA699BCC14}"/>
                  </a:ext>
                </a:extLst>
              </p:cNvPr>
              <p:cNvSpPr txBox="1"/>
              <p:nvPr/>
            </p:nvSpPr>
            <p:spPr>
              <a:xfrm>
                <a:off x="7432537" y="5411648"/>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p:sp>
            <p:nvSpPr>
              <p:cNvPr id="54" name="文字方塊 53"/>
              <p:cNvSpPr txBox="1">
                <a:spLocks noRot="1" noChangeAspect="1" noMove="1" noResize="1" noEditPoints="1" noAdjustHandles="1" noChangeArrowheads="1" noChangeShapeType="1" noTextEdit="1"/>
              </p:cNvSpPr>
              <p:nvPr/>
            </p:nvSpPr>
            <p:spPr>
              <a:xfrm>
                <a:off x="7432537" y="5411648"/>
                <a:ext cx="314189" cy="369332"/>
              </a:xfrm>
              <a:prstGeom prst="rect">
                <a:avLst/>
              </a:prstGeom>
              <a:blipFill rotWithShape="1">
                <a:blip r:embed="rId18"/>
                <a:stretch>
                  <a:fillRect l="-7692" r="-5769"/>
                </a:stretch>
              </a:blipFill>
            </p:spPr>
            <p:txBody>
              <a:bodyPr/>
              <a:lstStyle/>
              <a:p>
                <a:r>
                  <a:rPr lang="zh-TW" altLang="en-US">
                    <a:noFill/>
                  </a:rPr>
                  <a:t> </a:t>
                </a:r>
                <a:endParaRPr lang="zh-TW" altLang="en-US">
                  <a:noFill/>
                </a:endParaRPr>
              </a:p>
            </p:txBody>
          </p:sp>
        </mc:Fallback>
      </mc:AlternateContent>
      <p:grpSp>
        <p:nvGrpSpPr>
          <p:cNvPr id="55" name="群組 54"/>
          <p:cNvGrpSpPr/>
          <p:nvPr/>
        </p:nvGrpSpPr>
        <p:grpSpPr>
          <a:xfrm>
            <a:off x="4625288" y="4373405"/>
            <a:ext cx="581121" cy="430683"/>
            <a:chOff x="5686213" y="4717020"/>
            <a:chExt cx="581121" cy="430683"/>
          </a:xfrm>
        </p:grpSpPr>
        <p:sp>
          <p:nvSpPr>
            <p:cNvPr id="56" name="矩形 55"/>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57" name="文字方塊 56">
                  <a:extLst>
                    <a:ext uri="{FF2B5EF4-FFF2-40B4-BE49-F238E27FC236}">
                      <a14:artisticCrisscrossEtching id="{5A918215-7864-4F84-8CFA-C05EFCE0EC1F}"/>
                    </a:ext>
                  </a:extLst>
                </p:cNvPr>
                <p:cNvSpPr txBox="1"/>
                <p:nvPr/>
              </p:nvSpPr>
              <p:spPr>
                <a:xfrm>
                  <a:off x="5686213" y="471702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p:sp>
              <p:nvSpPr>
                <p:cNvPr id="57" name="文字方塊 56"/>
                <p:cNvSpPr txBox="1">
                  <a:spLocks noRot="1" noChangeAspect="1" noMove="1" noResize="1" noEditPoints="1" noAdjustHandles="1" noChangeArrowheads="1" noChangeShapeType="1" noTextEdit="1"/>
                </p:cNvSpPr>
                <p:nvPr/>
              </p:nvSpPr>
              <p:spPr>
                <a:xfrm>
                  <a:off x="5686213" y="4717020"/>
                  <a:ext cx="581121" cy="385555"/>
                </a:xfrm>
                <a:prstGeom prst="rect">
                  <a:avLst/>
                </a:prstGeom>
                <a:blipFill rotWithShape="1">
                  <a:blip r:embed="rId19"/>
                  <a:stretch>
                    <a:fillRect l="-6316" r="-3158" b="-11111"/>
                  </a:stretch>
                </a:blipFill>
              </p:spPr>
              <p:txBody>
                <a:bodyPr/>
                <a:lstStyle/>
                <a:p>
                  <a:r>
                    <a:rPr lang="zh-TW" altLang="en-US">
                      <a:noFill/>
                    </a:rPr>
                    <a:t> </a:t>
                  </a:r>
                  <a:endParaRPr lang="zh-TW" altLang="en-US">
                    <a:noFill/>
                  </a:endParaRPr>
                </a:p>
              </p:txBody>
            </p:sp>
          </mc:Fallback>
        </mc:AlternateContent>
      </p:grpSp>
      <p:grpSp>
        <p:nvGrpSpPr>
          <p:cNvPr id="58" name="群組 57"/>
          <p:cNvGrpSpPr/>
          <p:nvPr/>
        </p:nvGrpSpPr>
        <p:grpSpPr>
          <a:xfrm>
            <a:off x="4633997" y="4804088"/>
            <a:ext cx="581121" cy="430683"/>
            <a:chOff x="5686213" y="4717020"/>
            <a:chExt cx="581121" cy="430683"/>
          </a:xfrm>
        </p:grpSpPr>
        <p:sp>
          <p:nvSpPr>
            <p:cNvPr id="59" name="矩形 58"/>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0" name="文字方塊 59">
                  <a:extLst>
                    <a:ext uri="{FF2B5EF4-FFF2-40B4-BE49-F238E27FC236}">
                      <a14:artisticCrisscrossEtching id="{348E8AAB-1E11-4835-BC32-6FC796F3F15F}"/>
                    </a:ext>
                  </a:extLst>
                </p:cNvPr>
                <p:cNvSpPr txBox="1"/>
                <p:nvPr/>
              </p:nvSpPr>
              <p:spPr>
                <a:xfrm>
                  <a:off x="5686213" y="471702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p:sp>
              <p:nvSpPr>
                <p:cNvPr id="60" name="文字方塊 59"/>
                <p:cNvSpPr txBox="1">
                  <a:spLocks noRot="1" noChangeAspect="1" noMove="1" noResize="1" noEditPoints="1" noAdjustHandles="1" noChangeArrowheads="1" noChangeShapeType="1" noTextEdit="1"/>
                </p:cNvSpPr>
                <p:nvPr/>
              </p:nvSpPr>
              <p:spPr>
                <a:xfrm>
                  <a:off x="5686213" y="4717020"/>
                  <a:ext cx="581121" cy="385555"/>
                </a:xfrm>
                <a:prstGeom prst="rect">
                  <a:avLst/>
                </a:prstGeom>
                <a:blipFill rotWithShape="1">
                  <a:blip r:embed="rId20"/>
                  <a:stretch>
                    <a:fillRect l="-5263" r="-3158" b="-11111"/>
                  </a:stretch>
                </a:blipFill>
              </p:spPr>
              <p:txBody>
                <a:bodyPr/>
                <a:lstStyle/>
                <a:p>
                  <a:r>
                    <a:rPr lang="zh-TW" altLang="en-US">
                      <a:noFill/>
                    </a:rPr>
                    <a:t> </a:t>
                  </a:r>
                  <a:endParaRPr lang="zh-TW" altLang="en-US">
                    <a:noFill/>
                  </a:endParaRPr>
                </a:p>
              </p:txBody>
            </p:sp>
          </mc:Fallback>
        </mc:AlternateContent>
      </p:grpSp>
      <p:grpSp>
        <p:nvGrpSpPr>
          <p:cNvPr id="61" name="群組 60"/>
          <p:cNvGrpSpPr/>
          <p:nvPr/>
        </p:nvGrpSpPr>
        <p:grpSpPr>
          <a:xfrm>
            <a:off x="4634365" y="5237002"/>
            <a:ext cx="581121" cy="430683"/>
            <a:chOff x="5686213" y="4717020"/>
            <a:chExt cx="581121" cy="430683"/>
          </a:xfrm>
        </p:grpSpPr>
        <p:sp>
          <p:nvSpPr>
            <p:cNvPr id="62" name="矩形 61"/>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3" name="文字方塊 62">
                  <a:extLst>
                    <a:ext uri="{FF2B5EF4-FFF2-40B4-BE49-F238E27FC236}">
                      <a14:artisticCrisscrossEtching id="{18C08F26-3BEB-405F-B7D8-242F847B260B}"/>
                    </a:ext>
                  </a:extLst>
                </p:cNvPr>
                <p:cNvSpPr txBox="1"/>
                <p:nvPr/>
              </p:nvSpPr>
              <p:spPr>
                <a:xfrm>
                  <a:off x="5686213" y="471702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p:sp>
              <p:nvSpPr>
                <p:cNvPr id="63" name="文字方塊 62"/>
                <p:cNvSpPr txBox="1">
                  <a:spLocks noRot="1" noChangeAspect="1" noMove="1" noResize="1" noEditPoints="1" noAdjustHandles="1" noChangeArrowheads="1" noChangeShapeType="1" noTextEdit="1"/>
                </p:cNvSpPr>
                <p:nvPr/>
              </p:nvSpPr>
              <p:spPr>
                <a:xfrm>
                  <a:off x="5686213" y="4717020"/>
                  <a:ext cx="581121" cy="385555"/>
                </a:xfrm>
                <a:prstGeom prst="rect">
                  <a:avLst/>
                </a:prstGeom>
                <a:blipFill rotWithShape="1">
                  <a:blip r:embed="rId21"/>
                  <a:stretch>
                    <a:fillRect l="-5263" r="-3158" b="-11111"/>
                  </a:stretch>
                </a:blipFill>
              </p:spPr>
              <p:txBody>
                <a:bodyPr/>
                <a:lstStyle/>
                <a:p>
                  <a:r>
                    <a:rPr lang="zh-TW" altLang="en-US">
                      <a:noFill/>
                    </a:rPr>
                    <a:t> </a:t>
                  </a:r>
                  <a:endParaRPr lang="zh-TW" altLang="en-US">
                    <a:noFill/>
                  </a:endParaRPr>
                </a:p>
              </p:txBody>
            </p:sp>
          </mc:Fallback>
        </mc:AlternateContent>
      </p:grpSp>
      <p:grpSp>
        <p:nvGrpSpPr>
          <p:cNvPr id="64" name="群組 63"/>
          <p:cNvGrpSpPr/>
          <p:nvPr/>
        </p:nvGrpSpPr>
        <p:grpSpPr>
          <a:xfrm>
            <a:off x="4626104" y="5882643"/>
            <a:ext cx="581121" cy="430683"/>
            <a:chOff x="5686213" y="4717020"/>
            <a:chExt cx="581121" cy="430683"/>
          </a:xfrm>
        </p:grpSpPr>
        <p:sp>
          <p:nvSpPr>
            <p:cNvPr id="65" name="矩形 64"/>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6" name="文字方塊 65">
                  <a:extLst>
                    <a:ext uri="{FF2B5EF4-FFF2-40B4-BE49-F238E27FC236}">
                      <a14:artisticCrisscrossEtching id="{0D06D41B-69D9-4597-A2E3-3828E52EEE20}"/>
                    </a:ext>
                  </a:extLst>
                </p:cNvPr>
                <p:cNvSpPr txBox="1"/>
                <p:nvPr/>
              </p:nvSpPr>
              <p:spPr>
                <a:xfrm>
                  <a:off x="5686213" y="471702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p:sp>
              <p:nvSpPr>
                <p:cNvPr id="66" name="文字方塊 65"/>
                <p:cNvSpPr txBox="1">
                  <a:spLocks noRot="1" noChangeAspect="1" noMove="1" noResize="1" noEditPoints="1" noAdjustHandles="1" noChangeArrowheads="1" noChangeShapeType="1" noTextEdit="1"/>
                </p:cNvSpPr>
                <p:nvPr/>
              </p:nvSpPr>
              <p:spPr>
                <a:xfrm>
                  <a:off x="5686213" y="4717020"/>
                  <a:ext cx="581121" cy="385555"/>
                </a:xfrm>
                <a:prstGeom prst="rect">
                  <a:avLst/>
                </a:prstGeom>
                <a:blipFill rotWithShape="1">
                  <a:blip r:embed="rId22"/>
                  <a:stretch>
                    <a:fillRect l="-5208" r="-2083" b="-11111"/>
                  </a:stretch>
                </a:blipFill>
              </p:spPr>
              <p:txBody>
                <a:bodyPr/>
                <a:lstStyle/>
                <a:p>
                  <a:r>
                    <a:rPr lang="zh-TW" altLang="en-US">
                      <a:noFill/>
                    </a:rPr>
                    <a:t> </a:t>
                  </a:r>
                  <a:endParaRPr lang="zh-TW" altLang="en-US">
                    <a:noFill/>
                  </a:endParaRPr>
                </a:p>
              </p:txBody>
            </p:sp>
          </mc:Fallback>
        </mc:AlternateContent>
      </p:grpSp>
      <p:grpSp>
        <p:nvGrpSpPr>
          <p:cNvPr id="67" name="群組 66"/>
          <p:cNvGrpSpPr/>
          <p:nvPr/>
        </p:nvGrpSpPr>
        <p:grpSpPr>
          <a:xfrm>
            <a:off x="9000607" y="5285078"/>
            <a:ext cx="715161" cy="540000"/>
            <a:chOff x="7174951" y="3803115"/>
            <a:chExt cx="715161" cy="540000"/>
          </a:xfrm>
        </p:grpSpPr>
        <p:sp>
          <p:nvSpPr>
            <p:cNvPr id="68" name="矩形 67"/>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9" name="文字方塊 68">
                  <a:extLst>
                    <a:ext uri="{FF2B5EF4-FFF2-40B4-BE49-F238E27FC236}">
                      <a14:artisticCrisscrossEtching id="{0B405259-2DE4-44E9-9226-A2D728BEC5F8}"/>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214" name="文字方塊 213"/>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rotWithShape="1">
                  <a:blip r:embed="rId23"/>
                  <a:stretch>
                    <a:fillRect b="-11688"/>
                  </a:stretch>
                </a:blipFill>
              </p:spPr>
              <p:txBody>
                <a:bodyPr/>
                <a:lstStyle/>
                <a:p>
                  <a:r>
                    <a:rPr lang="zh-TW" altLang="en-US">
                      <a:noFill/>
                    </a:rPr>
                    <a:t> </a:t>
                  </a:r>
                  <a:endParaRPr lang="zh-TW" altLang="en-US">
                    <a:noFill/>
                  </a:endParaRPr>
                </a:p>
              </p:txBody>
            </p:sp>
          </mc:Fallback>
        </mc:AlternateContent>
      </p:grpSp>
      <p:grpSp>
        <p:nvGrpSpPr>
          <p:cNvPr id="70" name="群組 69"/>
          <p:cNvGrpSpPr/>
          <p:nvPr/>
        </p:nvGrpSpPr>
        <p:grpSpPr>
          <a:xfrm>
            <a:off x="5198394" y="4388299"/>
            <a:ext cx="588238" cy="430683"/>
            <a:chOff x="5686213" y="4717020"/>
            <a:chExt cx="588238" cy="430683"/>
          </a:xfrm>
        </p:grpSpPr>
        <p:sp>
          <p:nvSpPr>
            <p:cNvPr id="71" name="矩形 70"/>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72" name="文字方塊 71">
                  <a:extLst>
                    <a:ext uri="{FF2B5EF4-FFF2-40B4-BE49-F238E27FC236}">
                      <a14:artisticCrisscrossEtching id="{32B428A7-D8D7-420E-AFFE-AE294539E50A}"/>
                    </a:ext>
                  </a:extLst>
                </p:cNvPr>
                <p:cNvSpPr txBox="1"/>
                <p:nvPr/>
              </p:nvSpPr>
              <p:spPr>
                <a:xfrm>
                  <a:off x="5686213" y="4717020"/>
                  <a:ext cx="58823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Sub>
                      </m:oMath>
                    </m:oMathPara>
                  </a14:m>
                  <a:endParaRPr lang="zh-TW" altLang="en-US" sz="2400" dirty="0"/>
                </a:p>
              </p:txBody>
            </p:sp>
          </mc:Choice>
          <mc:Fallback>
            <p:sp>
              <p:nvSpPr>
                <p:cNvPr id="72" name="文字方塊 71"/>
                <p:cNvSpPr txBox="1">
                  <a:spLocks noRot="1" noChangeAspect="1" noMove="1" noResize="1" noEditPoints="1" noAdjustHandles="1" noChangeArrowheads="1" noChangeShapeType="1" noTextEdit="1"/>
                </p:cNvSpPr>
                <p:nvPr/>
              </p:nvSpPr>
              <p:spPr>
                <a:xfrm>
                  <a:off x="5686213" y="4717020"/>
                  <a:ext cx="588238" cy="385555"/>
                </a:xfrm>
                <a:prstGeom prst="rect">
                  <a:avLst/>
                </a:prstGeom>
                <a:blipFill rotWithShape="1">
                  <a:blip r:embed="rId24"/>
                  <a:stretch>
                    <a:fillRect l="-6250" r="-3125" b="-11111"/>
                  </a:stretch>
                </a:blipFill>
              </p:spPr>
              <p:txBody>
                <a:bodyPr/>
                <a:lstStyle/>
                <a:p>
                  <a:r>
                    <a:rPr lang="zh-TW" altLang="en-US">
                      <a:noFill/>
                    </a:rPr>
                    <a:t> </a:t>
                  </a:r>
                  <a:endParaRPr lang="zh-TW" altLang="en-US">
                    <a:noFill/>
                  </a:endParaRPr>
                </a:p>
              </p:txBody>
            </p:sp>
          </mc:Fallback>
        </mc:AlternateContent>
      </p:grpSp>
      <p:grpSp>
        <p:nvGrpSpPr>
          <p:cNvPr id="73" name="群組 72"/>
          <p:cNvGrpSpPr/>
          <p:nvPr/>
        </p:nvGrpSpPr>
        <p:grpSpPr>
          <a:xfrm>
            <a:off x="5207103" y="4818982"/>
            <a:ext cx="588238" cy="430683"/>
            <a:chOff x="5686213" y="4717020"/>
            <a:chExt cx="588238" cy="430683"/>
          </a:xfrm>
        </p:grpSpPr>
        <p:sp>
          <p:nvSpPr>
            <p:cNvPr id="74" name="矩形 73"/>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75" name="文字方塊 74">
                  <a:extLst>
                    <a:ext uri="{FF2B5EF4-FFF2-40B4-BE49-F238E27FC236}">
                      <a14:artisticCrisscrossEtching id="{1B34BC3F-E0B4-41D8-974D-1D51E6F44090}"/>
                    </a:ext>
                  </a:extLst>
                </p:cNvPr>
                <p:cNvSpPr txBox="1"/>
                <p:nvPr/>
              </p:nvSpPr>
              <p:spPr>
                <a:xfrm>
                  <a:off x="5686213" y="4717020"/>
                  <a:ext cx="58823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Sub>
                      </m:oMath>
                    </m:oMathPara>
                  </a14:m>
                  <a:endParaRPr lang="zh-TW" altLang="en-US" sz="2400" dirty="0"/>
                </a:p>
              </p:txBody>
            </p:sp>
          </mc:Choice>
          <mc:Fallback>
            <p:sp>
              <p:nvSpPr>
                <p:cNvPr id="75" name="文字方塊 74"/>
                <p:cNvSpPr txBox="1">
                  <a:spLocks noRot="1" noChangeAspect="1" noMove="1" noResize="1" noEditPoints="1" noAdjustHandles="1" noChangeArrowheads="1" noChangeShapeType="1" noTextEdit="1"/>
                </p:cNvSpPr>
                <p:nvPr/>
              </p:nvSpPr>
              <p:spPr>
                <a:xfrm>
                  <a:off x="5686213" y="4717020"/>
                  <a:ext cx="588238" cy="385555"/>
                </a:xfrm>
                <a:prstGeom prst="rect">
                  <a:avLst/>
                </a:prstGeom>
                <a:blipFill rotWithShape="1">
                  <a:blip r:embed="rId25"/>
                  <a:stretch>
                    <a:fillRect l="-5155" r="-2062" b="-11111"/>
                  </a:stretch>
                </a:blipFill>
              </p:spPr>
              <p:txBody>
                <a:bodyPr/>
                <a:lstStyle/>
                <a:p>
                  <a:r>
                    <a:rPr lang="zh-TW" altLang="en-US">
                      <a:noFill/>
                    </a:rPr>
                    <a:t> </a:t>
                  </a:r>
                  <a:endParaRPr lang="zh-TW" altLang="en-US">
                    <a:noFill/>
                  </a:endParaRPr>
                </a:p>
              </p:txBody>
            </p:sp>
          </mc:Fallback>
        </mc:AlternateContent>
      </p:grpSp>
      <p:grpSp>
        <p:nvGrpSpPr>
          <p:cNvPr id="76" name="群組 75"/>
          <p:cNvGrpSpPr/>
          <p:nvPr/>
        </p:nvGrpSpPr>
        <p:grpSpPr>
          <a:xfrm>
            <a:off x="5207471" y="5251896"/>
            <a:ext cx="588238" cy="430683"/>
            <a:chOff x="5686213" y="4717020"/>
            <a:chExt cx="588238" cy="430683"/>
          </a:xfrm>
        </p:grpSpPr>
        <p:sp>
          <p:nvSpPr>
            <p:cNvPr id="77" name="矩形 76"/>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78" name="文字方塊 77">
                  <a:extLst>
                    <a:ext uri="{FF2B5EF4-FFF2-40B4-BE49-F238E27FC236}">
                      <a14:artisticCrisscrossEtching id="{22364B54-1E53-4336-AF5A-FAE89AE0916E}"/>
                    </a:ext>
                  </a:extLst>
                </p:cNvPr>
                <p:cNvSpPr txBox="1"/>
                <p:nvPr/>
              </p:nvSpPr>
              <p:spPr>
                <a:xfrm>
                  <a:off x="5686213" y="4717020"/>
                  <a:ext cx="58823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Sub>
                      </m:oMath>
                    </m:oMathPara>
                  </a14:m>
                  <a:endParaRPr lang="zh-TW" altLang="en-US" sz="2400" dirty="0"/>
                </a:p>
              </p:txBody>
            </p:sp>
          </mc:Choice>
          <mc:Fallback>
            <p:sp>
              <p:nvSpPr>
                <p:cNvPr id="78" name="文字方塊 77"/>
                <p:cNvSpPr txBox="1">
                  <a:spLocks noRot="1" noChangeAspect="1" noMove="1" noResize="1" noEditPoints="1" noAdjustHandles="1" noChangeArrowheads="1" noChangeShapeType="1" noTextEdit="1"/>
                </p:cNvSpPr>
                <p:nvPr/>
              </p:nvSpPr>
              <p:spPr>
                <a:xfrm>
                  <a:off x="5686213" y="4717020"/>
                  <a:ext cx="588238" cy="385555"/>
                </a:xfrm>
                <a:prstGeom prst="rect">
                  <a:avLst/>
                </a:prstGeom>
                <a:blipFill rotWithShape="1">
                  <a:blip r:embed="rId26"/>
                  <a:stretch>
                    <a:fillRect l="-5155" r="-2062" b="-11111"/>
                  </a:stretch>
                </a:blipFill>
              </p:spPr>
              <p:txBody>
                <a:bodyPr/>
                <a:lstStyle/>
                <a:p>
                  <a:r>
                    <a:rPr lang="zh-TW" altLang="en-US">
                      <a:noFill/>
                    </a:rPr>
                    <a:t> </a:t>
                  </a:r>
                  <a:endParaRPr lang="zh-TW" altLang="en-US">
                    <a:noFill/>
                  </a:endParaRPr>
                </a:p>
              </p:txBody>
            </p:sp>
          </mc:Fallback>
        </mc:AlternateContent>
      </p:grpSp>
      <p:grpSp>
        <p:nvGrpSpPr>
          <p:cNvPr id="79" name="群組 78"/>
          <p:cNvGrpSpPr/>
          <p:nvPr/>
        </p:nvGrpSpPr>
        <p:grpSpPr>
          <a:xfrm>
            <a:off x="5199210" y="5897537"/>
            <a:ext cx="588238" cy="430683"/>
            <a:chOff x="5686213" y="4717020"/>
            <a:chExt cx="588238" cy="430683"/>
          </a:xfrm>
        </p:grpSpPr>
        <p:sp>
          <p:nvSpPr>
            <p:cNvPr id="80" name="矩形 79"/>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81" name="文字方塊 80">
                  <a:extLst>
                    <a:ext uri="{FF2B5EF4-FFF2-40B4-BE49-F238E27FC236}">
                      <a14:artisticCrisscrossEtching id="{C9BC5C4A-E8E4-4F3B-8221-FFADC9D8FEDB}"/>
                    </a:ext>
                  </a:extLst>
                </p:cNvPr>
                <p:cNvSpPr txBox="1"/>
                <p:nvPr/>
              </p:nvSpPr>
              <p:spPr>
                <a:xfrm>
                  <a:off x="5686213" y="4717020"/>
                  <a:ext cx="58823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Sub>
                      </m:oMath>
                    </m:oMathPara>
                  </a14:m>
                  <a:endParaRPr lang="zh-TW" altLang="en-US" sz="2400" dirty="0"/>
                </a:p>
              </p:txBody>
            </p:sp>
          </mc:Choice>
          <mc:Fallback>
            <p:sp>
              <p:nvSpPr>
                <p:cNvPr id="81" name="文字方塊 80"/>
                <p:cNvSpPr txBox="1">
                  <a:spLocks noRot="1" noChangeAspect="1" noMove="1" noResize="1" noEditPoints="1" noAdjustHandles="1" noChangeArrowheads="1" noChangeShapeType="1" noTextEdit="1"/>
                </p:cNvSpPr>
                <p:nvPr/>
              </p:nvSpPr>
              <p:spPr>
                <a:xfrm>
                  <a:off x="5686213" y="4717020"/>
                  <a:ext cx="588238" cy="385555"/>
                </a:xfrm>
                <a:prstGeom prst="rect">
                  <a:avLst/>
                </a:prstGeom>
                <a:blipFill rotWithShape="1">
                  <a:blip r:embed="rId27"/>
                  <a:stretch>
                    <a:fillRect l="-5155" r="-2062" b="-9375"/>
                  </a:stretch>
                </a:blipFill>
              </p:spPr>
              <p:txBody>
                <a:bodyPr/>
                <a:lstStyle/>
                <a:p>
                  <a:r>
                    <a:rPr lang="zh-TW" altLang="en-US">
                      <a:noFill/>
                    </a:rPr>
                    <a:t> </a:t>
                  </a:r>
                  <a:endParaRPr lang="zh-TW" altLang="en-US">
                    <a:noFill/>
                  </a:endParaRPr>
                </a:p>
              </p:txBody>
            </p:sp>
          </mc:Fallback>
        </mc:AlternateContent>
      </p:grpSp>
      <p:grpSp>
        <p:nvGrpSpPr>
          <p:cNvPr id="82" name="群組 81"/>
          <p:cNvGrpSpPr/>
          <p:nvPr/>
        </p:nvGrpSpPr>
        <p:grpSpPr>
          <a:xfrm>
            <a:off x="5774374" y="4373405"/>
            <a:ext cx="588238" cy="430683"/>
            <a:chOff x="5686213" y="4717020"/>
            <a:chExt cx="588238" cy="430683"/>
          </a:xfrm>
        </p:grpSpPr>
        <p:sp>
          <p:nvSpPr>
            <p:cNvPr id="83" name="矩形 82"/>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84" name="文字方塊 83">
                  <a:extLst>
                    <a:ext uri="{FF2B5EF4-FFF2-40B4-BE49-F238E27FC236}">
                      <a14:artisticCrisscrossEtching id="{2E0271C8-55CE-4653-849F-20A15A8AEBD9}"/>
                    </a:ext>
                  </a:extLst>
                </p:cNvPr>
                <p:cNvSpPr txBox="1"/>
                <p:nvPr/>
              </p:nvSpPr>
              <p:spPr>
                <a:xfrm>
                  <a:off x="5686213" y="4717020"/>
                  <a:ext cx="58823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3,1</m:t>
                            </m:r>
                          </m:sub>
                        </m:sSub>
                      </m:oMath>
                    </m:oMathPara>
                  </a14:m>
                  <a:endParaRPr lang="zh-TW" altLang="en-US" sz="2400" dirty="0"/>
                </a:p>
              </p:txBody>
            </p:sp>
          </mc:Choice>
          <mc:Fallback>
            <p:sp>
              <p:nvSpPr>
                <p:cNvPr id="84" name="文字方塊 83"/>
                <p:cNvSpPr txBox="1">
                  <a:spLocks noRot="1" noChangeAspect="1" noMove="1" noResize="1" noEditPoints="1" noAdjustHandles="1" noChangeArrowheads="1" noChangeShapeType="1" noTextEdit="1"/>
                </p:cNvSpPr>
                <p:nvPr/>
              </p:nvSpPr>
              <p:spPr>
                <a:xfrm>
                  <a:off x="5686213" y="4717020"/>
                  <a:ext cx="588238" cy="385555"/>
                </a:xfrm>
                <a:prstGeom prst="rect">
                  <a:avLst/>
                </a:prstGeom>
                <a:blipFill rotWithShape="1">
                  <a:blip r:embed="rId28"/>
                  <a:stretch>
                    <a:fillRect l="-5155" r="-2062" b="-11111"/>
                  </a:stretch>
                </a:blipFill>
              </p:spPr>
              <p:txBody>
                <a:bodyPr/>
                <a:lstStyle/>
                <a:p>
                  <a:r>
                    <a:rPr lang="zh-TW" altLang="en-US">
                      <a:noFill/>
                    </a:rPr>
                    <a:t> </a:t>
                  </a:r>
                  <a:endParaRPr lang="zh-TW" altLang="en-US">
                    <a:noFill/>
                  </a:endParaRPr>
                </a:p>
              </p:txBody>
            </p:sp>
          </mc:Fallback>
        </mc:AlternateContent>
      </p:grpSp>
      <p:grpSp>
        <p:nvGrpSpPr>
          <p:cNvPr id="85" name="群組 84"/>
          <p:cNvGrpSpPr/>
          <p:nvPr/>
        </p:nvGrpSpPr>
        <p:grpSpPr>
          <a:xfrm>
            <a:off x="5783083" y="4804088"/>
            <a:ext cx="588238" cy="430683"/>
            <a:chOff x="5686213" y="4717020"/>
            <a:chExt cx="588238" cy="430683"/>
          </a:xfrm>
        </p:grpSpPr>
        <p:sp>
          <p:nvSpPr>
            <p:cNvPr id="86" name="矩形 85"/>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87" name="文字方塊 86">
                  <a:extLst>
                    <a:ext uri="{FF2B5EF4-FFF2-40B4-BE49-F238E27FC236}">
                      <a14:artisticCrisscrossEtching id="{04E04A6B-91E6-4AF7-8970-2B84F1AED2F4}"/>
                    </a:ext>
                  </a:extLst>
                </p:cNvPr>
                <p:cNvSpPr txBox="1"/>
                <p:nvPr/>
              </p:nvSpPr>
              <p:spPr>
                <a:xfrm>
                  <a:off x="5686213" y="4717020"/>
                  <a:ext cx="58823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3,2</m:t>
                            </m:r>
                          </m:sub>
                        </m:sSub>
                      </m:oMath>
                    </m:oMathPara>
                  </a14:m>
                  <a:endParaRPr lang="zh-TW" altLang="en-US" sz="2400" dirty="0"/>
                </a:p>
              </p:txBody>
            </p:sp>
          </mc:Choice>
          <mc:Fallback>
            <p:sp>
              <p:nvSpPr>
                <p:cNvPr id="87" name="文字方塊 86"/>
                <p:cNvSpPr txBox="1">
                  <a:spLocks noRot="1" noChangeAspect="1" noMove="1" noResize="1" noEditPoints="1" noAdjustHandles="1" noChangeArrowheads="1" noChangeShapeType="1" noTextEdit="1"/>
                </p:cNvSpPr>
                <p:nvPr/>
              </p:nvSpPr>
              <p:spPr>
                <a:xfrm>
                  <a:off x="5686213" y="4717020"/>
                  <a:ext cx="588238" cy="385555"/>
                </a:xfrm>
                <a:prstGeom prst="rect">
                  <a:avLst/>
                </a:prstGeom>
                <a:blipFill rotWithShape="1">
                  <a:blip r:embed="rId29"/>
                  <a:stretch>
                    <a:fillRect l="-6250" r="-3125" b="-11111"/>
                  </a:stretch>
                </a:blipFill>
              </p:spPr>
              <p:txBody>
                <a:bodyPr/>
                <a:lstStyle/>
                <a:p>
                  <a:r>
                    <a:rPr lang="zh-TW" altLang="en-US">
                      <a:noFill/>
                    </a:rPr>
                    <a:t> </a:t>
                  </a:r>
                  <a:endParaRPr lang="zh-TW" altLang="en-US">
                    <a:noFill/>
                  </a:endParaRPr>
                </a:p>
              </p:txBody>
            </p:sp>
          </mc:Fallback>
        </mc:AlternateContent>
      </p:grpSp>
      <p:grpSp>
        <p:nvGrpSpPr>
          <p:cNvPr id="88" name="群組 87"/>
          <p:cNvGrpSpPr/>
          <p:nvPr/>
        </p:nvGrpSpPr>
        <p:grpSpPr>
          <a:xfrm>
            <a:off x="5783451" y="5237002"/>
            <a:ext cx="588238" cy="430683"/>
            <a:chOff x="5686213" y="4717020"/>
            <a:chExt cx="588238" cy="430683"/>
          </a:xfrm>
        </p:grpSpPr>
        <p:sp>
          <p:nvSpPr>
            <p:cNvPr id="89" name="矩形 88"/>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90" name="文字方塊 89">
                  <a:extLst>
                    <a:ext uri="{FF2B5EF4-FFF2-40B4-BE49-F238E27FC236}">
                      <a14:artisticCrisscrossEtching id="{75619B65-A498-415A-BD01-CBAD51140C22}"/>
                    </a:ext>
                  </a:extLst>
                </p:cNvPr>
                <p:cNvSpPr txBox="1"/>
                <p:nvPr/>
              </p:nvSpPr>
              <p:spPr>
                <a:xfrm>
                  <a:off x="5686213" y="4717020"/>
                  <a:ext cx="58823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3,3</m:t>
                            </m:r>
                          </m:sub>
                        </m:sSub>
                      </m:oMath>
                    </m:oMathPara>
                  </a14:m>
                  <a:endParaRPr lang="zh-TW" altLang="en-US" sz="2400" dirty="0"/>
                </a:p>
              </p:txBody>
            </p:sp>
          </mc:Choice>
          <mc:Fallback>
            <p:sp>
              <p:nvSpPr>
                <p:cNvPr id="90" name="文字方塊 89"/>
                <p:cNvSpPr txBox="1">
                  <a:spLocks noRot="1" noChangeAspect="1" noMove="1" noResize="1" noEditPoints="1" noAdjustHandles="1" noChangeArrowheads="1" noChangeShapeType="1" noTextEdit="1"/>
                </p:cNvSpPr>
                <p:nvPr/>
              </p:nvSpPr>
              <p:spPr>
                <a:xfrm>
                  <a:off x="5686213" y="4717020"/>
                  <a:ext cx="588238" cy="385555"/>
                </a:xfrm>
                <a:prstGeom prst="rect">
                  <a:avLst/>
                </a:prstGeom>
                <a:blipFill rotWithShape="1">
                  <a:blip r:embed="rId30"/>
                  <a:stretch>
                    <a:fillRect l="-6250" r="-3125" b="-11111"/>
                  </a:stretch>
                </a:blipFill>
              </p:spPr>
              <p:txBody>
                <a:bodyPr/>
                <a:lstStyle/>
                <a:p>
                  <a:r>
                    <a:rPr lang="zh-TW" altLang="en-US">
                      <a:noFill/>
                    </a:rPr>
                    <a:t> </a:t>
                  </a:r>
                  <a:endParaRPr lang="zh-TW" altLang="en-US">
                    <a:noFill/>
                  </a:endParaRPr>
                </a:p>
              </p:txBody>
            </p:sp>
          </mc:Fallback>
        </mc:AlternateContent>
      </p:grpSp>
      <p:grpSp>
        <p:nvGrpSpPr>
          <p:cNvPr id="91" name="群組 90"/>
          <p:cNvGrpSpPr/>
          <p:nvPr/>
        </p:nvGrpSpPr>
        <p:grpSpPr>
          <a:xfrm>
            <a:off x="5775190" y="5882643"/>
            <a:ext cx="588238" cy="430683"/>
            <a:chOff x="5686213" y="4717020"/>
            <a:chExt cx="588238" cy="430683"/>
          </a:xfrm>
        </p:grpSpPr>
        <p:sp>
          <p:nvSpPr>
            <p:cNvPr id="92" name="矩形 91"/>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93" name="文字方塊 92">
                  <a:extLst>
                    <a:ext uri="{FF2B5EF4-FFF2-40B4-BE49-F238E27FC236}">
                      <a14:artisticCrisscrossEtching id="{92D91CFB-BEA6-4A28-B8EC-E02BA4713038}"/>
                    </a:ext>
                  </a:extLst>
                </p:cNvPr>
                <p:cNvSpPr txBox="1"/>
                <p:nvPr/>
              </p:nvSpPr>
              <p:spPr>
                <a:xfrm>
                  <a:off x="5686213" y="4717020"/>
                  <a:ext cx="58823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3,4</m:t>
                            </m:r>
                          </m:sub>
                        </m:sSub>
                      </m:oMath>
                    </m:oMathPara>
                  </a14:m>
                  <a:endParaRPr lang="zh-TW" altLang="en-US" sz="2400" dirty="0"/>
                </a:p>
              </p:txBody>
            </p:sp>
          </mc:Choice>
          <mc:Fallback>
            <p:sp>
              <p:nvSpPr>
                <p:cNvPr id="93" name="文字方塊 92"/>
                <p:cNvSpPr txBox="1">
                  <a:spLocks noRot="1" noChangeAspect="1" noMove="1" noResize="1" noEditPoints="1" noAdjustHandles="1" noChangeArrowheads="1" noChangeShapeType="1" noTextEdit="1"/>
                </p:cNvSpPr>
                <p:nvPr/>
              </p:nvSpPr>
              <p:spPr>
                <a:xfrm>
                  <a:off x="5686213" y="4717020"/>
                  <a:ext cx="588238" cy="385555"/>
                </a:xfrm>
                <a:prstGeom prst="rect">
                  <a:avLst/>
                </a:prstGeom>
                <a:blipFill rotWithShape="1">
                  <a:blip r:embed="rId31"/>
                  <a:stretch>
                    <a:fillRect l="-6250" r="-3125" b="-11111"/>
                  </a:stretch>
                </a:blipFill>
              </p:spPr>
              <p:txBody>
                <a:bodyPr/>
                <a:lstStyle/>
                <a:p>
                  <a:r>
                    <a:rPr lang="zh-TW" altLang="en-US">
                      <a:noFill/>
                    </a:rPr>
                    <a:t> </a:t>
                  </a:r>
                  <a:endParaRPr lang="zh-TW" altLang="en-US">
                    <a:noFill/>
                  </a:endParaRPr>
                </a:p>
              </p:txBody>
            </p:sp>
          </mc:Fallback>
        </mc:AlternateContent>
      </p:grpSp>
      <p:grpSp>
        <p:nvGrpSpPr>
          <p:cNvPr id="94" name="群組 93"/>
          <p:cNvGrpSpPr/>
          <p:nvPr/>
        </p:nvGrpSpPr>
        <p:grpSpPr>
          <a:xfrm>
            <a:off x="6680777" y="4417823"/>
            <a:ext cx="608115" cy="430683"/>
            <a:chOff x="5686213" y="4717020"/>
            <a:chExt cx="608115" cy="430683"/>
          </a:xfrm>
        </p:grpSpPr>
        <p:sp>
          <p:nvSpPr>
            <p:cNvPr id="95" name="矩形 94"/>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96" name="文字方塊 95">
                  <a:extLst>
                    <a:ext uri="{FF2B5EF4-FFF2-40B4-BE49-F238E27FC236}">
                      <a14:artisticCrisscrossEtching id="{74DDDB52-77E6-4C80-BD80-040C21006017}"/>
                    </a:ext>
                  </a:extLst>
                </p:cNvPr>
                <p:cNvSpPr txBox="1"/>
                <p:nvPr/>
              </p:nvSpPr>
              <p:spPr>
                <a:xfrm>
                  <a:off x="5686213" y="4717020"/>
                  <a:ext cx="608115"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,1</m:t>
                            </m:r>
                          </m:sub>
                        </m:sSub>
                      </m:oMath>
                    </m:oMathPara>
                  </a14:m>
                  <a:endParaRPr lang="zh-TW" altLang="en-US" sz="2400" dirty="0"/>
                </a:p>
              </p:txBody>
            </p:sp>
          </mc:Choice>
          <mc:Fallback>
            <p:sp>
              <p:nvSpPr>
                <p:cNvPr id="96" name="文字方塊 95"/>
                <p:cNvSpPr txBox="1">
                  <a:spLocks noRot="1" noChangeAspect="1" noMove="1" noResize="1" noEditPoints="1" noAdjustHandles="1" noChangeArrowheads="1" noChangeShapeType="1" noTextEdit="1"/>
                </p:cNvSpPr>
                <p:nvPr/>
              </p:nvSpPr>
              <p:spPr>
                <a:xfrm>
                  <a:off x="5686213" y="4717020"/>
                  <a:ext cx="608115" cy="385555"/>
                </a:xfrm>
                <a:prstGeom prst="rect">
                  <a:avLst/>
                </a:prstGeom>
                <a:blipFill rotWithShape="1">
                  <a:blip r:embed="rId32"/>
                  <a:stretch>
                    <a:fillRect l="-6000" r="-3000" b="-11111"/>
                  </a:stretch>
                </a:blipFill>
              </p:spPr>
              <p:txBody>
                <a:bodyPr/>
                <a:lstStyle/>
                <a:p>
                  <a:r>
                    <a:rPr lang="zh-TW" altLang="en-US">
                      <a:noFill/>
                    </a:rPr>
                    <a:t> </a:t>
                  </a:r>
                  <a:endParaRPr lang="zh-TW" altLang="en-US">
                    <a:noFill/>
                  </a:endParaRPr>
                </a:p>
              </p:txBody>
            </p:sp>
          </mc:Fallback>
        </mc:AlternateContent>
      </p:grpSp>
      <p:grpSp>
        <p:nvGrpSpPr>
          <p:cNvPr id="97" name="群組 96"/>
          <p:cNvGrpSpPr/>
          <p:nvPr/>
        </p:nvGrpSpPr>
        <p:grpSpPr>
          <a:xfrm>
            <a:off x="6689486" y="4848506"/>
            <a:ext cx="608115" cy="430683"/>
            <a:chOff x="5686213" y="4717020"/>
            <a:chExt cx="608115" cy="430683"/>
          </a:xfrm>
        </p:grpSpPr>
        <p:sp>
          <p:nvSpPr>
            <p:cNvPr id="98" name="矩形 97"/>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99" name="文字方塊 98">
                  <a:extLst>
                    <a:ext uri="{FF2B5EF4-FFF2-40B4-BE49-F238E27FC236}">
                      <a14:artisticCrisscrossEtching id="{7B2FB7B2-620D-4A69-A26D-BA519BB7B3CD}"/>
                    </a:ext>
                  </a:extLst>
                </p:cNvPr>
                <p:cNvSpPr txBox="1"/>
                <p:nvPr/>
              </p:nvSpPr>
              <p:spPr>
                <a:xfrm>
                  <a:off x="5686213" y="4717020"/>
                  <a:ext cx="608115"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,2</m:t>
                            </m:r>
                          </m:sub>
                        </m:sSub>
                      </m:oMath>
                    </m:oMathPara>
                  </a14:m>
                  <a:endParaRPr lang="zh-TW" altLang="en-US" sz="2400" dirty="0"/>
                </a:p>
              </p:txBody>
            </p:sp>
          </mc:Choice>
          <mc:Fallback>
            <p:sp>
              <p:nvSpPr>
                <p:cNvPr id="99" name="文字方塊 98"/>
                <p:cNvSpPr txBox="1">
                  <a:spLocks noRot="1" noChangeAspect="1" noMove="1" noResize="1" noEditPoints="1" noAdjustHandles="1" noChangeArrowheads="1" noChangeShapeType="1" noTextEdit="1"/>
                </p:cNvSpPr>
                <p:nvPr/>
              </p:nvSpPr>
              <p:spPr>
                <a:xfrm>
                  <a:off x="5686213" y="4717020"/>
                  <a:ext cx="608115" cy="385555"/>
                </a:xfrm>
                <a:prstGeom prst="rect">
                  <a:avLst/>
                </a:prstGeom>
                <a:blipFill rotWithShape="1">
                  <a:blip r:embed="rId33"/>
                  <a:stretch>
                    <a:fillRect l="-5000" r="-3000" b="-9375"/>
                  </a:stretch>
                </a:blipFill>
              </p:spPr>
              <p:txBody>
                <a:bodyPr/>
                <a:lstStyle/>
                <a:p>
                  <a:r>
                    <a:rPr lang="zh-TW" altLang="en-US">
                      <a:noFill/>
                    </a:rPr>
                    <a:t> </a:t>
                  </a:r>
                  <a:endParaRPr lang="zh-TW" altLang="en-US">
                    <a:noFill/>
                  </a:endParaRPr>
                </a:p>
              </p:txBody>
            </p:sp>
          </mc:Fallback>
        </mc:AlternateContent>
      </p:grpSp>
      <p:grpSp>
        <p:nvGrpSpPr>
          <p:cNvPr id="100" name="群組 99"/>
          <p:cNvGrpSpPr/>
          <p:nvPr/>
        </p:nvGrpSpPr>
        <p:grpSpPr>
          <a:xfrm>
            <a:off x="6689854" y="5281420"/>
            <a:ext cx="608115" cy="430683"/>
            <a:chOff x="5686213" y="4717020"/>
            <a:chExt cx="608115" cy="430683"/>
          </a:xfrm>
        </p:grpSpPr>
        <p:sp>
          <p:nvSpPr>
            <p:cNvPr id="101" name="矩形 100"/>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02" name="文字方塊 101">
                  <a:extLst>
                    <a:ext uri="{FF2B5EF4-FFF2-40B4-BE49-F238E27FC236}">
                      <a14:artisticCrisscrossEtching id="{52EB05B1-2179-4267-A5E5-F58C58EC7617}"/>
                    </a:ext>
                  </a:extLst>
                </p:cNvPr>
                <p:cNvSpPr txBox="1"/>
                <p:nvPr/>
              </p:nvSpPr>
              <p:spPr>
                <a:xfrm>
                  <a:off x="5686213" y="4717020"/>
                  <a:ext cx="608115"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,3</m:t>
                            </m:r>
                          </m:sub>
                        </m:sSub>
                      </m:oMath>
                    </m:oMathPara>
                  </a14:m>
                  <a:endParaRPr lang="zh-TW" altLang="en-US" sz="2400" dirty="0"/>
                </a:p>
              </p:txBody>
            </p:sp>
          </mc:Choice>
          <mc:Fallback>
            <p:sp>
              <p:nvSpPr>
                <p:cNvPr id="102" name="文字方塊 101"/>
                <p:cNvSpPr txBox="1">
                  <a:spLocks noRot="1" noChangeAspect="1" noMove="1" noResize="1" noEditPoints="1" noAdjustHandles="1" noChangeArrowheads="1" noChangeShapeType="1" noTextEdit="1"/>
                </p:cNvSpPr>
                <p:nvPr/>
              </p:nvSpPr>
              <p:spPr>
                <a:xfrm>
                  <a:off x="5686213" y="4717020"/>
                  <a:ext cx="608115" cy="385555"/>
                </a:xfrm>
                <a:prstGeom prst="rect">
                  <a:avLst/>
                </a:prstGeom>
                <a:blipFill rotWithShape="1">
                  <a:blip r:embed="rId34"/>
                  <a:stretch>
                    <a:fillRect l="-5000" r="-3000" b="-9375"/>
                  </a:stretch>
                </a:blipFill>
              </p:spPr>
              <p:txBody>
                <a:bodyPr/>
                <a:lstStyle/>
                <a:p>
                  <a:r>
                    <a:rPr lang="zh-TW" altLang="en-US">
                      <a:noFill/>
                    </a:rPr>
                    <a:t> </a:t>
                  </a:r>
                  <a:endParaRPr lang="zh-TW" altLang="en-US">
                    <a:noFill/>
                  </a:endParaRPr>
                </a:p>
              </p:txBody>
            </p:sp>
          </mc:Fallback>
        </mc:AlternateContent>
      </p:grpSp>
      <p:grpSp>
        <p:nvGrpSpPr>
          <p:cNvPr id="103" name="群組 102"/>
          <p:cNvGrpSpPr/>
          <p:nvPr/>
        </p:nvGrpSpPr>
        <p:grpSpPr>
          <a:xfrm>
            <a:off x="6681593" y="5927061"/>
            <a:ext cx="608115" cy="430683"/>
            <a:chOff x="5686213" y="4717020"/>
            <a:chExt cx="608115" cy="430683"/>
          </a:xfrm>
        </p:grpSpPr>
        <p:sp>
          <p:nvSpPr>
            <p:cNvPr id="104" name="矩形 103"/>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05" name="文字方塊 104">
                  <a:extLst>
                    <a:ext uri="{FF2B5EF4-FFF2-40B4-BE49-F238E27FC236}">
                      <a14:artisticCrisscrossEtching id="{B091BD3E-8652-4712-B3EC-BB414E4208CA}"/>
                    </a:ext>
                  </a:extLst>
                </p:cNvPr>
                <p:cNvSpPr txBox="1"/>
                <p:nvPr/>
              </p:nvSpPr>
              <p:spPr>
                <a:xfrm>
                  <a:off x="5686213" y="4717020"/>
                  <a:ext cx="608115"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,4</m:t>
                            </m:r>
                          </m:sub>
                        </m:sSub>
                      </m:oMath>
                    </m:oMathPara>
                  </a14:m>
                  <a:endParaRPr lang="zh-TW" altLang="en-US" sz="2400" dirty="0"/>
                </a:p>
              </p:txBody>
            </p:sp>
          </mc:Choice>
          <mc:Fallback>
            <p:sp>
              <p:nvSpPr>
                <p:cNvPr id="105" name="文字方塊 104"/>
                <p:cNvSpPr txBox="1">
                  <a:spLocks noRot="1" noChangeAspect="1" noMove="1" noResize="1" noEditPoints="1" noAdjustHandles="1" noChangeArrowheads="1" noChangeShapeType="1" noTextEdit="1"/>
                </p:cNvSpPr>
                <p:nvPr/>
              </p:nvSpPr>
              <p:spPr>
                <a:xfrm>
                  <a:off x="5686213" y="4717020"/>
                  <a:ext cx="608115" cy="385555"/>
                </a:xfrm>
                <a:prstGeom prst="rect">
                  <a:avLst/>
                </a:prstGeom>
                <a:blipFill rotWithShape="1">
                  <a:blip r:embed="rId35"/>
                  <a:stretch>
                    <a:fillRect l="-5000" r="-3000" b="-9375"/>
                  </a:stretch>
                </a:blipFill>
              </p:spPr>
              <p:txBody>
                <a:bodyPr/>
                <a:lstStyle/>
                <a:p>
                  <a:r>
                    <a:rPr lang="zh-TW" altLang="en-US">
                      <a:noFill/>
                    </a:rPr>
                    <a:t> </a:t>
                  </a:r>
                  <a:endParaRPr lang="zh-TW" altLang="en-US">
                    <a:noFill/>
                  </a:endParaRPr>
                </a:p>
              </p:txBody>
            </p:sp>
          </mc:Fallback>
        </mc:AlternateContent>
      </p:grpSp>
      <mc:AlternateContent xmlns:mc="http://schemas.openxmlformats.org/markup-compatibility/2006">
        <mc:Choice xmlns:a14="http://schemas.microsoft.com/office/drawing/2010/main" Requires="a14">
          <p:sp>
            <p:nvSpPr>
              <p:cNvPr id="106" name="文字方塊 105">
                <a:extLst>
                  <a:ext uri="{FF2B5EF4-FFF2-40B4-BE49-F238E27FC236}">
                    <a14:artisticCrisscrossEtching id="{30F57CDD-0490-4C13-996E-9518D6194F92}"/>
                  </a:ext>
                </a:extLst>
              </p:cNvPr>
              <p:cNvSpPr txBox="1"/>
              <p:nvPr/>
            </p:nvSpPr>
            <p:spPr>
              <a:xfrm>
                <a:off x="8058561" y="6362046"/>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𝐾</m:t>
                          </m:r>
                        </m:e>
                        <m:sup>
                          <m:r>
                            <a:rPr lang="en-US" altLang="zh-TW" sz="2800" i="1">
                              <a:latin typeface="Cambria Math" panose="02040503050406030204" pitchFamily="18" charset="0"/>
                            </a:rPr>
                            <m:t>𝑇</m:t>
                          </m:r>
                        </m:sup>
                      </m:sSup>
                    </m:oMath>
                  </m:oMathPara>
                </a14:m>
                <a:endParaRPr lang="zh-TW" altLang="en-US" sz="2800" dirty="0"/>
              </a:p>
            </p:txBody>
          </p:sp>
        </mc:Choice>
        <mc:Fallback>
          <p:sp>
            <p:nvSpPr>
              <p:cNvPr id="106" name="文字方塊 105"/>
              <p:cNvSpPr txBox="1">
                <a:spLocks noRot="1" noChangeAspect="1" noMove="1" noResize="1" noEditPoints="1" noAdjustHandles="1" noChangeArrowheads="1" noChangeShapeType="1" noTextEdit="1"/>
              </p:cNvSpPr>
              <p:nvPr/>
            </p:nvSpPr>
            <p:spPr>
              <a:xfrm>
                <a:off x="8058561" y="6362046"/>
                <a:ext cx="334322" cy="430887"/>
              </a:xfrm>
              <a:prstGeom prst="rect">
                <a:avLst/>
              </a:prstGeom>
              <a:blipFill rotWithShape="1">
                <a:blip r:embed="rId36"/>
                <a:stretch>
                  <a:fillRect r="-2727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7" name="文字方塊 106">
                <a:extLst>
                  <a:ext uri="{FF2B5EF4-FFF2-40B4-BE49-F238E27FC236}">
                    <a14:artisticCrisscrossEtching id="{A7468401-5048-42DA-BA2B-16F7CB1398E7}"/>
                  </a:ext>
                </a:extLst>
              </p:cNvPr>
              <p:cNvSpPr txBox="1"/>
              <p:nvPr/>
            </p:nvSpPr>
            <p:spPr>
              <a:xfrm>
                <a:off x="5600247" y="6343738"/>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𝐴</m:t>
                      </m:r>
                    </m:oMath>
                  </m:oMathPara>
                </a14:m>
                <a:endParaRPr lang="zh-TW" altLang="en-US" sz="2800" dirty="0"/>
              </a:p>
            </p:txBody>
          </p:sp>
        </mc:Choice>
        <mc:Fallback>
          <p:sp>
            <p:nvSpPr>
              <p:cNvPr id="107" name="文字方塊 106"/>
              <p:cNvSpPr txBox="1">
                <a:spLocks noRot="1" noChangeAspect="1" noMove="1" noResize="1" noEditPoints="1" noAdjustHandles="1" noChangeArrowheads="1" noChangeShapeType="1" noTextEdit="1"/>
              </p:cNvSpPr>
              <p:nvPr/>
            </p:nvSpPr>
            <p:spPr>
              <a:xfrm>
                <a:off x="5600247" y="6343738"/>
                <a:ext cx="334322" cy="430887"/>
              </a:xfrm>
              <a:prstGeom prst="rect">
                <a:avLst/>
              </a:prstGeom>
              <a:blipFill rotWithShape="1">
                <a:blip r:embed="rId3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8" name="文字方塊 107">
                <a:extLst>
                  <a:ext uri="{FF2B5EF4-FFF2-40B4-BE49-F238E27FC236}">
                    <a14:artisticCrisscrossEtching id="{4BFE33E6-CAB9-4FF9-B01C-7D22D21A1303}"/>
                  </a:ext>
                </a:extLst>
              </p:cNvPr>
              <p:cNvSpPr txBox="1"/>
              <p:nvPr/>
            </p:nvSpPr>
            <p:spPr>
              <a:xfrm>
                <a:off x="9318534" y="5870512"/>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𝑄</m:t>
                      </m:r>
                    </m:oMath>
                  </m:oMathPara>
                </a14:m>
                <a:endParaRPr lang="zh-TW" altLang="en-US" sz="2800" dirty="0"/>
              </a:p>
            </p:txBody>
          </p:sp>
        </mc:Choice>
        <mc:Fallback>
          <p:sp>
            <p:nvSpPr>
              <p:cNvPr id="108" name="文字方塊 107"/>
              <p:cNvSpPr txBox="1">
                <a:spLocks noRot="1" noChangeAspect="1" noMove="1" noResize="1" noEditPoints="1" noAdjustHandles="1" noChangeArrowheads="1" noChangeShapeType="1" noTextEdit="1"/>
              </p:cNvSpPr>
              <p:nvPr/>
            </p:nvSpPr>
            <p:spPr>
              <a:xfrm>
                <a:off x="9318534" y="5870512"/>
                <a:ext cx="334322" cy="430887"/>
              </a:xfrm>
              <a:prstGeom prst="rect">
                <a:avLst/>
              </a:prstGeom>
              <a:blipFill rotWithShape="1">
                <a:blip r:embed="rId38"/>
                <a:stretch>
                  <a:fillRect/>
                </a:stretch>
              </a:blipFill>
            </p:spPr>
            <p:txBody>
              <a:bodyPr/>
              <a:lstStyle/>
              <a:p>
                <a:r>
                  <a:rPr lang="zh-TW" altLang="en-US">
                    <a:noFill/>
                  </a:rPr>
                  <a:t> </a:t>
                </a:r>
                <a:endParaRPr lang="zh-TW" altLang="en-US">
                  <a:noFill/>
                </a:endParaRPr>
              </a:p>
            </p:txBody>
          </p:sp>
        </mc:Fallback>
      </mc:AlternateContent>
      <p:grpSp>
        <p:nvGrpSpPr>
          <p:cNvPr id="109" name="群組 108"/>
          <p:cNvGrpSpPr/>
          <p:nvPr/>
        </p:nvGrpSpPr>
        <p:grpSpPr>
          <a:xfrm>
            <a:off x="9440672" y="5285691"/>
            <a:ext cx="715161" cy="540000"/>
            <a:chOff x="7174951" y="3803115"/>
            <a:chExt cx="715161" cy="540000"/>
          </a:xfrm>
        </p:grpSpPr>
        <p:sp>
          <p:nvSpPr>
            <p:cNvPr id="110" name="矩形 109"/>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11" name="文字方塊 110">
                  <a:extLst>
                    <a:ext uri="{FF2B5EF4-FFF2-40B4-BE49-F238E27FC236}">
                      <a14:artisticCrisscrossEtching id="{15D65E01-8581-423E-B508-0E399E291F95}"/>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256" name="文字方塊 255"/>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rotWithShape="1">
                  <a:blip r:embed="rId39"/>
                  <a:stretch>
                    <a:fillRect b="-11688"/>
                  </a:stretch>
                </a:blipFill>
              </p:spPr>
              <p:txBody>
                <a:bodyPr/>
                <a:lstStyle/>
                <a:p>
                  <a:r>
                    <a:rPr lang="zh-TW" altLang="en-US">
                      <a:noFill/>
                    </a:rPr>
                    <a:t> </a:t>
                  </a:r>
                  <a:endParaRPr lang="zh-TW" altLang="en-US">
                    <a:noFill/>
                  </a:endParaRPr>
                </a:p>
              </p:txBody>
            </p:sp>
          </mc:Fallback>
        </mc:AlternateContent>
      </p:grpSp>
      <p:grpSp>
        <p:nvGrpSpPr>
          <p:cNvPr id="112" name="群組 111"/>
          <p:cNvGrpSpPr/>
          <p:nvPr/>
        </p:nvGrpSpPr>
        <p:grpSpPr>
          <a:xfrm>
            <a:off x="10206032" y="5292609"/>
            <a:ext cx="715161" cy="540000"/>
            <a:chOff x="7174951" y="3803115"/>
            <a:chExt cx="715161" cy="540000"/>
          </a:xfrm>
        </p:grpSpPr>
        <p:sp>
          <p:nvSpPr>
            <p:cNvPr id="113" name="矩形 112"/>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14" name="文字方塊 113">
                  <a:extLst>
                    <a:ext uri="{FF2B5EF4-FFF2-40B4-BE49-F238E27FC236}">
                      <a14:artisticCrisscrossEtching id="{5182735E-766C-43F4-A864-1FC3544E08AE}"/>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114" name="文字方塊 113"/>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rotWithShape="1">
                  <a:blip r:embed="rId40"/>
                  <a:stretch>
                    <a:fillRect b="-13158"/>
                  </a:stretch>
                </a:blipFill>
              </p:spPr>
              <p:txBody>
                <a:bodyPr/>
                <a:lstStyle/>
                <a:p>
                  <a:r>
                    <a:rPr lang="zh-TW" altLang="en-US">
                      <a:noFill/>
                    </a:rPr>
                    <a:t> </a:t>
                  </a:r>
                  <a:endParaRPr lang="zh-TW" altLang="en-US">
                    <a:noFill/>
                  </a:endParaRPr>
                </a:p>
              </p:txBody>
            </p:sp>
          </mc:Fallback>
        </mc:AlternateContent>
      </p:grpSp>
      <p:sp>
        <p:nvSpPr>
          <p:cNvPr id="115" name="箭號: 向右 114"/>
          <p:cNvSpPr/>
          <p:nvPr/>
        </p:nvSpPr>
        <p:spPr>
          <a:xfrm flipH="1">
            <a:off x="3989428" y="4995405"/>
            <a:ext cx="515279" cy="4848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116" name="群組 115"/>
          <p:cNvGrpSpPr/>
          <p:nvPr/>
        </p:nvGrpSpPr>
        <p:grpSpPr>
          <a:xfrm>
            <a:off x="1266305" y="4371307"/>
            <a:ext cx="581121" cy="430683"/>
            <a:chOff x="5686213" y="4717020"/>
            <a:chExt cx="581121" cy="430683"/>
          </a:xfrm>
        </p:grpSpPr>
        <p:sp>
          <p:nvSpPr>
            <p:cNvPr id="117" name="矩形 116"/>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18" name="文字方塊 117">
                  <a:extLst>
                    <a:ext uri="{FF2B5EF4-FFF2-40B4-BE49-F238E27FC236}">
                      <a14:artisticCrisscrossEtching id="{27E07AC0-F00A-4597-937B-744F15E56B3B}"/>
                    </a:ext>
                  </a:extLst>
                </p:cNvPr>
                <p:cNvSpPr txBox="1"/>
                <p:nvPr/>
              </p:nvSpPr>
              <p:spPr>
                <a:xfrm>
                  <a:off x="5686213" y="4717020"/>
                  <a:ext cx="58112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18" name="文字方塊 117"/>
                <p:cNvSpPr txBox="1">
                  <a:spLocks noRot="1" noChangeAspect="1" noMove="1" noResize="1" noEditPoints="1" noAdjustHandles="1" noChangeArrowheads="1" noChangeShapeType="1" noTextEdit="1"/>
                </p:cNvSpPr>
                <p:nvPr/>
              </p:nvSpPr>
              <p:spPr>
                <a:xfrm>
                  <a:off x="5686213" y="4717020"/>
                  <a:ext cx="581121" cy="391004"/>
                </a:xfrm>
                <a:prstGeom prst="rect">
                  <a:avLst/>
                </a:prstGeom>
                <a:blipFill rotWithShape="1">
                  <a:blip r:embed="rId41"/>
                  <a:stretch>
                    <a:fillRect l="-5208" r="-2083" b="-9231"/>
                  </a:stretch>
                </a:blipFill>
              </p:spPr>
              <p:txBody>
                <a:bodyPr/>
                <a:lstStyle/>
                <a:p>
                  <a:r>
                    <a:rPr lang="zh-TW" altLang="en-US">
                      <a:noFill/>
                    </a:rPr>
                    <a:t> </a:t>
                  </a:r>
                  <a:endParaRPr lang="zh-TW" altLang="en-US">
                    <a:noFill/>
                  </a:endParaRPr>
                </a:p>
              </p:txBody>
            </p:sp>
          </mc:Fallback>
        </mc:AlternateContent>
      </p:grpSp>
      <p:grpSp>
        <p:nvGrpSpPr>
          <p:cNvPr id="119" name="群組 118"/>
          <p:cNvGrpSpPr/>
          <p:nvPr/>
        </p:nvGrpSpPr>
        <p:grpSpPr>
          <a:xfrm>
            <a:off x="1275014" y="4801990"/>
            <a:ext cx="581121" cy="430683"/>
            <a:chOff x="5686213" y="4717020"/>
            <a:chExt cx="581121" cy="430683"/>
          </a:xfrm>
        </p:grpSpPr>
        <p:sp>
          <p:nvSpPr>
            <p:cNvPr id="120" name="矩形 119"/>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21" name="文字方塊 120">
                  <a:extLst>
                    <a:ext uri="{FF2B5EF4-FFF2-40B4-BE49-F238E27FC236}">
                      <a14:artisticCrisscrossEtching id="{9AEE43A1-9850-4070-920A-1546FE94A051}"/>
                    </a:ext>
                  </a:extLst>
                </p:cNvPr>
                <p:cNvSpPr txBox="1"/>
                <p:nvPr/>
              </p:nvSpPr>
              <p:spPr>
                <a:xfrm>
                  <a:off x="5686213" y="4717020"/>
                  <a:ext cx="58112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21" name="文字方塊 120"/>
                <p:cNvSpPr txBox="1">
                  <a:spLocks noRot="1" noChangeAspect="1" noMove="1" noResize="1" noEditPoints="1" noAdjustHandles="1" noChangeArrowheads="1" noChangeShapeType="1" noTextEdit="1"/>
                </p:cNvSpPr>
                <p:nvPr/>
              </p:nvSpPr>
              <p:spPr>
                <a:xfrm>
                  <a:off x="5686213" y="4717020"/>
                  <a:ext cx="581121" cy="391389"/>
                </a:xfrm>
                <a:prstGeom prst="rect">
                  <a:avLst/>
                </a:prstGeom>
                <a:blipFill rotWithShape="1">
                  <a:blip r:embed="rId42"/>
                  <a:stretch>
                    <a:fillRect l="-6316" r="-3158" b="-10938"/>
                  </a:stretch>
                </a:blipFill>
              </p:spPr>
              <p:txBody>
                <a:bodyPr/>
                <a:lstStyle/>
                <a:p>
                  <a:r>
                    <a:rPr lang="zh-TW" altLang="en-US">
                      <a:noFill/>
                    </a:rPr>
                    <a:t> </a:t>
                  </a:r>
                  <a:endParaRPr lang="zh-TW" altLang="en-US">
                    <a:noFill/>
                  </a:endParaRPr>
                </a:p>
              </p:txBody>
            </p:sp>
          </mc:Fallback>
        </mc:AlternateContent>
      </p:grpSp>
      <p:grpSp>
        <p:nvGrpSpPr>
          <p:cNvPr id="122" name="群組 121"/>
          <p:cNvGrpSpPr/>
          <p:nvPr/>
        </p:nvGrpSpPr>
        <p:grpSpPr>
          <a:xfrm>
            <a:off x="1265471" y="5237002"/>
            <a:ext cx="654410" cy="760721"/>
            <a:chOff x="5686213" y="4717020"/>
            <a:chExt cx="654410" cy="760721"/>
          </a:xfrm>
        </p:grpSpPr>
        <p:sp>
          <p:nvSpPr>
            <p:cNvPr id="123" name="矩形 122"/>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24" name="文字方塊 123">
                  <a:extLst>
                    <a:ext uri="{FF2B5EF4-FFF2-40B4-BE49-F238E27FC236}">
                      <a14:artisticCrisscrossEtching id="{1FA9C806-BF65-426C-A9FF-C8FD57D943D6}"/>
                    </a:ext>
                  </a:extLst>
                </p:cNvPr>
                <p:cNvSpPr txBox="1"/>
                <p:nvPr/>
              </p:nvSpPr>
              <p:spPr>
                <a:xfrm>
                  <a:off x="5686213" y="4717020"/>
                  <a:ext cx="654410"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124" name="文字方塊 123"/>
                <p:cNvSpPr txBox="1">
                  <a:spLocks noRot="1" noChangeAspect="1" noMove="1" noResize="1" noEditPoints="1" noAdjustHandles="1" noChangeArrowheads="1" noChangeShapeType="1" noTextEdit="1"/>
                </p:cNvSpPr>
                <p:nvPr/>
              </p:nvSpPr>
              <p:spPr>
                <a:xfrm>
                  <a:off x="5686213" y="4717020"/>
                  <a:ext cx="654410" cy="760721"/>
                </a:xfrm>
                <a:prstGeom prst="rect">
                  <a:avLst/>
                </a:prstGeom>
                <a:blipFill rotWithShape="1">
                  <a:blip r:embed="rId43"/>
                  <a:stretch>
                    <a:fillRect/>
                  </a:stretch>
                </a:blipFill>
              </p:spPr>
              <p:txBody>
                <a:bodyPr/>
                <a:lstStyle/>
                <a:p>
                  <a:r>
                    <a:rPr lang="zh-TW" altLang="en-US">
                      <a:noFill/>
                    </a:rPr>
                    <a:t> </a:t>
                  </a:r>
                  <a:endParaRPr lang="zh-TW" altLang="en-US">
                    <a:noFill/>
                  </a:endParaRPr>
                </a:p>
              </p:txBody>
            </p:sp>
          </mc:Fallback>
        </mc:AlternateContent>
      </p:grpSp>
      <p:grpSp>
        <p:nvGrpSpPr>
          <p:cNvPr id="125" name="群組 124"/>
          <p:cNvGrpSpPr/>
          <p:nvPr/>
        </p:nvGrpSpPr>
        <p:grpSpPr>
          <a:xfrm>
            <a:off x="1267121" y="5880545"/>
            <a:ext cx="581121" cy="430683"/>
            <a:chOff x="5686213" y="4717020"/>
            <a:chExt cx="581121" cy="430683"/>
          </a:xfrm>
        </p:grpSpPr>
        <p:sp>
          <p:nvSpPr>
            <p:cNvPr id="126" name="矩形 125"/>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27" name="文字方塊 126">
                  <a:extLst>
                    <a:ext uri="{FF2B5EF4-FFF2-40B4-BE49-F238E27FC236}">
                      <a14:artisticCrisscrossEtching id="{2A564C68-415B-4322-81A8-D473289BACAC}"/>
                    </a:ext>
                  </a:extLst>
                </p:cNvPr>
                <p:cNvSpPr txBox="1"/>
                <p:nvPr/>
              </p:nvSpPr>
              <p:spPr>
                <a:xfrm>
                  <a:off x="5686213" y="4717020"/>
                  <a:ext cx="58112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27" name="文字方塊 126"/>
                <p:cNvSpPr txBox="1">
                  <a:spLocks noRot="1" noChangeAspect="1" noMove="1" noResize="1" noEditPoints="1" noAdjustHandles="1" noChangeArrowheads="1" noChangeShapeType="1" noTextEdit="1"/>
                </p:cNvSpPr>
                <p:nvPr/>
              </p:nvSpPr>
              <p:spPr>
                <a:xfrm>
                  <a:off x="5686213" y="4717020"/>
                  <a:ext cx="581121" cy="391004"/>
                </a:xfrm>
                <a:prstGeom prst="rect">
                  <a:avLst/>
                </a:prstGeom>
                <a:blipFill rotWithShape="1">
                  <a:blip r:embed="rId44"/>
                  <a:stretch>
                    <a:fillRect l="-5263" r="-3158" b="-9231"/>
                  </a:stretch>
                </a:blipFill>
              </p:spPr>
              <p:txBody>
                <a:bodyPr/>
                <a:lstStyle/>
                <a:p>
                  <a:r>
                    <a:rPr lang="zh-TW" altLang="en-US">
                      <a:noFill/>
                    </a:rPr>
                    <a:t> </a:t>
                  </a:r>
                  <a:endParaRPr lang="zh-TW" altLang="en-US">
                    <a:noFill/>
                  </a:endParaRPr>
                </a:p>
              </p:txBody>
            </p:sp>
          </mc:Fallback>
        </mc:AlternateContent>
      </p:grpSp>
      <p:grpSp>
        <p:nvGrpSpPr>
          <p:cNvPr id="128" name="群組 127"/>
          <p:cNvGrpSpPr/>
          <p:nvPr/>
        </p:nvGrpSpPr>
        <p:grpSpPr>
          <a:xfrm>
            <a:off x="1839411" y="4386201"/>
            <a:ext cx="668388" cy="760721"/>
            <a:chOff x="5686213" y="4717020"/>
            <a:chExt cx="668388" cy="760721"/>
          </a:xfrm>
        </p:grpSpPr>
        <p:sp>
          <p:nvSpPr>
            <p:cNvPr id="129" name="矩形 128"/>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30" name="文字方塊 129">
                  <a:extLst>
                    <a:ext uri="{FF2B5EF4-FFF2-40B4-BE49-F238E27FC236}">
                      <a14:artisticCrisscrossEtching id="{6A4952EE-CB0B-4EBE-9655-7489E83869A6}"/>
                    </a:ext>
                  </a:extLst>
                </p:cNvPr>
                <p:cNvSpPr txBox="1"/>
                <p:nvPr/>
              </p:nvSpPr>
              <p:spPr>
                <a:xfrm>
                  <a:off x="5686213" y="4717020"/>
                  <a:ext cx="668388"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130" name="文字方塊 129"/>
                <p:cNvSpPr txBox="1">
                  <a:spLocks noRot="1" noChangeAspect="1" noMove="1" noResize="1" noEditPoints="1" noAdjustHandles="1" noChangeArrowheads="1" noChangeShapeType="1" noTextEdit="1"/>
                </p:cNvSpPr>
                <p:nvPr/>
              </p:nvSpPr>
              <p:spPr>
                <a:xfrm>
                  <a:off x="5686213" y="4717020"/>
                  <a:ext cx="668388" cy="760721"/>
                </a:xfrm>
                <a:prstGeom prst="rect">
                  <a:avLst/>
                </a:prstGeom>
                <a:blipFill rotWithShape="1">
                  <a:blip r:embed="rId45"/>
                  <a:stretch>
                    <a:fillRect/>
                  </a:stretch>
                </a:blipFill>
              </p:spPr>
              <p:txBody>
                <a:bodyPr/>
                <a:lstStyle/>
                <a:p>
                  <a:r>
                    <a:rPr lang="zh-TW" altLang="en-US">
                      <a:noFill/>
                    </a:rPr>
                    <a:t> </a:t>
                  </a:r>
                  <a:endParaRPr lang="zh-TW" altLang="en-US">
                    <a:noFill/>
                  </a:endParaRPr>
                </a:p>
              </p:txBody>
            </p:sp>
          </mc:Fallback>
        </mc:AlternateContent>
      </p:grpSp>
      <p:grpSp>
        <p:nvGrpSpPr>
          <p:cNvPr id="131" name="群組 130"/>
          <p:cNvGrpSpPr/>
          <p:nvPr/>
        </p:nvGrpSpPr>
        <p:grpSpPr>
          <a:xfrm>
            <a:off x="1848120" y="4816884"/>
            <a:ext cx="668388" cy="760721"/>
            <a:chOff x="5686213" y="4717020"/>
            <a:chExt cx="668388" cy="760721"/>
          </a:xfrm>
        </p:grpSpPr>
        <p:sp>
          <p:nvSpPr>
            <p:cNvPr id="132" name="矩形 131"/>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33" name="文字方塊 132">
                  <a:extLst>
                    <a:ext uri="{FF2B5EF4-FFF2-40B4-BE49-F238E27FC236}">
                      <a14:artisticCrisscrossEtching id="{81931EC7-B0A1-43BF-BF88-592B3F1A269E}"/>
                    </a:ext>
                  </a:extLst>
                </p:cNvPr>
                <p:cNvSpPr txBox="1"/>
                <p:nvPr/>
              </p:nvSpPr>
              <p:spPr>
                <a:xfrm>
                  <a:off x="5686213" y="4717020"/>
                  <a:ext cx="668388"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133" name="文字方塊 132"/>
                <p:cNvSpPr txBox="1">
                  <a:spLocks noRot="1" noChangeAspect="1" noMove="1" noResize="1" noEditPoints="1" noAdjustHandles="1" noChangeArrowheads="1" noChangeShapeType="1" noTextEdit="1"/>
                </p:cNvSpPr>
                <p:nvPr/>
              </p:nvSpPr>
              <p:spPr>
                <a:xfrm>
                  <a:off x="5686213" y="4717020"/>
                  <a:ext cx="668388" cy="760721"/>
                </a:xfrm>
                <a:prstGeom prst="rect">
                  <a:avLst/>
                </a:prstGeom>
                <a:blipFill rotWithShape="1">
                  <a:blip r:embed="rId46"/>
                  <a:stretch>
                    <a:fillRect/>
                  </a:stretch>
                </a:blipFill>
              </p:spPr>
              <p:txBody>
                <a:bodyPr/>
                <a:lstStyle/>
                <a:p>
                  <a:r>
                    <a:rPr lang="zh-TW" altLang="en-US">
                      <a:noFill/>
                    </a:rPr>
                    <a:t> </a:t>
                  </a:r>
                  <a:endParaRPr lang="zh-TW" altLang="en-US">
                    <a:noFill/>
                  </a:endParaRPr>
                </a:p>
              </p:txBody>
            </p:sp>
          </mc:Fallback>
        </mc:AlternateContent>
      </p:grpSp>
      <p:grpSp>
        <p:nvGrpSpPr>
          <p:cNvPr id="134" name="群組 133"/>
          <p:cNvGrpSpPr/>
          <p:nvPr/>
        </p:nvGrpSpPr>
        <p:grpSpPr>
          <a:xfrm>
            <a:off x="1839357" y="5250787"/>
            <a:ext cx="659604" cy="760721"/>
            <a:chOff x="5686213" y="4717020"/>
            <a:chExt cx="659604" cy="760721"/>
          </a:xfrm>
        </p:grpSpPr>
        <p:sp>
          <p:nvSpPr>
            <p:cNvPr id="135" name="矩形 134"/>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36" name="文字方塊 135">
                  <a:extLst>
                    <a:ext uri="{FF2B5EF4-FFF2-40B4-BE49-F238E27FC236}">
                      <a14:artisticCrisscrossEtching id="{728C7C9F-F78C-4D3D-8776-E61D48678D6F}"/>
                    </a:ext>
                  </a:extLst>
                </p:cNvPr>
                <p:cNvSpPr txBox="1"/>
                <p:nvPr/>
              </p:nvSpPr>
              <p:spPr>
                <a:xfrm>
                  <a:off x="5686213" y="4717020"/>
                  <a:ext cx="659604"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136" name="文字方塊 135"/>
                <p:cNvSpPr txBox="1">
                  <a:spLocks noRot="1" noChangeAspect="1" noMove="1" noResize="1" noEditPoints="1" noAdjustHandles="1" noChangeArrowheads="1" noChangeShapeType="1" noTextEdit="1"/>
                </p:cNvSpPr>
                <p:nvPr/>
              </p:nvSpPr>
              <p:spPr>
                <a:xfrm>
                  <a:off x="5686213" y="4717020"/>
                  <a:ext cx="659604" cy="760721"/>
                </a:xfrm>
                <a:prstGeom prst="rect">
                  <a:avLst/>
                </a:prstGeom>
                <a:blipFill rotWithShape="1">
                  <a:blip r:embed="rId47"/>
                  <a:stretch>
                    <a:fillRect/>
                  </a:stretch>
                </a:blipFill>
              </p:spPr>
              <p:txBody>
                <a:bodyPr/>
                <a:lstStyle/>
                <a:p>
                  <a:r>
                    <a:rPr lang="zh-TW" altLang="en-US">
                      <a:noFill/>
                    </a:rPr>
                    <a:t> </a:t>
                  </a:r>
                  <a:endParaRPr lang="zh-TW" altLang="en-US">
                    <a:noFill/>
                  </a:endParaRPr>
                </a:p>
              </p:txBody>
            </p:sp>
          </mc:Fallback>
        </mc:AlternateContent>
      </p:grpSp>
      <p:grpSp>
        <p:nvGrpSpPr>
          <p:cNvPr id="137" name="群組 136"/>
          <p:cNvGrpSpPr/>
          <p:nvPr/>
        </p:nvGrpSpPr>
        <p:grpSpPr>
          <a:xfrm>
            <a:off x="1840227" y="5895439"/>
            <a:ext cx="588238" cy="430683"/>
            <a:chOff x="5686213" y="4717020"/>
            <a:chExt cx="588238" cy="430683"/>
          </a:xfrm>
        </p:grpSpPr>
        <p:sp>
          <p:nvSpPr>
            <p:cNvPr id="138" name="矩形 137"/>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39" name="文字方塊 138">
                  <a:extLst>
                    <a:ext uri="{FF2B5EF4-FFF2-40B4-BE49-F238E27FC236}">
                      <a14:artisticCrisscrossEtching id="{90140C1E-EA33-432A-80AF-1C9E734D932B}"/>
                    </a:ext>
                  </a:extLst>
                </p:cNvPr>
                <p:cNvSpPr txBox="1"/>
                <p:nvPr/>
              </p:nvSpPr>
              <p:spPr>
                <a:xfrm>
                  <a:off x="5686213" y="4717020"/>
                  <a:ext cx="58823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39" name="文字方塊 138"/>
                <p:cNvSpPr txBox="1">
                  <a:spLocks noRot="1" noChangeAspect="1" noMove="1" noResize="1" noEditPoints="1" noAdjustHandles="1" noChangeArrowheads="1" noChangeShapeType="1" noTextEdit="1"/>
                </p:cNvSpPr>
                <p:nvPr/>
              </p:nvSpPr>
              <p:spPr>
                <a:xfrm>
                  <a:off x="5686213" y="4717020"/>
                  <a:ext cx="588238" cy="391389"/>
                </a:xfrm>
                <a:prstGeom prst="rect">
                  <a:avLst/>
                </a:prstGeom>
                <a:blipFill rotWithShape="1">
                  <a:blip r:embed="rId48"/>
                  <a:stretch>
                    <a:fillRect l="-5155" r="-2062" b="-10938"/>
                  </a:stretch>
                </a:blipFill>
              </p:spPr>
              <p:txBody>
                <a:bodyPr/>
                <a:lstStyle/>
                <a:p>
                  <a:r>
                    <a:rPr lang="zh-TW" altLang="en-US">
                      <a:noFill/>
                    </a:rPr>
                    <a:t> </a:t>
                  </a:r>
                  <a:endParaRPr lang="zh-TW" altLang="en-US">
                    <a:noFill/>
                  </a:endParaRPr>
                </a:p>
              </p:txBody>
            </p:sp>
          </mc:Fallback>
        </mc:AlternateContent>
      </p:grpSp>
      <p:grpSp>
        <p:nvGrpSpPr>
          <p:cNvPr id="140" name="群組 139"/>
          <p:cNvGrpSpPr/>
          <p:nvPr/>
        </p:nvGrpSpPr>
        <p:grpSpPr>
          <a:xfrm>
            <a:off x="2415391" y="4371307"/>
            <a:ext cx="661207" cy="760721"/>
            <a:chOff x="5686213" y="4717020"/>
            <a:chExt cx="661207" cy="760721"/>
          </a:xfrm>
        </p:grpSpPr>
        <p:sp>
          <p:nvSpPr>
            <p:cNvPr id="141" name="矩形 140"/>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42" name="文字方塊 141">
                  <a:extLst>
                    <a:ext uri="{FF2B5EF4-FFF2-40B4-BE49-F238E27FC236}">
                      <a14:artisticCrisscrossEtching id="{74230CF0-7637-443A-9F06-1290685573F6}"/>
                    </a:ext>
                  </a:extLst>
                </p:cNvPr>
                <p:cNvSpPr txBox="1"/>
                <p:nvPr/>
              </p:nvSpPr>
              <p:spPr>
                <a:xfrm>
                  <a:off x="5686213" y="4717020"/>
                  <a:ext cx="661207"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142" name="文字方塊 141"/>
                <p:cNvSpPr txBox="1">
                  <a:spLocks noRot="1" noChangeAspect="1" noMove="1" noResize="1" noEditPoints="1" noAdjustHandles="1" noChangeArrowheads="1" noChangeShapeType="1" noTextEdit="1"/>
                </p:cNvSpPr>
                <p:nvPr/>
              </p:nvSpPr>
              <p:spPr>
                <a:xfrm>
                  <a:off x="5686213" y="4717020"/>
                  <a:ext cx="661207" cy="760721"/>
                </a:xfrm>
                <a:prstGeom prst="rect">
                  <a:avLst/>
                </a:prstGeom>
                <a:blipFill rotWithShape="1">
                  <a:blip r:embed="rId49"/>
                  <a:stretch>
                    <a:fillRect/>
                  </a:stretch>
                </a:blipFill>
              </p:spPr>
              <p:txBody>
                <a:bodyPr/>
                <a:lstStyle/>
                <a:p>
                  <a:r>
                    <a:rPr lang="zh-TW" altLang="en-US">
                      <a:noFill/>
                    </a:rPr>
                    <a:t> </a:t>
                  </a:r>
                  <a:endParaRPr lang="zh-TW" altLang="en-US">
                    <a:noFill/>
                  </a:endParaRPr>
                </a:p>
              </p:txBody>
            </p:sp>
          </mc:Fallback>
        </mc:AlternateContent>
      </p:grpSp>
      <p:grpSp>
        <p:nvGrpSpPr>
          <p:cNvPr id="143" name="群組 142"/>
          <p:cNvGrpSpPr/>
          <p:nvPr/>
        </p:nvGrpSpPr>
        <p:grpSpPr>
          <a:xfrm>
            <a:off x="2424100" y="4801990"/>
            <a:ext cx="659604" cy="760721"/>
            <a:chOff x="5686213" y="4717020"/>
            <a:chExt cx="659604" cy="760721"/>
          </a:xfrm>
        </p:grpSpPr>
        <p:sp>
          <p:nvSpPr>
            <p:cNvPr id="144" name="矩形 143"/>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45" name="文字方塊 144">
                  <a:extLst>
                    <a:ext uri="{FF2B5EF4-FFF2-40B4-BE49-F238E27FC236}">
                      <a14:artisticCrisscrossEtching id="{4CC650C3-3A70-41F2-88D8-B4F86A2957C6}"/>
                    </a:ext>
                  </a:extLst>
                </p:cNvPr>
                <p:cNvSpPr txBox="1"/>
                <p:nvPr/>
              </p:nvSpPr>
              <p:spPr>
                <a:xfrm>
                  <a:off x="5686213" y="4717020"/>
                  <a:ext cx="659604"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145" name="文字方塊 144"/>
                <p:cNvSpPr txBox="1">
                  <a:spLocks noRot="1" noChangeAspect="1" noMove="1" noResize="1" noEditPoints="1" noAdjustHandles="1" noChangeArrowheads="1" noChangeShapeType="1" noTextEdit="1"/>
                </p:cNvSpPr>
                <p:nvPr/>
              </p:nvSpPr>
              <p:spPr>
                <a:xfrm>
                  <a:off x="5686213" y="4717020"/>
                  <a:ext cx="659604" cy="760721"/>
                </a:xfrm>
                <a:prstGeom prst="rect">
                  <a:avLst/>
                </a:prstGeom>
                <a:blipFill rotWithShape="1">
                  <a:blip r:embed="rId50"/>
                  <a:stretch>
                    <a:fillRect/>
                  </a:stretch>
                </a:blipFill>
              </p:spPr>
              <p:txBody>
                <a:bodyPr/>
                <a:lstStyle/>
                <a:p>
                  <a:r>
                    <a:rPr lang="zh-TW" altLang="en-US">
                      <a:noFill/>
                    </a:rPr>
                    <a:t> </a:t>
                  </a:r>
                  <a:endParaRPr lang="zh-TW" altLang="en-US">
                    <a:noFill/>
                  </a:endParaRPr>
                </a:p>
              </p:txBody>
            </p:sp>
          </mc:Fallback>
        </mc:AlternateContent>
      </p:grpSp>
      <p:grpSp>
        <p:nvGrpSpPr>
          <p:cNvPr id="146" name="群組 145"/>
          <p:cNvGrpSpPr/>
          <p:nvPr/>
        </p:nvGrpSpPr>
        <p:grpSpPr>
          <a:xfrm>
            <a:off x="2417653" y="5241046"/>
            <a:ext cx="659604" cy="760721"/>
            <a:chOff x="5686213" y="4717020"/>
            <a:chExt cx="659604" cy="760721"/>
          </a:xfrm>
        </p:grpSpPr>
        <p:sp>
          <p:nvSpPr>
            <p:cNvPr id="147" name="矩形 146"/>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48" name="文字方塊 147">
                  <a:extLst>
                    <a:ext uri="{FF2B5EF4-FFF2-40B4-BE49-F238E27FC236}">
                      <a14:artisticCrisscrossEtching id="{B14E493C-E33B-4938-A857-ABA1D43C9DBE}"/>
                    </a:ext>
                  </a:extLst>
                </p:cNvPr>
                <p:cNvSpPr txBox="1"/>
                <p:nvPr/>
              </p:nvSpPr>
              <p:spPr>
                <a:xfrm>
                  <a:off x="5686213" y="4717020"/>
                  <a:ext cx="659604"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148" name="文字方塊 147"/>
                <p:cNvSpPr txBox="1">
                  <a:spLocks noRot="1" noChangeAspect="1" noMove="1" noResize="1" noEditPoints="1" noAdjustHandles="1" noChangeArrowheads="1" noChangeShapeType="1" noTextEdit="1"/>
                </p:cNvSpPr>
                <p:nvPr/>
              </p:nvSpPr>
              <p:spPr>
                <a:xfrm>
                  <a:off x="5686213" y="4717020"/>
                  <a:ext cx="659604" cy="760721"/>
                </a:xfrm>
                <a:prstGeom prst="rect">
                  <a:avLst/>
                </a:prstGeom>
                <a:blipFill rotWithShape="1">
                  <a:blip r:embed="rId51"/>
                  <a:stretch>
                    <a:fillRect/>
                  </a:stretch>
                </a:blipFill>
              </p:spPr>
              <p:txBody>
                <a:bodyPr/>
                <a:lstStyle/>
                <a:p>
                  <a:r>
                    <a:rPr lang="zh-TW" altLang="en-US">
                      <a:noFill/>
                    </a:rPr>
                    <a:t> </a:t>
                  </a:r>
                  <a:endParaRPr lang="zh-TW" altLang="en-US">
                    <a:noFill/>
                  </a:endParaRPr>
                </a:p>
              </p:txBody>
            </p:sp>
          </mc:Fallback>
        </mc:AlternateContent>
      </p:grpSp>
      <p:grpSp>
        <p:nvGrpSpPr>
          <p:cNvPr id="149" name="群組 148"/>
          <p:cNvGrpSpPr/>
          <p:nvPr/>
        </p:nvGrpSpPr>
        <p:grpSpPr>
          <a:xfrm>
            <a:off x="2416207" y="5880545"/>
            <a:ext cx="588238" cy="430683"/>
            <a:chOff x="5686213" y="4717020"/>
            <a:chExt cx="588238" cy="430683"/>
          </a:xfrm>
        </p:grpSpPr>
        <p:sp>
          <p:nvSpPr>
            <p:cNvPr id="150" name="矩形 149"/>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51" name="文字方塊 150">
                  <a:extLst>
                    <a:ext uri="{FF2B5EF4-FFF2-40B4-BE49-F238E27FC236}">
                      <a14:artisticCrisscrossEtching id="{015918AC-0318-405C-ACE6-5C79CBD80968}"/>
                    </a:ext>
                  </a:extLst>
                </p:cNvPr>
                <p:cNvSpPr txBox="1"/>
                <p:nvPr/>
              </p:nvSpPr>
              <p:spPr>
                <a:xfrm>
                  <a:off x="5686213" y="4717020"/>
                  <a:ext cx="58823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51" name="文字方塊 150"/>
                <p:cNvSpPr txBox="1">
                  <a:spLocks noRot="1" noChangeAspect="1" noMove="1" noResize="1" noEditPoints="1" noAdjustHandles="1" noChangeArrowheads="1" noChangeShapeType="1" noTextEdit="1"/>
                </p:cNvSpPr>
                <p:nvPr/>
              </p:nvSpPr>
              <p:spPr>
                <a:xfrm>
                  <a:off x="5686213" y="4717020"/>
                  <a:ext cx="588238" cy="391389"/>
                </a:xfrm>
                <a:prstGeom prst="rect">
                  <a:avLst/>
                </a:prstGeom>
                <a:blipFill rotWithShape="1">
                  <a:blip r:embed="rId52"/>
                  <a:stretch>
                    <a:fillRect l="-6250" r="-3125" b="-9231"/>
                  </a:stretch>
                </a:blipFill>
              </p:spPr>
              <p:txBody>
                <a:bodyPr/>
                <a:lstStyle/>
                <a:p>
                  <a:r>
                    <a:rPr lang="zh-TW" altLang="en-US">
                      <a:noFill/>
                    </a:rPr>
                    <a:t> </a:t>
                  </a:r>
                  <a:endParaRPr lang="zh-TW" altLang="en-US">
                    <a:noFill/>
                  </a:endParaRPr>
                </a:p>
              </p:txBody>
            </p:sp>
          </mc:Fallback>
        </mc:AlternateContent>
      </p:grpSp>
      <p:grpSp>
        <p:nvGrpSpPr>
          <p:cNvPr id="152" name="群組 151"/>
          <p:cNvGrpSpPr/>
          <p:nvPr/>
        </p:nvGrpSpPr>
        <p:grpSpPr>
          <a:xfrm>
            <a:off x="3355101" y="4371307"/>
            <a:ext cx="651910" cy="760336"/>
            <a:chOff x="5686213" y="4717020"/>
            <a:chExt cx="651910" cy="760336"/>
          </a:xfrm>
        </p:grpSpPr>
        <p:sp>
          <p:nvSpPr>
            <p:cNvPr id="153" name="矩形 152"/>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54" name="文字方塊 153">
                  <a:extLst>
                    <a:ext uri="{FF2B5EF4-FFF2-40B4-BE49-F238E27FC236}">
                      <a14:artisticCrisscrossEtching id="{E496EE96-A584-487C-842F-0D288CB6AF84}"/>
                    </a:ext>
                  </a:extLst>
                </p:cNvPr>
                <p:cNvSpPr txBox="1"/>
                <p:nvPr/>
              </p:nvSpPr>
              <p:spPr>
                <a:xfrm>
                  <a:off x="5686213" y="4717020"/>
                  <a:ext cx="651910" cy="760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154" name="文字方塊 153"/>
                <p:cNvSpPr txBox="1">
                  <a:spLocks noRot="1" noChangeAspect="1" noMove="1" noResize="1" noEditPoints="1" noAdjustHandles="1" noChangeArrowheads="1" noChangeShapeType="1" noTextEdit="1"/>
                </p:cNvSpPr>
                <p:nvPr/>
              </p:nvSpPr>
              <p:spPr>
                <a:xfrm>
                  <a:off x="5686213" y="4717020"/>
                  <a:ext cx="651910" cy="760336"/>
                </a:xfrm>
                <a:prstGeom prst="rect">
                  <a:avLst/>
                </a:prstGeom>
                <a:blipFill rotWithShape="1">
                  <a:blip r:embed="rId53"/>
                  <a:stretch>
                    <a:fillRect l="-935"/>
                  </a:stretch>
                </a:blipFill>
              </p:spPr>
              <p:txBody>
                <a:bodyPr/>
                <a:lstStyle/>
                <a:p>
                  <a:r>
                    <a:rPr lang="zh-TW" altLang="en-US">
                      <a:noFill/>
                    </a:rPr>
                    <a:t> </a:t>
                  </a:r>
                  <a:endParaRPr lang="zh-TW" altLang="en-US">
                    <a:noFill/>
                  </a:endParaRPr>
                </a:p>
              </p:txBody>
            </p:sp>
          </mc:Fallback>
        </mc:AlternateContent>
      </p:grpSp>
      <p:grpSp>
        <p:nvGrpSpPr>
          <p:cNvPr id="155" name="群組 154"/>
          <p:cNvGrpSpPr/>
          <p:nvPr/>
        </p:nvGrpSpPr>
        <p:grpSpPr>
          <a:xfrm>
            <a:off x="3363810" y="4801991"/>
            <a:ext cx="651076" cy="760721"/>
            <a:chOff x="5686213" y="4717020"/>
            <a:chExt cx="651076" cy="760721"/>
          </a:xfrm>
        </p:grpSpPr>
        <p:sp>
          <p:nvSpPr>
            <p:cNvPr id="156" name="矩形 155"/>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57" name="文字方塊 156">
                  <a:extLst>
                    <a:ext uri="{FF2B5EF4-FFF2-40B4-BE49-F238E27FC236}">
                      <a14:artisticCrisscrossEtching id="{4392FE6A-006D-49B2-8573-FEC70D4589FD}"/>
                    </a:ext>
                  </a:extLst>
                </p:cNvPr>
                <p:cNvSpPr txBox="1"/>
                <p:nvPr/>
              </p:nvSpPr>
              <p:spPr>
                <a:xfrm>
                  <a:off x="5686213" y="4717020"/>
                  <a:ext cx="651076"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157" name="文字方塊 156"/>
                <p:cNvSpPr txBox="1">
                  <a:spLocks noRot="1" noChangeAspect="1" noMove="1" noResize="1" noEditPoints="1" noAdjustHandles="1" noChangeArrowheads="1" noChangeShapeType="1" noTextEdit="1"/>
                </p:cNvSpPr>
                <p:nvPr/>
              </p:nvSpPr>
              <p:spPr>
                <a:xfrm>
                  <a:off x="5686213" y="4717020"/>
                  <a:ext cx="651076" cy="760721"/>
                </a:xfrm>
                <a:prstGeom prst="rect">
                  <a:avLst/>
                </a:prstGeom>
                <a:blipFill rotWithShape="1">
                  <a:blip r:embed="rId54"/>
                  <a:stretch>
                    <a:fillRect l="-1869"/>
                  </a:stretch>
                </a:blipFill>
              </p:spPr>
              <p:txBody>
                <a:bodyPr/>
                <a:lstStyle/>
                <a:p>
                  <a:r>
                    <a:rPr lang="zh-TW" altLang="en-US">
                      <a:noFill/>
                    </a:rPr>
                    <a:t> </a:t>
                  </a:r>
                  <a:endParaRPr lang="zh-TW" altLang="en-US">
                    <a:noFill/>
                  </a:endParaRPr>
                </a:p>
              </p:txBody>
            </p:sp>
          </mc:Fallback>
        </mc:AlternateContent>
      </p:grpSp>
      <p:grpSp>
        <p:nvGrpSpPr>
          <p:cNvPr id="158" name="群組 157"/>
          <p:cNvGrpSpPr/>
          <p:nvPr/>
        </p:nvGrpSpPr>
        <p:grpSpPr>
          <a:xfrm>
            <a:off x="3356704" y="5251930"/>
            <a:ext cx="651076" cy="760721"/>
            <a:chOff x="5686213" y="4717020"/>
            <a:chExt cx="651076" cy="760721"/>
          </a:xfrm>
        </p:grpSpPr>
        <p:sp>
          <p:nvSpPr>
            <p:cNvPr id="159" name="矩形 158"/>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60" name="文字方塊 159">
                  <a:extLst>
                    <a:ext uri="{FF2B5EF4-FFF2-40B4-BE49-F238E27FC236}">
                      <a14:artisticCrisscrossEtching id="{A70924E8-FF9A-442F-AA45-F62A79B02A14}"/>
                    </a:ext>
                  </a:extLst>
                </p:cNvPr>
                <p:cNvSpPr txBox="1"/>
                <p:nvPr/>
              </p:nvSpPr>
              <p:spPr>
                <a:xfrm>
                  <a:off x="5686213" y="4717020"/>
                  <a:ext cx="651076"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160" name="文字方塊 159"/>
                <p:cNvSpPr txBox="1">
                  <a:spLocks noRot="1" noChangeAspect="1" noMove="1" noResize="1" noEditPoints="1" noAdjustHandles="1" noChangeArrowheads="1" noChangeShapeType="1" noTextEdit="1"/>
                </p:cNvSpPr>
                <p:nvPr/>
              </p:nvSpPr>
              <p:spPr>
                <a:xfrm>
                  <a:off x="5686213" y="4717020"/>
                  <a:ext cx="651076" cy="760721"/>
                </a:xfrm>
                <a:prstGeom prst="rect">
                  <a:avLst/>
                </a:prstGeom>
                <a:blipFill rotWithShape="1">
                  <a:blip r:embed="rId55"/>
                  <a:stretch>
                    <a:fillRect l="-1887"/>
                  </a:stretch>
                </a:blipFill>
              </p:spPr>
              <p:txBody>
                <a:bodyPr/>
                <a:lstStyle/>
                <a:p>
                  <a:r>
                    <a:rPr lang="zh-TW" altLang="en-US">
                      <a:noFill/>
                    </a:rPr>
                    <a:t> </a:t>
                  </a:r>
                  <a:endParaRPr lang="zh-TW" altLang="en-US">
                    <a:noFill/>
                  </a:endParaRPr>
                </a:p>
              </p:txBody>
            </p:sp>
          </mc:Fallback>
        </mc:AlternateContent>
      </p:grpSp>
      <p:grpSp>
        <p:nvGrpSpPr>
          <p:cNvPr id="161" name="群組 160"/>
          <p:cNvGrpSpPr/>
          <p:nvPr/>
        </p:nvGrpSpPr>
        <p:grpSpPr>
          <a:xfrm>
            <a:off x="3355917" y="5880546"/>
            <a:ext cx="608115" cy="430683"/>
            <a:chOff x="5686213" y="4717020"/>
            <a:chExt cx="608115" cy="430683"/>
          </a:xfrm>
        </p:grpSpPr>
        <p:sp>
          <p:nvSpPr>
            <p:cNvPr id="162" name="矩形 161"/>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63" name="文字方塊 162">
                  <a:extLst>
                    <a:ext uri="{FF2B5EF4-FFF2-40B4-BE49-F238E27FC236}">
                      <a14:artisticCrisscrossEtching id="{1AFAF8B2-C8A0-42D5-AF08-4E2ABA48F79E}"/>
                    </a:ext>
                  </a:extLst>
                </p:cNvPr>
                <p:cNvSpPr txBox="1"/>
                <p:nvPr/>
              </p:nvSpPr>
              <p:spPr>
                <a:xfrm>
                  <a:off x="5686213" y="4717020"/>
                  <a:ext cx="608115" cy="3906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63" name="文字方塊 162"/>
                <p:cNvSpPr txBox="1">
                  <a:spLocks noRot="1" noChangeAspect="1" noMove="1" noResize="1" noEditPoints="1" noAdjustHandles="1" noChangeArrowheads="1" noChangeShapeType="1" noTextEdit="1"/>
                </p:cNvSpPr>
                <p:nvPr/>
              </p:nvSpPr>
              <p:spPr>
                <a:xfrm>
                  <a:off x="5686213" y="4717020"/>
                  <a:ext cx="608115" cy="390620"/>
                </a:xfrm>
                <a:prstGeom prst="rect">
                  <a:avLst/>
                </a:prstGeom>
                <a:blipFill rotWithShape="1">
                  <a:blip r:embed="rId56"/>
                  <a:stretch>
                    <a:fillRect l="-6061" r="-4040" b="-10938"/>
                  </a:stretch>
                </a:blipFill>
              </p:spPr>
              <p:txBody>
                <a:bodyPr/>
                <a:lstStyle/>
                <a:p>
                  <a:r>
                    <a:rPr lang="zh-TW" altLang="en-US">
                      <a:noFill/>
                    </a:rPr>
                    <a:t> </a:t>
                  </a:r>
                  <a:endParaRPr lang="zh-TW" altLang="en-US">
                    <a:noFill/>
                  </a:endParaRPr>
                </a:p>
              </p:txBody>
            </p:sp>
          </mc:Fallback>
        </mc:AlternateContent>
      </p:grpSp>
      <mc:AlternateContent xmlns:mc="http://schemas.openxmlformats.org/markup-compatibility/2006">
        <mc:Choice xmlns:a14="http://schemas.microsoft.com/office/drawing/2010/main" Requires="a14">
          <p:sp>
            <p:nvSpPr>
              <p:cNvPr id="164" name="文字方塊 163">
                <a:extLst>
                  <a:ext uri="{FF2B5EF4-FFF2-40B4-BE49-F238E27FC236}">
                    <a14:artisticCrisscrossEtching id="{042D9632-40F3-4C32-ADEC-5868E289F833}"/>
                  </a:ext>
                </a:extLst>
              </p:cNvPr>
              <p:cNvSpPr txBox="1"/>
              <p:nvPr/>
            </p:nvSpPr>
            <p:spPr>
              <a:xfrm>
                <a:off x="2624181" y="6315530"/>
                <a:ext cx="334322" cy="445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𝐴</m:t>
                      </m:r>
                      <m:r>
                        <a:rPr lang="en-US" altLang="zh-TW" sz="2800" i="1">
                          <a:latin typeface="Cambria Math" panose="02040503050406030204" pitchFamily="18" charset="0"/>
                        </a:rPr>
                        <m:t>′</m:t>
                      </m:r>
                    </m:oMath>
                  </m:oMathPara>
                </a14:m>
                <a:endParaRPr lang="zh-TW" altLang="en-US" sz="2800" dirty="0"/>
              </a:p>
            </p:txBody>
          </p:sp>
        </mc:Choice>
        <mc:Fallback>
          <p:sp>
            <p:nvSpPr>
              <p:cNvPr id="164" name="文字方塊 163"/>
              <p:cNvSpPr txBox="1">
                <a:spLocks noRot="1" noChangeAspect="1" noMove="1" noResize="1" noEditPoints="1" noAdjustHandles="1" noChangeArrowheads="1" noChangeShapeType="1" noTextEdit="1"/>
              </p:cNvSpPr>
              <p:nvPr/>
            </p:nvSpPr>
            <p:spPr>
              <a:xfrm>
                <a:off x="2624181" y="6315530"/>
                <a:ext cx="334322" cy="445443"/>
              </a:xfrm>
              <a:prstGeom prst="rect">
                <a:avLst/>
              </a:prstGeom>
              <a:blipFill rotWithShape="1">
                <a:blip r:embed="rId57"/>
                <a:stretch>
                  <a:fillRect/>
                </a:stretch>
              </a:blipFill>
            </p:spPr>
            <p:txBody>
              <a:bodyPr/>
              <a:lstStyle/>
              <a:p>
                <a:r>
                  <a:rPr lang="zh-TW" altLang="en-US">
                    <a:noFill/>
                  </a:rPr>
                  <a:t> </a:t>
                </a:r>
                <a:endParaRPr lang="zh-TW" altLang="en-US">
                  <a:noFill/>
                </a:endParaRPr>
              </a:p>
            </p:txBody>
          </p:sp>
        </mc:Fallback>
      </mc:AlternateContent>
      <p:sp>
        <p:nvSpPr>
          <p:cNvPr id="165" name="矩形 164"/>
          <p:cNvSpPr/>
          <p:nvPr/>
        </p:nvSpPr>
        <p:spPr>
          <a:xfrm>
            <a:off x="4268180" y="3670982"/>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mc:AlternateContent xmlns:mc="http://schemas.openxmlformats.org/markup-compatibility/2006">
        <mc:Choice xmlns:a14="http://schemas.microsoft.com/office/drawing/2010/main" Requires="a14">
          <p:sp>
            <p:nvSpPr>
              <p:cNvPr id="218" name="文字方塊 217">
                <a:extLst>
                  <a:ext uri="{FF2B5EF4-FFF2-40B4-BE49-F238E27FC236}">
                    <a14:artisticCrisscrossEtching id="{F3498161-48BC-4E96-A30A-224A76CAED20}"/>
                  </a:ext>
                </a:extLst>
              </p:cNvPr>
              <p:cNvSpPr txBox="1"/>
              <p:nvPr/>
            </p:nvSpPr>
            <p:spPr>
              <a:xfrm>
                <a:off x="2382986" y="2238240"/>
                <a:ext cx="58823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Sub>
                    </m:oMath>
                  </m:oMathPara>
                </a14:m>
                <a:endParaRPr lang="zh-TW" altLang="en-US" sz="2400" dirty="0"/>
              </a:p>
            </p:txBody>
          </p:sp>
        </mc:Choice>
        <mc:Fallback>
          <p:sp>
            <p:nvSpPr>
              <p:cNvPr id="218" name="文字方塊 217"/>
              <p:cNvSpPr txBox="1">
                <a:spLocks noRot="1" noChangeAspect="1" noMove="1" noResize="1" noEditPoints="1" noAdjustHandles="1" noChangeArrowheads="1" noChangeShapeType="1" noTextEdit="1"/>
              </p:cNvSpPr>
              <p:nvPr/>
            </p:nvSpPr>
            <p:spPr>
              <a:xfrm>
                <a:off x="2382986" y="2238240"/>
                <a:ext cx="588238" cy="385555"/>
              </a:xfrm>
              <a:prstGeom prst="rect">
                <a:avLst/>
              </a:prstGeom>
              <a:blipFill rotWithShape="1">
                <a:blip r:embed="rId58"/>
                <a:stretch>
                  <a:fillRect l="-6250" r="-3125" b="-1111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19" name="文字方塊 218">
                <a:extLst>
                  <a:ext uri="{FF2B5EF4-FFF2-40B4-BE49-F238E27FC236}">
                    <a14:artisticCrisscrossEtching id="{2778C4A4-4BBF-4B61-9334-F5A00F09B870}"/>
                  </a:ext>
                </a:extLst>
              </p:cNvPr>
              <p:cNvSpPr txBox="1"/>
              <p:nvPr/>
            </p:nvSpPr>
            <p:spPr>
              <a:xfrm>
                <a:off x="4655584" y="2238240"/>
                <a:ext cx="58823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Sub>
                    </m:oMath>
                  </m:oMathPara>
                </a14:m>
                <a:endParaRPr lang="zh-TW" altLang="en-US" sz="2400" dirty="0"/>
              </a:p>
            </p:txBody>
          </p:sp>
        </mc:Choice>
        <mc:Fallback>
          <p:sp>
            <p:nvSpPr>
              <p:cNvPr id="219" name="文字方塊 218"/>
              <p:cNvSpPr txBox="1">
                <a:spLocks noRot="1" noChangeAspect="1" noMove="1" noResize="1" noEditPoints="1" noAdjustHandles="1" noChangeArrowheads="1" noChangeShapeType="1" noTextEdit="1"/>
              </p:cNvSpPr>
              <p:nvPr/>
            </p:nvSpPr>
            <p:spPr>
              <a:xfrm>
                <a:off x="4655584" y="2238240"/>
                <a:ext cx="588238" cy="385555"/>
              </a:xfrm>
              <a:prstGeom prst="rect">
                <a:avLst/>
              </a:prstGeom>
              <a:blipFill rotWithShape="1">
                <a:blip r:embed="rId59"/>
                <a:stretch>
                  <a:fillRect l="-6250" r="-3125" b="-1111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0" name="文字方塊 219">
                <a:extLst>
                  <a:ext uri="{FF2B5EF4-FFF2-40B4-BE49-F238E27FC236}">
                    <a14:artisticCrisscrossEtching id="{13D1F65E-1827-4B84-8C8B-9E2544CBC930}"/>
                  </a:ext>
                </a:extLst>
              </p:cNvPr>
              <p:cNvSpPr txBox="1"/>
              <p:nvPr/>
            </p:nvSpPr>
            <p:spPr>
              <a:xfrm>
                <a:off x="6806782" y="2238240"/>
                <a:ext cx="58823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Sub>
                    </m:oMath>
                  </m:oMathPara>
                </a14:m>
                <a:endParaRPr lang="zh-TW" altLang="en-US" sz="2400" dirty="0"/>
              </a:p>
            </p:txBody>
          </p:sp>
        </mc:Choice>
        <mc:Fallback>
          <p:sp>
            <p:nvSpPr>
              <p:cNvPr id="220" name="文字方塊 219"/>
              <p:cNvSpPr txBox="1">
                <a:spLocks noRot="1" noChangeAspect="1" noMove="1" noResize="1" noEditPoints="1" noAdjustHandles="1" noChangeArrowheads="1" noChangeShapeType="1" noTextEdit="1"/>
              </p:cNvSpPr>
              <p:nvPr/>
            </p:nvSpPr>
            <p:spPr>
              <a:xfrm>
                <a:off x="6806782" y="2238240"/>
                <a:ext cx="588238" cy="385555"/>
              </a:xfrm>
              <a:prstGeom prst="rect">
                <a:avLst/>
              </a:prstGeom>
              <a:blipFill rotWithShape="1">
                <a:blip r:embed="rId60"/>
                <a:stretch>
                  <a:fillRect l="-6250" r="-3125" b="-1111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1" name="文字方塊 220">
                <a:extLst>
                  <a:ext uri="{FF2B5EF4-FFF2-40B4-BE49-F238E27FC236}">
                    <a14:artisticCrisscrossEtching id="{8C1487E1-02A6-4EC4-867D-D5A7494113E4}"/>
                  </a:ext>
                </a:extLst>
              </p:cNvPr>
              <p:cNvSpPr txBox="1"/>
              <p:nvPr/>
            </p:nvSpPr>
            <p:spPr>
              <a:xfrm>
                <a:off x="9162647" y="2254463"/>
                <a:ext cx="608115"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b="0" i="1" smtClean="0">
                              <a:latin typeface="Cambria Math" panose="02040503050406030204" pitchFamily="18" charset="0"/>
                            </a:rPr>
                            <m:t>𝑛</m:t>
                          </m:r>
                        </m:sub>
                      </m:sSub>
                    </m:oMath>
                  </m:oMathPara>
                </a14:m>
                <a:endParaRPr lang="zh-TW" altLang="en-US" sz="2400" dirty="0"/>
              </a:p>
            </p:txBody>
          </p:sp>
        </mc:Choice>
        <mc:Fallback>
          <p:sp>
            <p:nvSpPr>
              <p:cNvPr id="221" name="文字方塊 220"/>
              <p:cNvSpPr txBox="1">
                <a:spLocks noRot="1" noChangeAspect="1" noMove="1" noResize="1" noEditPoints="1" noAdjustHandles="1" noChangeArrowheads="1" noChangeShapeType="1" noTextEdit="1"/>
              </p:cNvSpPr>
              <p:nvPr/>
            </p:nvSpPr>
            <p:spPr>
              <a:xfrm>
                <a:off x="9162647" y="2254463"/>
                <a:ext cx="608115" cy="385555"/>
              </a:xfrm>
              <a:prstGeom prst="rect">
                <a:avLst/>
              </a:prstGeom>
              <a:blipFill rotWithShape="1">
                <a:blip r:embed="rId61"/>
                <a:stretch>
                  <a:fillRect l="-5000" b="-11111"/>
                </a:stretch>
              </a:blipFill>
            </p:spPr>
            <p:txBody>
              <a:bodyPr/>
              <a:lstStyle/>
              <a:p>
                <a:r>
                  <a:rPr lang="zh-TW" altLang="en-US">
                    <a:noFill/>
                  </a:rPr>
                  <a:t> </a:t>
                </a:r>
                <a:endParaRPr lang="zh-TW" altLang="en-US">
                  <a:noFill/>
                </a:endParaRPr>
              </a:p>
            </p:txBody>
          </p:sp>
        </mc:Fallback>
      </mc:AlternateContent>
      <p:sp>
        <p:nvSpPr>
          <p:cNvPr id="222" name="文字方塊 221"/>
          <p:cNvSpPr txBox="1"/>
          <p:nvPr/>
        </p:nvSpPr>
        <p:spPr>
          <a:xfrm>
            <a:off x="3442729" y="6268198"/>
            <a:ext cx="1549527" cy="461665"/>
          </a:xfrm>
          <a:prstGeom prst="rect">
            <a:avLst/>
          </a:prstGeom>
          <a:noFill/>
        </p:spPr>
        <p:txBody>
          <a:bodyPr wrap="square" rtlCol="0">
            <a:spAutoFit/>
          </a:bodyPr>
          <a:lstStyle/>
          <a:p>
            <a:pPr algn="ctr"/>
            <a:r>
              <a:rPr lang="en-US" altLang="zh-TW" sz="2400" dirty="0" err="1"/>
              <a:t>softmax</a:t>
            </a:r>
            <a:endParaRPr lang="zh-TW" altLang="en-US" sz="2400" dirty="0"/>
          </a:p>
        </p:txBody>
      </p:sp>
      <p:sp>
        <p:nvSpPr>
          <p:cNvPr id="252" name="文字方塊 251"/>
          <p:cNvSpPr txBox="1"/>
          <p:nvPr/>
        </p:nvSpPr>
        <p:spPr>
          <a:xfrm>
            <a:off x="8084447" y="5679185"/>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253" name="文字方塊 252"/>
          <p:cNvSpPr txBox="1"/>
          <p:nvPr/>
        </p:nvSpPr>
        <p:spPr>
          <a:xfrm>
            <a:off x="8202593" y="3794613"/>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254" name="文字方塊 253"/>
          <p:cNvSpPr txBox="1"/>
          <p:nvPr/>
        </p:nvSpPr>
        <p:spPr>
          <a:xfrm>
            <a:off x="8178886" y="2287445"/>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255" name="文字方塊 254"/>
          <p:cNvSpPr txBox="1"/>
          <p:nvPr/>
        </p:nvSpPr>
        <p:spPr>
          <a:xfrm>
            <a:off x="9882653" y="5332691"/>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41" name="文字方塊 40"/>
          <p:cNvSpPr txBox="1"/>
          <p:nvPr/>
        </p:nvSpPr>
        <p:spPr>
          <a:xfrm>
            <a:off x="4753021" y="5647355"/>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257" name="文字方塊 256"/>
          <p:cNvSpPr txBox="1"/>
          <p:nvPr/>
        </p:nvSpPr>
        <p:spPr>
          <a:xfrm>
            <a:off x="5345040" y="5674507"/>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258" name="文字方塊 257"/>
          <p:cNvSpPr txBox="1"/>
          <p:nvPr/>
        </p:nvSpPr>
        <p:spPr>
          <a:xfrm>
            <a:off x="5902355" y="5674507"/>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259" name="文字方塊 258"/>
          <p:cNvSpPr txBox="1"/>
          <p:nvPr/>
        </p:nvSpPr>
        <p:spPr>
          <a:xfrm>
            <a:off x="6825587" y="5693870"/>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260" name="文字方塊 259"/>
          <p:cNvSpPr txBox="1"/>
          <p:nvPr/>
        </p:nvSpPr>
        <p:spPr>
          <a:xfrm>
            <a:off x="1388928" y="5666975"/>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261" name="文字方塊 260"/>
          <p:cNvSpPr txBox="1"/>
          <p:nvPr/>
        </p:nvSpPr>
        <p:spPr>
          <a:xfrm>
            <a:off x="1988127" y="5675118"/>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262" name="文字方塊 261"/>
          <p:cNvSpPr txBox="1"/>
          <p:nvPr/>
        </p:nvSpPr>
        <p:spPr>
          <a:xfrm>
            <a:off x="2569724" y="5656835"/>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263" name="文字方塊 262"/>
          <p:cNvSpPr txBox="1"/>
          <p:nvPr/>
        </p:nvSpPr>
        <p:spPr>
          <a:xfrm>
            <a:off x="3492623" y="5648915"/>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265" name="文字方塊 264"/>
          <p:cNvSpPr txBox="1"/>
          <p:nvPr/>
        </p:nvSpPr>
        <p:spPr>
          <a:xfrm>
            <a:off x="6259158" y="4403026"/>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266" name="文字方塊 265"/>
          <p:cNvSpPr txBox="1"/>
          <p:nvPr/>
        </p:nvSpPr>
        <p:spPr>
          <a:xfrm>
            <a:off x="6269440" y="4871399"/>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267" name="文字方塊 266"/>
          <p:cNvSpPr txBox="1"/>
          <p:nvPr/>
        </p:nvSpPr>
        <p:spPr>
          <a:xfrm>
            <a:off x="6264350" y="5278558"/>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268" name="文字方塊 267"/>
          <p:cNvSpPr txBox="1"/>
          <p:nvPr/>
        </p:nvSpPr>
        <p:spPr>
          <a:xfrm>
            <a:off x="6245210" y="5900037"/>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269" name="文字方塊 268"/>
          <p:cNvSpPr txBox="1"/>
          <p:nvPr/>
        </p:nvSpPr>
        <p:spPr>
          <a:xfrm>
            <a:off x="2926752" y="4373244"/>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270" name="文字方塊 269"/>
          <p:cNvSpPr txBox="1"/>
          <p:nvPr/>
        </p:nvSpPr>
        <p:spPr>
          <a:xfrm>
            <a:off x="2912816" y="4838185"/>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271" name="文字方塊 270"/>
          <p:cNvSpPr txBox="1"/>
          <p:nvPr/>
        </p:nvSpPr>
        <p:spPr>
          <a:xfrm>
            <a:off x="2936961" y="5294687"/>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272" name="文字方塊 271"/>
          <p:cNvSpPr txBox="1"/>
          <p:nvPr/>
        </p:nvSpPr>
        <p:spPr>
          <a:xfrm>
            <a:off x="2952849" y="5916678"/>
            <a:ext cx="496359" cy="338554"/>
          </a:xfrm>
          <a:prstGeom prst="rect">
            <a:avLst/>
          </a:prstGeom>
          <a:noFill/>
        </p:spPr>
        <p:txBody>
          <a:bodyPr wrap="square" rtlCol="0">
            <a:spAutoFit/>
          </a:bodyPr>
          <a:lstStyle/>
          <a:p>
            <a:r>
              <a:rPr lang="en-US" altLang="zh-TW" sz="1600" dirty="0"/>
              <a:t>. . .</a:t>
            </a:r>
            <a:endParaRPr lang="zh-TW" altLang="en-US" sz="16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6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6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6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5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0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1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2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1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1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2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2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2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3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3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3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40"/>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4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4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9"/>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5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6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6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6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7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71"/>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7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6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6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6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6" grpId="0"/>
      <p:bldP spid="107" grpId="0"/>
      <p:bldP spid="108" grpId="0"/>
      <p:bldP spid="115" grpId="0" animBg="1"/>
      <p:bldP spid="164" grpId="0"/>
      <p:bldP spid="165" grpId="0" animBg="1"/>
      <p:bldP spid="218" grpId="0"/>
      <p:bldP spid="219" grpId="0"/>
      <p:bldP spid="220" grpId="0"/>
      <p:bldP spid="221" grpId="0"/>
      <p:bldP spid="222" grpId="0"/>
      <p:bldP spid="254" grpId="0"/>
      <p:bldP spid="255" grpId="0"/>
      <p:bldP spid="257" grpId="0"/>
      <p:bldP spid="258" grpId="0"/>
      <p:bldP spid="259" grpId="0"/>
      <p:bldP spid="260" grpId="0"/>
      <p:bldP spid="261" grpId="0"/>
      <p:bldP spid="262" grpId="0"/>
      <p:bldP spid="263" grpId="0"/>
      <p:bldP spid="265" grpId="0"/>
      <p:bldP spid="266" grpId="0"/>
      <p:bldP spid="267" grpId="0"/>
      <p:bldP spid="268" grpId="0"/>
      <p:bldP spid="269" grpId="0"/>
      <p:bldP spid="270" grpId="0"/>
      <p:bldP spid="271" grpId="0"/>
      <p:bldP spid="272" grpId="0"/>
    </p:bldLst>
  </p:timing>
</p:sld>
</file>

<file path=ppt/slides/slide102.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grpSp>
        <p:nvGrpSpPr>
          <p:cNvPr id="2" name="群組 1"/>
          <p:cNvGrpSpPr/>
          <p:nvPr/>
        </p:nvGrpSpPr>
        <p:grpSpPr>
          <a:xfrm>
            <a:off x="7113578" y="4503149"/>
            <a:ext cx="2800017" cy="1940514"/>
            <a:chOff x="460389" y="4580918"/>
            <a:chExt cx="2663036" cy="1975860"/>
          </a:xfrm>
        </p:grpSpPr>
        <p:grpSp>
          <p:nvGrpSpPr>
            <p:cNvPr id="3" name="群組 2"/>
            <p:cNvGrpSpPr/>
            <p:nvPr/>
          </p:nvGrpSpPr>
          <p:grpSpPr>
            <a:xfrm>
              <a:off x="466234" y="4580918"/>
              <a:ext cx="581121" cy="430683"/>
              <a:chOff x="5686213" y="4717020"/>
              <a:chExt cx="581121" cy="430683"/>
            </a:xfrm>
          </p:grpSpPr>
          <p:sp>
            <p:nvSpPr>
              <p:cNvPr id="49" name="矩形 48"/>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50" name="文字方塊 49">
                    <a:extLst>
                      <a:ext uri="{FF2B5EF4-FFF2-40B4-BE49-F238E27FC236}">
                        <a14:artisticCrisscrossEtching id="{C0965551-FFB9-4CA5-AEA1-43E154E958DB}"/>
                      </a:ext>
                    </a:extLst>
                  </p:cNvPr>
                  <p:cNvSpPr txBox="1"/>
                  <p:nvPr/>
                </p:nvSpPr>
                <p:spPr>
                  <a:xfrm>
                    <a:off x="5686213" y="4717020"/>
                    <a:ext cx="58112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50" name="文字方塊 49"/>
                  <p:cNvSpPr txBox="1">
                    <a:spLocks noRot="1" noChangeAspect="1" noMove="1" noResize="1" noEditPoints="1" noAdjustHandles="1" noChangeArrowheads="1" noChangeShapeType="1" noTextEdit="1"/>
                  </p:cNvSpPr>
                  <p:nvPr/>
                </p:nvSpPr>
                <p:spPr>
                  <a:xfrm>
                    <a:off x="5686213" y="4717020"/>
                    <a:ext cx="581121" cy="391004"/>
                  </a:xfrm>
                  <a:prstGeom prst="rect">
                    <a:avLst/>
                  </a:prstGeom>
                  <a:blipFill rotWithShape="1">
                    <a:blip r:embed="rId1"/>
                    <a:stretch>
                      <a:fillRect l="-6316" r="-3158" b="-10938"/>
                    </a:stretch>
                  </a:blipFill>
                </p:spPr>
                <p:txBody>
                  <a:bodyPr/>
                  <a:lstStyle/>
                  <a:p>
                    <a:r>
                      <a:rPr lang="zh-TW" altLang="en-US">
                        <a:noFill/>
                      </a:rPr>
                      <a:t> </a:t>
                    </a:r>
                    <a:endParaRPr lang="zh-TW" altLang="en-US">
                      <a:noFill/>
                    </a:endParaRPr>
                  </a:p>
                </p:txBody>
              </p:sp>
            </mc:Fallback>
          </mc:AlternateContent>
        </p:grpSp>
        <p:grpSp>
          <p:nvGrpSpPr>
            <p:cNvPr id="4" name="群組 3"/>
            <p:cNvGrpSpPr/>
            <p:nvPr/>
          </p:nvGrpSpPr>
          <p:grpSpPr>
            <a:xfrm>
              <a:off x="474943" y="5011601"/>
              <a:ext cx="581121" cy="430683"/>
              <a:chOff x="5686213" y="4717020"/>
              <a:chExt cx="581121" cy="430683"/>
            </a:xfrm>
          </p:grpSpPr>
          <p:sp>
            <p:nvSpPr>
              <p:cNvPr id="47" name="矩形 46"/>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48" name="文字方塊 47">
                    <a:extLst>
                      <a:ext uri="{FF2B5EF4-FFF2-40B4-BE49-F238E27FC236}">
                        <a14:artisticCrisscrossEtching id="{F2939B72-2CAF-47B3-BC74-BFD020A5337A}"/>
                      </a:ext>
                    </a:extLst>
                  </p:cNvPr>
                  <p:cNvSpPr txBox="1"/>
                  <p:nvPr/>
                </p:nvSpPr>
                <p:spPr>
                  <a:xfrm>
                    <a:off x="5686213" y="4717020"/>
                    <a:ext cx="58112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48" name="文字方塊 47"/>
                  <p:cNvSpPr txBox="1">
                    <a:spLocks noRot="1" noChangeAspect="1" noMove="1" noResize="1" noEditPoints="1" noAdjustHandles="1" noChangeArrowheads="1" noChangeShapeType="1" noTextEdit="1"/>
                  </p:cNvSpPr>
                  <p:nvPr/>
                </p:nvSpPr>
                <p:spPr>
                  <a:xfrm>
                    <a:off x="5686213" y="4717020"/>
                    <a:ext cx="581121" cy="391389"/>
                  </a:xfrm>
                  <a:prstGeom prst="rect">
                    <a:avLst/>
                  </a:prstGeom>
                  <a:blipFill rotWithShape="1">
                    <a:blip r:embed="rId2"/>
                    <a:stretch>
                      <a:fillRect l="-5208" r="-2083" b="-9231"/>
                    </a:stretch>
                  </a:blipFill>
                </p:spPr>
                <p:txBody>
                  <a:bodyPr/>
                  <a:lstStyle/>
                  <a:p>
                    <a:r>
                      <a:rPr lang="zh-TW" altLang="en-US">
                        <a:noFill/>
                      </a:rPr>
                      <a:t> </a:t>
                    </a:r>
                    <a:endParaRPr lang="zh-TW" altLang="en-US">
                      <a:noFill/>
                    </a:endParaRPr>
                  </a:p>
                </p:txBody>
              </p:sp>
            </mc:Fallback>
          </mc:AlternateContent>
        </p:grpSp>
        <p:grpSp>
          <p:nvGrpSpPr>
            <p:cNvPr id="5" name="群組 4"/>
            <p:cNvGrpSpPr/>
            <p:nvPr/>
          </p:nvGrpSpPr>
          <p:grpSpPr>
            <a:xfrm>
              <a:off x="475311" y="5444515"/>
              <a:ext cx="654410" cy="760721"/>
              <a:chOff x="5686213" y="4717020"/>
              <a:chExt cx="654410" cy="760721"/>
            </a:xfrm>
          </p:grpSpPr>
          <p:sp>
            <p:nvSpPr>
              <p:cNvPr id="45" name="矩形 44"/>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46" name="文字方塊 45">
                    <a:extLst>
                      <a:ext uri="{FF2B5EF4-FFF2-40B4-BE49-F238E27FC236}">
                        <a14:artisticCrisscrossEtching id="{9200B5E0-85A5-4ACC-9610-9886BC924526}"/>
                      </a:ext>
                    </a:extLst>
                  </p:cNvPr>
                  <p:cNvSpPr txBox="1"/>
                  <p:nvPr/>
                </p:nvSpPr>
                <p:spPr>
                  <a:xfrm>
                    <a:off x="5686213" y="4717020"/>
                    <a:ext cx="654410"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46" name="文字方塊 45"/>
                  <p:cNvSpPr txBox="1">
                    <a:spLocks noRot="1" noChangeAspect="1" noMove="1" noResize="1" noEditPoints="1" noAdjustHandles="1" noChangeArrowheads="1" noChangeShapeType="1" noTextEdit="1"/>
                  </p:cNvSpPr>
                  <p:nvPr/>
                </p:nvSpPr>
                <p:spPr>
                  <a:xfrm>
                    <a:off x="5686213" y="4717020"/>
                    <a:ext cx="654410" cy="760721"/>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grpSp>
        <p:grpSp>
          <p:nvGrpSpPr>
            <p:cNvPr id="6" name="群組 5"/>
            <p:cNvGrpSpPr/>
            <p:nvPr/>
          </p:nvGrpSpPr>
          <p:grpSpPr>
            <a:xfrm>
              <a:off x="460389" y="6120950"/>
              <a:ext cx="581121" cy="420164"/>
              <a:chOff x="5670955" y="4965229"/>
              <a:chExt cx="581121" cy="420164"/>
            </a:xfrm>
          </p:grpSpPr>
          <p:sp>
            <p:nvSpPr>
              <p:cNvPr id="43" name="矩形 42"/>
              <p:cNvSpPr/>
              <p:nvPr/>
            </p:nvSpPr>
            <p:spPr>
              <a:xfrm>
                <a:off x="5718863" y="499983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44" name="文字方塊 43">
                    <a:extLst>
                      <a:ext uri="{FF2B5EF4-FFF2-40B4-BE49-F238E27FC236}">
                        <a14:artisticCrisscrossEtching id="{3DCAC3B1-BC6D-467E-9269-D15F7FB119AE}"/>
                      </a:ext>
                    </a:extLst>
                  </p:cNvPr>
                  <p:cNvSpPr txBox="1"/>
                  <p:nvPr/>
                </p:nvSpPr>
                <p:spPr>
                  <a:xfrm>
                    <a:off x="5670955" y="4965229"/>
                    <a:ext cx="58112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44" name="文字方塊 43"/>
                  <p:cNvSpPr txBox="1">
                    <a:spLocks noRot="1" noChangeAspect="1" noMove="1" noResize="1" noEditPoints="1" noAdjustHandles="1" noChangeArrowheads="1" noChangeShapeType="1" noTextEdit="1"/>
                  </p:cNvSpPr>
                  <p:nvPr/>
                </p:nvSpPr>
                <p:spPr>
                  <a:xfrm>
                    <a:off x="5670955" y="4965229"/>
                    <a:ext cx="581121" cy="391004"/>
                  </a:xfrm>
                  <a:prstGeom prst="rect">
                    <a:avLst/>
                  </a:prstGeom>
                  <a:blipFill rotWithShape="1">
                    <a:blip r:embed="rId4"/>
                    <a:stretch>
                      <a:fillRect l="-3000" r="-1000" b="-12698"/>
                    </a:stretch>
                  </a:blipFill>
                </p:spPr>
                <p:txBody>
                  <a:bodyPr/>
                  <a:lstStyle/>
                  <a:p>
                    <a:r>
                      <a:rPr lang="zh-TW" altLang="en-US">
                        <a:noFill/>
                      </a:rPr>
                      <a:t> </a:t>
                    </a:r>
                    <a:endParaRPr lang="zh-TW" altLang="en-US">
                      <a:noFill/>
                    </a:endParaRPr>
                  </a:p>
                </p:txBody>
              </p:sp>
            </mc:Fallback>
          </mc:AlternateContent>
        </p:grpSp>
        <p:grpSp>
          <p:nvGrpSpPr>
            <p:cNvPr id="7" name="群組 6"/>
            <p:cNvGrpSpPr/>
            <p:nvPr/>
          </p:nvGrpSpPr>
          <p:grpSpPr>
            <a:xfrm>
              <a:off x="1039341" y="4595812"/>
              <a:ext cx="668388" cy="760721"/>
              <a:chOff x="5686213" y="4717020"/>
              <a:chExt cx="668388" cy="760721"/>
            </a:xfrm>
          </p:grpSpPr>
          <p:sp>
            <p:nvSpPr>
              <p:cNvPr id="41" name="矩形 40"/>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42" name="文字方塊 41">
                    <a:extLst>
                      <a:ext uri="{FF2B5EF4-FFF2-40B4-BE49-F238E27FC236}">
                        <a14:artisticCrisscrossEtching id="{B77E64C4-1985-4754-B5FD-4E116D06E185}"/>
                      </a:ext>
                    </a:extLst>
                  </p:cNvPr>
                  <p:cNvSpPr txBox="1"/>
                  <p:nvPr/>
                </p:nvSpPr>
                <p:spPr>
                  <a:xfrm>
                    <a:off x="5686213" y="4717020"/>
                    <a:ext cx="668388"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42" name="文字方塊 41"/>
                  <p:cNvSpPr txBox="1">
                    <a:spLocks noRot="1" noChangeAspect="1" noMove="1" noResize="1" noEditPoints="1" noAdjustHandles="1" noChangeArrowheads="1" noChangeShapeType="1" noTextEdit="1"/>
                  </p:cNvSpPr>
                  <p:nvPr/>
                </p:nvSpPr>
                <p:spPr>
                  <a:xfrm>
                    <a:off x="5686213" y="4717020"/>
                    <a:ext cx="668388" cy="760721"/>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grpSp>
        <p:grpSp>
          <p:nvGrpSpPr>
            <p:cNvPr id="8" name="群組 7"/>
            <p:cNvGrpSpPr/>
            <p:nvPr/>
          </p:nvGrpSpPr>
          <p:grpSpPr>
            <a:xfrm>
              <a:off x="1048050" y="5026495"/>
              <a:ext cx="668388" cy="760721"/>
              <a:chOff x="5686213" y="4717020"/>
              <a:chExt cx="668388" cy="760721"/>
            </a:xfrm>
          </p:grpSpPr>
          <p:sp>
            <p:nvSpPr>
              <p:cNvPr id="39" name="矩形 38"/>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40" name="文字方塊 39">
                    <a:extLst>
                      <a:ext uri="{FF2B5EF4-FFF2-40B4-BE49-F238E27FC236}">
                        <a14:artisticCrisscrossEtching id="{95B95C2E-59ED-4EC9-9912-07BC341C5252}"/>
                      </a:ext>
                    </a:extLst>
                  </p:cNvPr>
                  <p:cNvSpPr txBox="1"/>
                  <p:nvPr/>
                </p:nvSpPr>
                <p:spPr>
                  <a:xfrm>
                    <a:off x="5686213" y="4717020"/>
                    <a:ext cx="668388"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5686213" y="4717020"/>
                    <a:ext cx="668388" cy="760721"/>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grpSp>
        <p:grpSp>
          <p:nvGrpSpPr>
            <p:cNvPr id="9" name="群組 8"/>
            <p:cNvGrpSpPr/>
            <p:nvPr/>
          </p:nvGrpSpPr>
          <p:grpSpPr>
            <a:xfrm>
              <a:off x="1048418" y="5459409"/>
              <a:ext cx="659604" cy="760721"/>
              <a:chOff x="5686213" y="4717020"/>
              <a:chExt cx="659604" cy="760721"/>
            </a:xfrm>
          </p:grpSpPr>
          <p:sp>
            <p:nvSpPr>
              <p:cNvPr id="37" name="矩形 36"/>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8" name="文字方塊 37">
                    <a:extLst>
                      <a:ext uri="{FF2B5EF4-FFF2-40B4-BE49-F238E27FC236}">
                        <a14:artisticCrisscrossEtching id="{0FE4E939-6DB0-4A04-9C05-396305D0AFD5}"/>
                      </a:ext>
                    </a:extLst>
                  </p:cNvPr>
                  <p:cNvSpPr txBox="1"/>
                  <p:nvPr/>
                </p:nvSpPr>
                <p:spPr>
                  <a:xfrm>
                    <a:off x="5686213" y="4717020"/>
                    <a:ext cx="659604"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38" name="文字方塊 37"/>
                  <p:cNvSpPr txBox="1">
                    <a:spLocks noRot="1" noChangeAspect="1" noMove="1" noResize="1" noEditPoints="1" noAdjustHandles="1" noChangeArrowheads="1" noChangeShapeType="1" noTextEdit="1"/>
                  </p:cNvSpPr>
                  <p:nvPr/>
                </p:nvSpPr>
                <p:spPr>
                  <a:xfrm>
                    <a:off x="5686213" y="4717020"/>
                    <a:ext cx="659604" cy="760721"/>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grpSp>
        <p:grpSp>
          <p:nvGrpSpPr>
            <p:cNvPr id="10" name="群組 9"/>
            <p:cNvGrpSpPr/>
            <p:nvPr/>
          </p:nvGrpSpPr>
          <p:grpSpPr>
            <a:xfrm>
              <a:off x="1035611" y="6116482"/>
              <a:ext cx="588238" cy="440296"/>
              <a:chOff x="5673070" y="4945867"/>
              <a:chExt cx="588238" cy="440296"/>
            </a:xfrm>
          </p:grpSpPr>
          <p:sp>
            <p:nvSpPr>
              <p:cNvPr id="35" name="矩形 34"/>
              <p:cNvSpPr/>
              <p:nvPr/>
            </p:nvSpPr>
            <p:spPr>
              <a:xfrm>
                <a:off x="5726075" y="500060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6" name="文字方塊 35">
                    <a:extLst>
                      <a:ext uri="{FF2B5EF4-FFF2-40B4-BE49-F238E27FC236}">
                        <a14:artisticCrisscrossEtching id="{B8FB392F-5206-468C-B3E8-E096F79289CC}"/>
                      </a:ext>
                    </a:extLst>
                  </p:cNvPr>
                  <p:cNvSpPr txBox="1"/>
                  <p:nvPr/>
                </p:nvSpPr>
                <p:spPr>
                  <a:xfrm>
                    <a:off x="5673070" y="4945867"/>
                    <a:ext cx="58823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36" name="文字方塊 35"/>
                  <p:cNvSpPr txBox="1">
                    <a:spLocks noRot="1" noChangeAspect="1" noMove="1" noResize="1" noEditPoints="1" noAdjustHandles="1" noChangeArrowheads="1" noChangeShapeType="1" noTextEdit="1"/>
                  </p:cNvSpPr>
                  <p:nvPr/>
                </p:nvSpPr>
                <p:spPr>
                  <a:xfrm>
                    <a:off x="5673070" y="4945867"/>
                    <a:ext cx="588238" cy="391389"/>
                  </a:xfrm>
                  <a:prstGeom prst="rect">
                    <a:avLst/>
                  </a:prstGeom>
                  <a:blipFill rotWithShape="1">
                    <a:blip r:embed="rId8"/>
                    <a:stretch>
                      <a:fillRect l="-1961" b="-12698"/>
                    </a:stretch>
                  </a:blipFill>
                </p:spPr>
                <p:txBody>
                  <a:bodyPr/>
                  <a:lstStyle/>
                  <a:p>
                    <a:r>
                      <a:rPr lang="zh-TW" altLang="en-US">
                        <a:noFill/>
                      </a:rPr>
                      <a:t> </a:t>
                    </a:r>
                    <a:endParaRPr lang="zh-TW" altLang="en-US">
                      <a:noFill/>
                    </a:endParaRPr>
                  </a:p>
                </p:txBody>
              </p:sp>
            </mc:Fallback>
          </mc:AlternateContent>
        </p:grpSp>
        <p:grpSp>
          <p:nvGrpSpPr>
            <p:cNvPr id="11" name="群組 10"/>
            <p:cNvGrpSpPr/>
            <p:nvPr/>
          </p:nvGrpSpPr>
          <p:grpSpPr>
            <a:xfrm>
              <a:off x="1615321" y="4580918"/>
              <a:ext cx="661207" cy="760721"/>
              <a:chOff x="5686213" y="4717020"/>
              <a:chExt cx="661207" cy="760721"/>
            </a:xfrm>
          </p:grpSpPr>
          <p:sp>
            <p:nvSpPr>
              <p:cNvPr id="33" name="矩形 32"/>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4" name="文字方塊 33">
                    <a:extLst>
                      <a:ext uri="{FF2B5EF4-FFF2-40B4-BE49-F238E27FC236}">
                        <a14:artisticCrisscrossEtching id="{45B5CC6C-D6B3-4E34-B571-9527537D0F54}"/>
                      </a:ext>
                    </a:extLst>
                  </p:cNvPr>
                  <p:cNvSpPr txBox="1"/>
                  <p:nvPr/>
                </p:nvSpPr>
                <p:spPr>
                  <a:xfrm>
                    <a:off x="5686213" y="4717020"/>
                    <a:ext cx="661207"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34" name="文字方塊 33"/>
                  <p:cNvSpPr txBox="1">
                    <a:spLocks noRot="1" noChangeAspect="1" noMove="1" noResize="1" noEditPoints="1" noAdjustHandles="1" noChangeArrowheads="1" noChangeShapeType="1" noTextEdit="1"/>
                  </p:cNvSpPr>
                  <p:nvPr/>
                </p:nvSpPr>
                <p:spPr>
                  <a:xfrm>
                    <a:off x="5686213" y="4717020"/>
                    <a:ext cx="661207" cy="760721"/>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grpSp>
        <p:grpSp>
          <p:nvGrpSpPr>
            <p:cNvPr id="12" name="群組 11"/>
            <p:cNvGrpSpPr/>
            <p:nvPr/>
          </p:nvGrpSpPr>
          <p:grpSpPr>
            <a:xfrm>
              <a:off x="1624030" y="5011601"/>
              <a:ext cx="659604" cy="760721"/>
              <a:chOff x="5686213" y="4717020"/>
              <a:chExt cx="659604" cy="760721"/>
            </a:xfrm>
          </p:grpSpPr>
          <p:sp>
            <p:nvSpPr>
              <p:cNvPr id="31" name="矩形 30"/>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2" name="文字方塊 31">
                    <a:extLst>
                      <a:ext uri="{FF2B5EF4-FFF2-40B4-BE49-F238E27FC236}">
                        <a14:artisticCrisscrossEtching id="{942CD005-12AF-4917-8399-748B50D8A96E}"/>
                      </a:ext>
                    </a:extLst>
                  </p:cNvPr>
                  <p:cNvSpPr txBox="1"/>
                  <p:nvPr/>
                </p:nvSpPr>
                <p:spPr>
                  <a:xfrm>
                    <a:off x="5686213" y="4717020"/>
                    <a:ext cx="659604"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32" name="文字方塊 31"/>
                  <p:cNvSpPr txBox="1">
                    <a:spLocks noRot="1" noChangeAspect="1" noMove="1" noResize="1" noEditPoints="1" noAdjustHandles="1" noChangeArrowheads="1" noChangeShapeType="1" noTextEdit="1"/>
                  </p:cNvSpPr>
                  <p:nvPr/>
                </p:nvSpPr>
                <p:spPr>
                  <a:xfrm>
                    <a:off x="5686213" y="4717020"/>
                    <a:ext cx="659604" cy="760721"/>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grpSp>
        <p:grpSp>
          <p:nvGrpSpPr>
            <p:cNvPr id="13" name="群組 12"/>
            <p:cNvGrpSpPr/>
            <p:nvPr/>
          </p:nvGrpSpPr>
          <p:grpSpPr>
            <a:xfrm>
              <a:off x="1624398" y="5444515"/>
              <a:ext cx="659604" cy="760721"/>
              <a:chOff x="5686213" y="4717020"/>
              <a:chExt cx="659604" cy="760721"/>
            </a:xfrm>
          </p:grpSpPr>
          <p:sp>
            <p:nvSpPr>
              <p:cNvPr id="29" name="矩形 28"/>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0" name="文字方塊 29">
                    <a:extLst>
                      <a:ext uri="{FF2B5EF4-FFF2-40B4-BE49-F238E27FC236}">
                        <a14:artisticCrisscrossEtching id="{760D1E5C-B1CD-40A1-90ED-E85023E6F04E}"/>
                      </a:ext>
                    </a:extLst>
                  </p:cNvPr>
                  <p:cNvSpPr txBox="1"/>
                  <p:nvPr/>
                </p:nvSpPr>
                <p:spPr>
                  <a:xfrm>
                    <a:off x="5686213" y="4717020"/>
                    <a:ext cx="659604"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30" name="文字方塊 29"/>
                  <p:cNvSpPr txBox="1">
                    <a:spLocks noRot="1" noChangeAspect="1" noMove="1" noResize="1" noEditPoints="1" noAdjustHandles="1" noChangeArrowheads="1" noChangeShapeType="1" noTextEdit="1"/>
                  </p:cNvSpPr>
                  <p:nvPr/>
                </p:nvSpPr>
                <p:spPr>
                  <a:xfrm>
                    <a:off x="5686213" y="4717020"/>
                    <a:ext cx="659604" cy="760721"/>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grpSp>
        <p:grpSp>
          <p:nvGrpSpPr>
            <p:cNvPr id="14" name="群組 13"/>
            <p:cNvGrpSpPr/>
            <p:nvPr/>
          </p:nvGrpSpPr>
          <p:grpSpPr>
            <a:xfrm>
              <a:off x="1624579" y="6153308"/>
              <a:ext cx="588238" cy="391389"/>
              <a:chOff x="5686058" y="4997587"/>
              <a:chExt cx="588238" cy="391389"/>
            </a:xfrm>
          </p:grpSpPr>
          <p:sp>
            <p:nvSpPr>
              <p:cNvPr id="27" name="矩形 26"/>
              <p:cNvSpPr/>
              <p:nvPr/>
            </p:nvSpPr>
            <p:spPr>
              <a:xfrm>
                <a:off x="5700920" y="4999393"/>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8" name="文字方塊 27">
                    <a:extLst>
                      <a:ext uri="{FF2B5EF4-FFF2-40B4-BE49-F238E27FC236}">
                        <a14:artisticCrisscrossEtching id="{6689E76F-87BC-4A93-8823-21ACF90618BB}"/>
                      </a:ext>
                    </a:extLst>
                  </p:cNvPr>
                  <p:cNvSpPr txBox="1"/>
                  <p:nvPr/>
                </p:nvSpPr>
                <p:spPr>
                  <a:xfrm>
                    <a:off x="5686058" y="4997587"/>
                    <a:ext cx="58823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5686058" y="4997587"/>
                    <a:ext cx="588238" cy="391389"/>
                  </a:xfrm>
                  <a:prstGeom prst="rect">
                    <a:avLst/>
                  </a:prstGeom>
                  <a:blipFill rotWithShape="1">
                    <a:blip r:embed="rId12"/>
                    <a:stretch>
                      <a:fillRect l="-2970" r="-990" b="-12698"/>
                    </a:stretch>
                  </a:blipFill>
                </p:spPr>
                <p:txBody>
                  <a:bodyPr/>
                  <a:lstStyle/>
                  <a:p>
                    <a:r>
                      <a:rPr lang="zh-TW" altLang="en-US">
                        <a:noFill/>
                      </a:rPr>
                      <a:t> </a:t>
                    </a:r>
                    <a:endParaRPr lang="zh-TW" altLang="en-US">
                      <a:noFill/>
                    </a:endParaRPr>
                  </a:p>
                </p:txBody>
              </p:sp>
            </mc:Fallback>
          </mc:AlternateContent>
        </p:grpSp>
        <p:grpSp>
          <p:nvGrpSpPr>
            <p:cNvPr id="15" name="群組 14"/>
            <p:cNvGrpSpPr/>
            <p:nvPr/>
          </p:nvGrpSpPr>
          <p:grpSpPr>
            <a:xfrm>
              <a:off x="2456180" y="4616010"/>
              <a:ext cx="651910" cy="760336"/>
              <a:chOff x="5970279" y="4726001"/>
              <a:chExt cx="651910" cy="760336"/>
            </a:xfrm>
          </p:grpSpPr>
          <p:sp>
            <p:nvSpPr>
              <p:cNvPr id="25" name="矩形 24"/>
              <p:cNvSpPr/>
              <p:nvPr/>
            </p:nvSpPr>
            <p:spPr>
              <a:xfrm>
                <a:off x="6053552" y="4758237"/>
                <a:ext cx="462054" cy="3809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6" name="文字方塊 25">
                    <a:extLst>
                      <a:ext uri="{FF2B5EF4-FFF2-40B4-BE49-F238E27FC236}">
                        <a14:artisticCrisscrossEtching id="{6853EEED-7513-4654-9A86-64A428667433}"/>
                      </a:ext>
                    </a:extLst>
                  </p:cNvPr>
                  <p:cNvSpPr txBox="1"/>
                  <p:nvPr/>
                </p:nvSpPr>
                <p:spPr>
                  <a:xfrm>
                    <a:off x="5970279" y="4726001"/>
                    <a:ext cx="651910" cy="760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6" name="文字方塊 25"/>
                  <p:cNvSpPr txBox="1">
                    <a:spLocks noRot="1" noChangeAspect="1" noMove="1" noResize="1" noEditPoints="1" noAdjustHandles="1" noChangeArrowheads="1" noChangeShapeType="1" noTextEdit="1"/>
                  </p:cNvSpPr>
                  <p:nvPr/>
                </p:nvSpPr>
                <p:spPr>
                  <a:xfrm>
                    <a:off x="5970279" y="4726001"/>
                    <a:ext cx="651910" cy="760336"/>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grpSp>
        <p:grpSp>
          <p:nvGrpSpPr>
            <p:cNvPr id="16" name="群組 15"/>
            <p:cNvGrpSpPr/>
            <p:nvPr/>
          </p:nvGrpSpPr>
          <p:grpSpPr>
            <a:xfrm>
              <a:off x="2472349" y="5055037"/>
              <a:ext cx="651076" cy="760721"/>
              <a:chOff x="5977739" y="4734345"/>
              <a:chExt cx="651076" cy="760721"/>
            </a:xfrm>
          </p:grpSpPr>
          <p:sp>
            <p:nvSpPr>
              <p:cNvPr id="23" name="矩形 22"/>
              <p:cNvSpPr/>
              <p:nvPr/>
            </p:nvSpPr>
            <p:spPr>
              <a:xfrm>
                <a:off x="6034719" y="4762010"/>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4" name="文字方塊 23">
                    <a:extLst>
                      <a:ext uri="{FF2B5EF4-FFF2-40B4-BE49-F238E27FC236}">
                        <a14:artisticCrisscrossEtching id="{D4217F9F-448F-48EC-82D7-8A6EDB9514BB}"/>
                      </a:ext>
                    </a:extLst>
                  </p:cNvPr>
                  <p:cNvSpPr txBox="1"/>
                  <p:nvPr/>
                </p:nvSpPr>
                <p:spPr>
                  <a:xfrm>
                    <a:off x="5977739" y="4734345"/>
                    <a:ext cx="651076"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5977739" y="4734345"/>
                    <a:ext cx="651076" cy="760721"/>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p:grpSp>
        <p:grpSp>
          <p:nvGrpSpPr>
            <p:cNvPr id="17" name="群組 16"/>
            <p:cNvGrpSpPr/>
            <p:nvPr/>
          </p:nvGrpSpPr>
          <p:grpSpPr>
            <a:xfrm>
              <a:off x="2469280" y="5534517"/>
              <a:ext cx="651076" cy="774577"/>
              <a:chOff x="5974302" y="4780911"/>
              <a:chExt cx="651076" cy="774577"/>
            </a:xfrm>
          </p:grpSpPr>
          <p:sp>
            <p:nvSpPr>
              <p:cNvPr id="21" name="矩形 20"/>
              <p:cNvSpPr/>
              <p:nvPr/>
            </p:nvSpPr>
            <p:spPr>
              <a:xfrm>
                <a:off x="6044474" y="4780911"/>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2" name="文字方塊 21">
                    <a:extLst>
                      <a:ext uri="{FF2B5EF4-FFF2-40B4-BE49-F238E27FC236}">
                        <a14:artisticCrisscrossEtching id="{378DE358-1431-4FFF-B990-9F179C4781E4}"/>
                      </a:ext>
                    </a:extLst>
                  </p:cNvPr>
                  <p:cNvSpPr txBox="1"/>
                  <p:nvPr/>
                </p:nvSpPr>
                <p:spPr>
                  <a:xfrm>
                    <a:off x="5974302" y="4780911"/>
                    <a:ext cx="651076" cy="7745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5974302" y="4780911"/>
                    <a:ext cx="651076" cy="774577"/>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p:grpSp>
        <p:grpSp>
          <p:nvGrpSpPr>
            <p:cNvPr id="18" name="群組 17"/>
            <p:cNvGrpSpPr/>
            <p:nvPr/>
          </p:nvGrpSpPr>
          <p:grpSpPr>
            <a:xfrm>
              <a:off x="2512241" y="6146228"/>
              <a:ext cx="608115" cy="402215"/>
              <a:chOff x="6016927" y="4964396"/>
              <a:chExt cx="608115" cy="402215"/>
            </a:xfrm>
          </p:grpSpPr>
          <p:sp>
            <p:nvSpPr>
              <p:cNvPr id="19" name="矩形 18"/>
              <p:cNvSpPr/>
              <p:nvPr/>
            </p:nvSpPr>
            <p:spPr>
              <a:xfrm>
                <a:off x="6057514" y="4981056"/>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0" name="文字方塊 19">
                    <a:extLst>
                      <a:ext uri="{FF2B5EF4-FFF2-40B4-BE49-F238E27FC236}">
                        <a14:artisticCrisscrossEtching id="{AF31D6C8-842B-4088-BD76-D8614856D311}"/>
                      </a:ext>
                    </a:extLst>
                  </p:cNvPr>
                  <p:cNvSpPr txBox="1"/>
                  <p:nvPr/>
                </p:nvSpPr>
                <p:spPr>
                  <a:xfrm>
                    <a:off x="6016927" y="4964396"/>
                    <a:ext cx="608115" cy="3906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6016927" y="4964396"/>
                    <a:ext cx="608115" cy="390620"/>
                  </a:xfrm>
                  <a:prstGeom prst="rect">
                    <a:avLst/>
                  </a:prstGeom>
                  <a:blipFill rotWithShape="1">
                    <a:blip r:embed="rId16"/>
                    <a:stretch>
                      <a:fillRect l="-2857" b="-12698"/>
                    </a:stretch>
                  </a:blipFill>
                </p:spPr>
                <p:txBody>
                  <a:bodyPr/>
                  <a:lstStyle/>
                  <a:p>
                    <a:r>
                      <a:rPr lang="zh-TW" altLang="en-US">
                        <a:noFill/>
                      </a:rPr>
                      <a:t> </a:t>
                    </a:r>
                    <a:endParaRPr lang="zh-TW" altLang="en-US">
                      <a:noFill/>
                    </a:endParaRPr>
                  </a:p>
                </p:txBody>
              </p:sp>
            </mc:Fallback>
          </mc:AlternateContent>
        </p:grpSp>
      </p:grpSp>
      <p:sp>
        <p:nvSpPr>
          <p:cNvPr id="51" name="矩形 50"/>
          <p:cNvSpPr/>
          <p:nvPr/>
        </p:nvSpPr>
        <p:spPr>
          <a:xfrm>
            <a:off x="1789076" y="75339"/>
            <a:ext cx="2800767" cy="584775"/>
          </a:xfrm>
          <a:prstGeom prst="rect">
            <a:avLst/>
          </a:prstGeom>
        </p:spPr>
        <p:txBody>
          <a:bodyPr wrap="none">
            <a:spAutoFit/>
          </a:bodyPr>
          <a:lstStyle/>
          <a:p>
            <a:r>
              <a:rPr lang="en-US" altLang="zh-TW" sz="3200" b="1" i="1" u="sng" dirty="0"/>
              <a:t>Self-attention</a:t>
            </a:r>
            <a:endParaRPr lang="zh-TW" altLang="en-US" sz="3200" b="1" i="1" u="sng" dirty="0"/>
          </a:p>
        </p:txBody>
      </p:sp>
      <p:sp>
        <p:nvSpPr>
          <p:cNvPr id="52" name="矩形 51"/>
          <p:cNvSpPr/>
          <p:nvPr/>
        </p:nvSpPr>
        <p:spPr>
          <a:xfrm>
            <a:off x="3241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53" name="文字方塊 52">
                <a:extLst>
                  <a:ext uri="{FF2B5EF4-FFF2-40B4-BE49-F238E27FC236}">
                    <a14:artisticCrisscrossEtching id="{DBB8AE74-7A69-4995-A8D7-1AB58D360B23}"/>
                  </a:ext>
                </a:extLst>
              </p:cNvPr>
              <p:cNvSpPr txBox="1"/>
              <p:nvPr/>
            </p:nvSpPr>
            <p:spPr>
              <a:xfrm>
                <a:off x="3050127" y="38334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p:sp>
            <p:nvSpPr>
              <p:cNvPr id="53" name="文字方塊 52"/>
              <p:cNvSpPr txBox="1">
                <a:spLocks noRot="1" noChangeAspect="1" noMove="1" noResize="1" noEditPoints="1" noAdjustHandles="1" noChangeArrowheads="1" noChangeShapeType="1" noTextEdit="1"/>
              </p:cNvSpPr>
              <p:nvPr/>
            </p:nvSpPr>
            <p:spPr>
              <a:xfrm>
                <a:off x="3050127" y="3833407"/>
                <a:ext cx="715161" cy="461665"/>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p:sp>
        <p:nvSpPr>
          <p:cNvPr id="54" name="矩形 53"/>
          <p:cNvSpPr/>
          <p:nvPr/>
        </p:nvSpPr>
        <p:spPr>
          <a:xfrm>
            <a:off x="2669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55" name="文字方塊 54">
                <a:extLst>
                  <a:ext uri="{FF2B5EF4-FFF2-40B4-BE49-F238E27FC236}">
                    <a14:artisticCrisscrossEtching id="{C8F55D23-B219-40D5-B678-01E064609FB8}"/>
                  </a:ext>
                </a:extLst>
              </p:cNvPr>
              <p:cNvSpPr txBox="1"/>
              <p:nvPr/>
            </p:nvSpPr>
            <p:spPr>
              <a:xfrm>
                <a:off x="2488023"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p:sp>
            <p:nvSpPr>
              <p:cNvPr id="55" name="文字方塊 54"/>
              <p:cNvSpPr txBox="1">
                <a:spLocks noRot="1" noChangeAspect="1" noMove="1" noResize="1" noEditPoints="1" noAdjustHandles="1" noChangeArrowheads="1" noChangeShapeType="1" noTextEdit="1"/>
              </p:cNvSpPr>
              <p:nvPr/>
            </p:nvSpPr>
            <p:spPr>
              <a:xfrm>
                <a:off x="2488023" y="3843681"/>
                <a:ext cx="715161" cy="461665"/>
              </a:xfrm>
              <a:prstGeom prst="rect">
                <a:avLst/>
              </a:prstGeom>
              <a:blipFill rotWithShape="1">
                <a:blip r:embed="rId18"/>
                <a:stretch>
                  <a:fillRect/>
                </a:stretch>
              </a:blipFill>
            </p:spPr>
            <p:txBody>
              <a:bodyPr/>
              <a:lstStyle/>
              <a:p>
                <a:r>
                  <a:rPr lang="zh-TW" altLang="en-US">
                    <a:noFill/>
                  </a:rPr>
                  <a:t> </a:t>
                </a:r>
                <a:endParaRPr lang="zh-TW" altLang="en-US">
                  <a:noFill/>
                </a:endParaRPr>
              </a:p>
            </p:txBody>
          </p:sp>
        </mc:Fallback>
      </mc:AlternateContent>
      <p:sp>
        <p:nvSpPr>
          <p:cNvPr id="56" name="矩形 55"/>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57" name="文字方塊 56">
                <a:extLst>
                  <a:ext uri="{FF2B5EF4-FFF2-40B4-BE49-F238E27FC236}">
                    <a14:artisticCrisscrossEtching id="{3F2A81F0-62C4-4797-9116-793D4EA51C6C}"/>
                  </a:ext>
                </a:extLst>
              </p:cNvPr>
              <p:cNvSpPr txBox="1"/>
              <p:nvPr/>
            </p:nvSpPr>
            <p:spPr>
              <a:xfrm>
                <a:off x="1925920"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p:sp>
            <p:nvSpPr>
              <p:cNvPr id="57" name="文字方塊 56"/>
              <p:cNvSpPr txBox="1">
                <a:spLocks noRot="1" noChangeAspect="1" noMove="1" noResize="1" noEditPoints="1" noAdjustHandles="1" noChangeArrowheads="1" noChangeShapeType="1" noTextEdit="1"/>
              </p:cNvSpPr>
              <p:nvPr/>
            </p:nvSpPr>
            <p:spPr>
              <a:xfrm>
                <a:off x="1925920" y="3843681"/>
                <a:ext cx="715161" cy="461665"/>
              </a:xfrm>
              <a:prstGeom prst="rect">
                <a:avLst/>
              </a:prstGeom>
              <a:blipFill rotWithShape="1">
                <a:blip r:embed="rId19"/>
                <a:stretch>
                  <a:fillRect b="-13333"/>
                </a:stretch>
              </a:blipFill>
            </p:spPr>
            <p:txBody>
              <a:bodyPr/>
              <a:lstStyle/>
              <a:p>
                <a:r>
                  <a:rPr lang="zh-TW" altLang="en-US">
                    <a:noFill/>
                  </a:rPr>
                  <a:t> </a:t>
                </a:r>
                <a:endParaRPr lang="zh-TW" altLang="en-US">
                  <a:noFill/>
                </a:endParaRPr>
              </a:p>
            </p:txBody>
          </p:sp>
        </mc:Fallback>
      </mc:AlternateContent>
      <p:sp>
        <p:nvSpPr>
          <p:cNvPr id="58" name="矩形 57"/>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59" name="文字方塊 58">
                <a:extLst>
                  <a:ext uri="{FF2B5EF4-FFF2-40B4-BE49-F238E27FC236}">
                    <a14:artisticCrisscrossEtching id="{F9DDA68F-743A-47C6-BD40-140702DFED67}"/>
                  </a:ext>
                </a:extLst>
              </p:cNvPr>
              <p:cNvSpPr txBox="1"/>
              <p:nvPr/>
            </p:nvSpPr>
            <p:spPr>
              <a:xfrm>
                <a:off x="5326339" y="381647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p:sp>
            <p:nvSpPr>
              <p:cNvPr id="59" name="文字方塊 58"/>
              <p:cNvSpPr txBox="1">
                <a:spLocks noRot="1" noChangeAspect="1" noMove="1" noResize="1" noEditPoints="1" noAdjustHandles="1" noChangeArrowheads="1" noChangeShapeType="1" noTextEdit="1"/>
              </p:cNvSpPr>
              <p:nvPr/>
            </p:nvSpPr>
            <p:spPr>
              <a:xfrm>
                <a:off x="5326339" y="3816477"/>
                <a:ext cx="715161" cy="461665"/>
              </a:xfrm>
              <a:prstGeom prst="rect">
                <a:avLst/>
              </a:prstGeom>
              <a:blipFill rotWithShape="1">
                <a:blip r:embed="rId20"/>
                <a:stretch>
                  <a:fillRect/>
                </a:stretch>
              </a:blipFill>
            </p:spPr>
            <p:txBody>
              <a:bodyPr/>
              <a:lstStyle/>
              <a:p>
                <a:r>
                  <a:rPr lang="zh-TW" altLang="en-US">
                    <a:noFill/>
                  </a:rPr>
                  <a:t> </a:t>
                </a:r>
                <a:endParaRPr lang="zh-TW" altLang="en-US">
                  <a:noFill/>
                </a:endParaRPr>
              </a:p>
            </p:txBody>
          </p:sp>
        </mc:Fallback>
      </mc:AlternateContent>
      <p:sp>
        <p:nvSpPr>
          <p:cNvPr id="60" name="矩形 59"/>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1" name="文字方塊 60">
                <a:extLst>
                  <a:ext uri="{FF2B5EF4-FFF2-40B4-BE49-F238E27FC236}">
                    <a14:artisticCrisscrossEtching id="{AB7FF3C4-A3A0-4630-9B18-A6BA2DCD8D86}"/>
                  </a:ext>
                </a:extLst>
              </p:cNvPr>
              <p:cNvSpPr txBox="1"/>
              <p:nvPr/>
            </p:nvSpPr>
            <p:spPr>
              <a:xfrm>
                <a:off x="4764235"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p:sp>
            <p:nvSpPr>
              <p:cNvPr id="61" name="文字方塊 60"/>
              <p:cNvSpPr txBox="1">
                <a:spLocks noRot="1" noChangeAspect="1" noMove="1" noResize="1" noEditPoints="1" noAdjustHandles="1" noChangeArrowheads="1" noChangeShapeType="1" noTextEdit="1"/>
              </p:cNvSpPr>
              <p:nvPr/>
            </p:nvSpPr>
            <p:spPr>
              <a:xfrm>
                <a:off x="4764235" y="3826751"/>
                <a:ext cx="715161" cy="461665"/>
              </a:xfrm>
              <a:prstGeom prst="rect">
                <a:avLst/>
              </a:prstGeom>
              <a:blipFill rotWithShape="1">
                <a:blip r:embed="rId21"/>
                <a:stretch>
                  <a:fillRect/>
                </a:stretch>
              </a:blipFill>
            </p:spPr>
            <p:txBody>
              <a:bodyPr/>
              <a:lstStyle/>
              <a:p>
                <a:r>
                  <a:rPr lang="zh-TW" altLang="en-US">
                    <a:noFill/>
                  </a:rPr>
                  <a:t> </a:t>
                </a:r>
                <a:endParaRPr lang="zh-TW" altLang="en-US">
                  <a:noFill/>
                </a:endParaRPr>
              </a:p>
            </p:txBody>
          </p:sp>
        </mc:Fallback>
      </mc:AlternateContent>
      <p:sp>
        <p:nvSpPr>
          <p:cNvPr id="62" name="矩形 61"/>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3" name="文字方塊 62">
                <a:extLst>
                  <a:ext uri="{FF2B5EF4-FFF2-40B4-BE49-F238E27FC236}">
                    <a14:artisticCrisscrossEtching id="{607E1027-5092-4D3A-9453-7BBA9B4C3B8A}"/>
                  </a:ext>
                </a:extLst>
              </p:cNvPr>
              <p:cNvSpPr txBox="1"/>
              <p:nvPr/>
            </p:nvSpPr>
            <p:spPr>
              <a:xfrm>
                <a:off x="4202132"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p:sp>
            <p:nvSpPr>
              <p:cNvPr id="63" name="文字方塊 62"/>
              <p:cNvSpPr txBox="1">
                <a:spLocks noRot="1" noChangeAspect="1" noMove="1" noResize="1" noEditPoints="1" noAdjustHandles="1" noChangeArrowheads="1" noChangeShapeType="1" noTextEdit="1"/>
              </p:cNvSpPr>
              <p:nvPr/>
            </p:nvSpPr>
            <p:spPr>
              <a:xfrm>
                <a:off x="4202132" y="3826751"/>
                <a:ext cx="715161" cy="461665"/>
              </a:xfrm>
              <a:prstGeom prst="rect">
                <a:avLst/>
              </a:prstGeom>
              <a:blipFill rotWithShape="1">
                <a:blip r:embed="rId22"/>
                <a:stretch>
                  <a:fillRect b="-13333"/>
                </a:stretch>
              </a:blipFill>
            </p:spPr>
            <p:txBody>
              <a:bodyPr/>
              <a:lstStyle/>
              <a:p>
                <a:r>
                  <a:rPr lang="zh-TW" altLang="en-US">
                    <a:noFill/>
                  </a:rPr>
                  <a:t> </a:t>
                </a:r>
                <a:endParaRPr lang="zh-TW" altLang="en-US">
                  <a:noFill/>
                </a:endParaRPr>
              </a:p>
            </p:txBody>
          </p:sp>
        </mc:Fallback>
      </mc:AlternateContent>
      <p:sp>
        <p:nvSpPr>
          <p:cNvPr id="64" name="矩形 63"/>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5" name="文字方塊 64">
                <a:extLst>
                  <a:ext uri="{FF2B5EF4-FFF2-40B4-BE49-F238E27FC236}">
                    <a14:artisticCrisscrossEtching id="{72DC538E-97C9-45DF-B955-4C95F92D3180}"/>
                  </a:ext>
                </a:extLst>
              </p:cNvPr>
              <p:cNvSpPr txBox="1"/>
              <p:nvPr/>
            </p:nvSpPr>
            <p:spPr>
              <a:xfrm>
                <a:off x="7570455" y="38270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p:sp>
            <p:nvSpPr>
              <p:cNvPr id="65" name="文字方塊 64"/>
              <p:cNvSpPr txBox="1">
                <a:spLocks noRot="1" noChangeAspect="1" noMove="1" noResize="1" noEditPoints="1" noAdjustHandles="1" noChangeArrowheads="1" noChangeShapeType="1" noTextEdit="1"/>
              </p:cNvSpPr>
              <p:nvPr/>
            </p:nvSpPr>
            <p:spPr>
              <a:xfrm>
                <a:off x="7570455" y="3827071"/>
                <a:ext cx="715161" cy="461665"/>
              </a:xfrm>
              <a:prstGeom prst="rect">
                <a:avLst/>
              </a:prstGeom>
              <a:blipFill rotWithShape="1">
                <a:blip r:embed="rId23"/>
                <a:stretch>
                  <a:fillRect/>
                </a:stretch>
              </a:blipFill>
            </p:spPr>
            <p:txBody>
              <a:bodyPr/>
              <a:lstStyle/>
              <a:p>
                <a:r>
                  <a:rPr lang="zh-TW" altLang="en-US">
                    <a:noFill/>
                  </a:rPr>
                  <a:t> </a:t>
                </a:r>
                <a:endParaRPr lang="zh-TW" altLang="en-US">
                  <a:noFill/>
                </a:endParaRPr>
              </a:p>
            </p:txBody>
          </p:sp>
        </mc:Fallback>
      </mc:AlternateContent>
      <p:sp>
        <p:nvSpPr>
          <p:cNvPr id="66" name="矩形 65"/>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7" name="文字方塊 66">
                <a:extLst>
                  <a:ext uri="{FF2B5EF4-FFF2-40B4-BE49-F238E27FC236}">
                    <a14:artisticCrisscrossEtching id="{0094E221-FE74-4B67-A174-C105B33E6D66}"/>
                  </a:ext>
                </a:extLst>
              </p:cNvPr>
              <p:cNvSpPr txBox="1"/>
              <p:nvPr/>
            </p:nvSpPr>
            <p:spPr>
              <a:xfrm>
                <a:off x="7008351"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p:sp>
            <p:nvSpPr>
              <p:cNvPr id="67" name="文字方塊 66"/>
              <p:cNvSpPr txBox="1">
                <a:spLocks noRot="1" noChangeAspect="1" noMove="1" noResize="1" noEditPoints="1" noAdjustHandles="1" noChangeArrowheads="1" noChangeShapeType="1" noTextEdit="1"/>
              </p:cNvSpPr>
              <p:nvPr/>
            </p:nvSpPr>
            <p:spPr>
              <a:xfrm>
                <a:off x="7008351" y="3837345"/>
                <a:ext cx="715161" cy="461665"/>
              </a:xfrm>
              <a:prstGeom prst="rect">
                <a:avLst/>
              </a:prstGeom>
              <a:blipFill rotWithShape="1">
                <a:blip r:embed="rId24"/>
                <a:stretch>
                  <a:fillRect/>
                </a:stretch>
              </a:blipFill>
            </p:spPr>
            <p:txBody>
              <a:bodyPr/>
              <a:lstStyle/>
              <a:p>
                <a:r>
                  <a:rPr lang="zh-TW" altLang="en-US">
                    <a:noFill/>
                  </a:rPr>
                  <a:t> </a:t>
                </a:r>
                <a:endParaRPr lang="zh-TW" altLang="en-US">
                  <a:noFill/>
                </a:endParaRPr>
              </a:p>
            </p:txBody>
          </p:sp>
        </mc:Fallback>
      </mc:AlternateContent>
      <p:sp>
        <p:nvSpPr>
          <p:cNvPr id="68" name="矩形 67"/>
          <p:cNvSpPr/>
          <p:nvPr/>
        </p:nvSpPr>
        <p:spPr>
          <a:xfrm>
            <a:off x="6627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9" name="文字方塊 68">
                <a:extLst>
                  <a:ext uri="{FF2B5EF4-FFF2-40B4-BE49-F238E27FC236}">
                    <a14:artisticCrisscrossEtching id="{CD1AFA30-E52B-479A-A3A1-812896ACFD9A}"/>
                  </a:ext>
                </a:extLst>
              </p:cNvPr>
              <p:cNvSpPr txBox="1"/>
              <p:nvPr/>
            </p:nvSpPr>
            <p:spPr>
              <a:xfrm>
                <a:off x="6446248"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p:sp>
            <p:nvSpPr>
              <p:cNvPr id="69" name="文字方塊 68"/>
              <p:cNvSpPr txBox="1">
                <a:spLocks noRot="1" noChangeAspect="1" noMove="1" noResize="1" noEditPoints="1" noAdjustHandles="1" noChangeArrowheads="1" noChangeShapeType="1" noTextEdit="1"/>
              </p:cNvSpPr>
              <p:nvPr/>
            </p:nvSpPr>
            <p:spPr>
              <a:xfrm>
                <a:off x="6446248" y="3837345"/>
                <a:ext cx="715161" cy="461665"/>
              </a:xfrm>
              <a:prstGeom prst="rect">
                <a:avLst/>
              </a:prstGeom>
              <a:blipFill rotWithShape="1">
                <a:blip r:embed="rId25"/>
                <a:stretch>
                  <a:fillRect b="-13158"/>
                </a:stretch>
              </a:blipFill>
            </p:spPr>
            <p:txBody>
              <a:bodyPr/>
              <a:lstStyle/>
              <a:p>
                <a:r>
                  <a:rPr lang="zh-TW" altLang="en-US">
                    <a:noFill/>
                  </a:rPr>
                  <a:t> </a:t>
                </a:r>
                <a:endParaRPr lang="zh-TW" altLang="en-US">
                  <a:noFill/>
                </a:endParaRPr>
              </a:p>
            </p:txBody>
          </p:sp>
        </mc:Fallback>
      </mc:AlternateContent>
      <p:sp>
        <p:nvSpPr>
          <p:cNvPr id="70" name="矩形 69"/>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71" name="文字方塊 70">
                <a:extLst>
                  <a:ext uri="{FF2B5EF4-FFF2-40B4-BE49-F238E27FC236}">
                    <a14:artisticCrisscrossEtching id="{A1C85C85-8FB7-4482-83A4-52D27FC2086B}"/>
                  </a:ext>
                </a:extLst>
              </p:cNvPr>
              <p:cNvSpPr txBox="1"/>
              <p:nvPr/>
            </p:nvSpPr>
            <p:spPr>
              <a:xfrm>
                <a:off x="9823159" y="3840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b="0" i="1" smtClean="0">
                              <a:latin typeface="Cambria Math" panose="02040503050406030204" pitchFamily="18" charset="0"/>
                            </a:rPr>
                            <m:t>𝑛</m:t>
                          </m:r>
                        </m:sup>
                      </m:sSup>
                    </m:oMath>
                  </m:oMathPara>
                </a14:m>
                <a:endParaRPr lang="zh-TW" altLang="en-US" sz="2400" dirty="0"/>
              </a:p>
            </p:txBody>
          </p:sp>
        </mc:Choice>
        <mc:Fallback>
          <p:sp>
            <p:nvSpPr>
              <p:cNvPr id="71" name="文字方塊 70"/>
              <p:cNvSpPr txBox="1">
                <a:spLocks noRot="1" noChangeAspect="1" noMove="1" noResize="1" noEditPoints="1" noAdjustHandles="1" noChangeArrowheads="1" noChangeShapeType="1" noTextEdit="1"/>
              </p:cNvSpPr>
              <p:nvPr/>
            </p:nvSpPr>
            <p:spPr>
              <a:xfrm>
                <a:off x="9823159" y="3840659"/>
                <a:ext cx="715161" cy="461665"/>
              </a:xfrm>
              <a:prstGeom prst="rect">
                <a:avLst/>
              </a:prstGeom>
              <a:blipFill rotWithShape="1">
                <a:blip r:embed="rId26"/>
                <a:stretch>
                  <a:fillRect/>
                </a:stretch>
              </a:blipFill>
            </p:spPr>
            <p:txBody>
              <a:bodyPr/>
              <a:lstStyle/>
              <a:p>
                <a:r>
                  <a:rPr lang="zh-TW" altLang="en-US">
                    <a:noFill/>
                  </a:rPr>
                  <a:t> </a:t>
                </a:r>
                <a:endParaRPr lang="zh-TW" altLang="en-US">
                  <a:noFill/>
                </a:endParaRPr>
              </a:p>
            </p:txBody>
          </p:sp>
        </mc:Fallback>
      </mc:AlternateContent>
      <p:sp>
        <p:nvSpPr>
          <p:cNvPr id="72" name="矩形 71"/>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73" name="文字方塊 72">
                <a:extLst>
                  <a:ext uri="{FF2B5EF4-FFF2-40B4-BE49-F238E27FC236}">
                    <a14:artisticCrisscrossEtching id="{69829A92-5953-4820-9481-73B4F10553F0}"/>
                  </a:ext>
                </a:extLst>
              </p:cNvPr>
              <p:cNvSpPr txBox="1"/>
              <p:nvPr/>
            </p:nvSpPr>
            <p:spPr>
              <a:xfrm>
                <a:off x="9261055"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b="0" i="1" smtClean="0">
                              <a:latin typeface="Cambria Math" panose="02040503050406030204" pitchFamily="18" charset="0"/>
                            </a:rPr>
                            <m:t>𝑛</m:t>
                          </m:r>
                        </m:sup>
                      </m:sSup>
                    </m:oMath>
                  </m:oMathPara>
                </a14:m>
                <a:endParaRPr lang="zh-TW" altLang="en-US" sz="2400" dirty="0"/>
              </a:p>
            </p:txBody>
          </p:sp>
        </mc:Choice>
        <mc:Fallback>
          <p:sp>
            <p:nvSpPr>
              <p:cNvPr id="73" name="文字方塊 72"/>
              <p:cNvSpPr txBox="1">
                <a:spLocks noRot="1" noChangeAspect="1" noMove="1" noResize="1" noEditPoints="1" noAdjustHandles="1" noChangeArrowheads="1" noChangeShapeType="1" noTextEdit="1"/>
              </p:cNvSpPr>
              <p:nvPr/>
            </p:nvSpPr>
            <p:spPr>
              <a:xfrm>
                <a:off x="9261055" y="3850933"/>
                <a:ext cx="715161" cy="461665"/>
              </a:xfrm>
              <a:prstGeom prst="rect">
                <a:avLst/>
              </a:prstGeom>
              <a:blipFill rotWithShape="1">
                <a:blip r:embed="rId27"/>
                <a:stretch>
                  <a:fillRect/>
                </a:stretch>
              </a:blipFill>
            </p:spPr>
            <p:txBody>
              <a:bodyPr/>
              <a:lstStyle/>
              <a:p>
                <a:r>
                  <a:rPr lang="zh-TW" altLang="en-US">
                    <a:noFill/>
                  </a:rPr>
                  <a:t> </a:t>
                </a:r>
                <a:endParaRPr lang="zh-TW" altLang="en-US">
                  <a:noFill/>
                </a:endParaRPr>
              </a:p>
            </p:txBody>
          </p:sp>
        </mc:Fallback>
      </mc:AlternateContent>
      <p:sp>
        <p:nvSpPr>
          <p:cNvPr id="74" name="矩形 73"/>
          <p:cNvSpPr/>
          <p:nvPr/>
        </p:nvSpPr>
        <p:spPr>
          <a:xfrm>
            <a:off x="8880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75" name="文字方塊 74">
                <a:extLst>
                  <a:ext uri="{FF2B5EF4-FFF2-40B4-BE49-F238E27FC236}">
                    <a14:artisticCrisscrossEtching id="{B58D8F55-561D-4D5A-A4BC-89FBB8A9FB21}"/>
                  </a:ext>
                </a:extLst>
              </p:cNvPr>
              <p:cNvSpPr txBox="1"/>
              <p:nvPr/>
            </p:nvSpPr>
            <p:spPr>
              <a:xfrm>
                <a:off x="8698952"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b="0" i="1" smtClean="0">
                              <a:latin typeface="Cambria Math" panose="02040503050406030204" pitchFamily="18" charset="0"/>
                            </a:rPr>
                            <m:t>𝑛</m:t>
                          </m:r>
                        </m:sup>
                      </m:sSup>
                    </m:oMath>
                  </m:oMathPara>
                </a14:m>
                <a:endParaRPr lang="zh-TW" altLang="en-US" sz="2400" dirty="0"/>
              </a:p>
            </p:txBody>
          </p:sp>
        </mc:Choice>
        <mc:Fallback>
          <p:sp>
            <p:nvSpPr>
              <p:cNvPr id="75" name="文字方塊 74"/>
              <p:cNvSpPr txBox="1">
                <a:spLocks noRot="1" noChangeAspect="1" noMove="1" noResize="1" noEditPoints="1" noAdjustHandles="1" noChangeArrowheads="1" noChangeShapeType="1" noTextEdit="1"/>
              </p:cNvSpPr>
              <p:nvPr/>
            </p:nvSpPr>
            <p:spPr>
              <a:xfrm>
                <a:off x="8698952" y="3850933"/>
                <a:ext cx="715161" cy="461665"/>
              </a:xfrm>
              <a:prstGeom prst="rect">
                <a:avLst/>
              </a:prstGeom>
              <a:blipFill rotWithShape="1">
                <a:blip r:embed="rId28"/>
                <a:stretch>
                  <a:fillRect b="-1333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6" name="文字方塊 75">
                <a:extLst>
                  <a:ext uri="{FF2B5EF4-FFF2-40B4-BE49-F238E27FC236}">
                    <a14:artisticCrisscrossEtching id="{62A6A4F4-787A-4E4F-B364-06E61957AC89}"/>
                  </a:ext>
                </a:extLst>
              </p:cNvPr>
              <p:cNvSpPr txBox="1"/>
              <p:nvPr/>
            </p:nvSpPr>
            <p:spPr>
              <a:xfrm>
                <a:off x="8214722" y="6412557"/>
                <a:ext cx="334322" cy="445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𝐴</m:t>
                      </m:r>
                      <m:r>
                        <a:rPr lang="en-US" altLang="zh-TW" sz="2800" i="1">
                          <a:latin typeface="Cambria Math" panose="02040503050406030204" pitchFamily="18" charset="0"/>
                        </a:rPr>
                        <m:t>′</m:t>
                      </m:r>
                    </m:oMath>
                  </m:oMathPara>
                </a14:m>
                <a:endParaRPr lang="zh-TW" altLang="en-US" sz="2800" dirty="0"/>
              </a:p>
            </p:txBody>
          </p:sp>
        </mc:Choice>
        <mc:Fallback>
          <p:sp>
            <p:nvSpPr>
              <p:cNvPr id="76" name="文字方塊 75"/>
              <p:cNvSpPr txBox="1">
                <a:spLocks noRot="1" noChangeAspect="1" noMove="1" noResize="1" noEditPoints="1" noAdjustHandles="1" noChangeArrowheads="1" noChangeShapeType="1" noTextEdit="1"/>
              </p:cNvSpPr>
              <p:nvPr/>
            </p:nvSpPr>
            <p:spPr>
              <a:xfrm>
                <a:off x="8214722" y="6412557"/>
                <a:ext cx="334322" cy="445443"/>
              </a:xfrm>
              <a:prstGeom prst="rect">
                <a:avLst/>
              </a:prstGeom>
              <a:blipFill rotWithShape="1">
                <a:blip r:embed="rId29"/>
                <a:stretch>
                  <a:fillRect/>
                </a:stretch>
              </a:blipFill>
            </p:spPr>
            <p:txBody>
              <a:bodyPr/>
              <a:lstStyle/>
              <a:p>
                <a:r>
                  <a:rPr lang="zh-TW" altLang="en-US">
                    <a:noFill/>
                  </a:rPr>
                  <a:t> </a:t>
                </a:r>
                <a:endParaRPr lang="zh-TW" altLang="en-US">
                  <a:noFill/>
                </a:endParaRPr>
              </a:p>
            </p:txBody>
          </p:sp>
        </mc:Fallback>
      </mc:AlternateContent>
      <p:sp>
        <p:nvSpPr>
          <p:cNvPr id="77" name="矩形 76"/>
          <p:cNvSpPr/>
          <p:nvPr/>
        </p:nvSpPr>
        <p:spPr>
          <a:xfrm>
            <a:off x="5341403" y="515409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78" name="矩形 77"/>
          <p:cNvSpPr/>
          <p:nvPr/>
        </p:nvSpPr>
        <p:spPr>
          <a:xfrm>
            <a:off x="5690307" y="515409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79" name="矩形 78"/>
          <p:cNvSpPr/>
          <p:nvPr/>
        </p:nvSpPr>
        <p:spPr>
          <a:xfrm>
            <a:off x="6060690" y="516164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80" name="矩形 79"/>
          <p:cNvSpPr/>
          <p:nvPr/>
        </p:nvSpPr>
        <p:spPr>
          <a:xfrm>
            <a:off x="6654366" y="518944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grpSp>
        <p:nvGrpSpPr>
          <p:cNvPr id="81" name="群組 80"/>
          <p:cNvGrpSpPr/>
          <p:nvPr/>
        </p:nvGrpSpPr>
        <p:grpSpPr>
          <a:xfrm>
            <a:off x="5179209" y="5170476"/>
            <a:ext cx="1998725" cy="489251"/>
            <a:chOff x="3387509" y="317020"/>
            <a:chExt cx="1998725" cy="489251"/>
          </a:xfrm>
        </p:grpSpPr>
        <mc:AlternateContent xmlns:mc="http://schemas.openxmlformats.org/markup-compatibility/2006">
          <mc:Choice xmlns:a14="http://schemas.microsoft.com/office/drawing/2010/main" Requires="a14">
            <p:sp>
              <p:nvSpPr>
                <p:cNvPr id="82" name="文字方塊 81">
                  <a:extLst>
                    <a:ext uri="{FF2B5EF4-FFF2-40B4-BE49-F238E27FC236}">
                      <a14:artisticCrisscrossEtching id="{A8706C8D-00B3-46DA-B8CE-12F70F41E864}"/>
                    </a:ext>
                  </a:extLst>
                </p:cNvPr>
                <p:cNvSpPr txBox="1"/>
                <p:nvPr/>
              </p:nvSpPr>
              <p:spPr>
                <a:xfrm>
                  <a:off x="3387509" y="31702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14" name="文字方塊 313"/>
                <p:cNvSpPr txBox="1">
                  <a:spLocks noRot="1" noChangeAspect="1" noMove="1" noResize="1" noEditPoints="1" noAdjustHandles="1" noChangeArrowheads="1" noChangeShapeType="1" noTextEdit="1"/>
                </p:cNvSpPr>
                <p:nvPr/>
              </p:nvSpPr>
              <p:spPr>
                <a:xfrm>
                  <a:off x="3387509" y="317020"/>
                  <a:ext cx="715161" cy="470000"/>
                </a:xfrm>
                <a:prstGeom prst="rect">
                  <a:avLst/>
                </a:prstGeom>
                <a:blipFill rotWithShape="1">
                  <a:blip r:embed="rId3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3" name="文字方塊 82">
                  <a:extLst>
                    <a:ext uri="{FF2B5EF4-FFF2-40B4-BE49-F238E27FC236}">
                      <a14:artisticCrisscrossEtching id="{A96BFF93-6503-4D52-B78E-2AB63236066D}"/>
                    </a:ext>
                  </a:extLst>
                </p:cNvPr>
                <p:cNvSpPr txBox="1"/>
                <p:nvPr/>
              </p:nvSpPr>
              <p:spPr>
                <a:xfrm>
                  <a:off x="4061116" y="33627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15" name="文字方塊 314"/>
                <p:cNvSpPr txBox="1">
                  <a:spLocks noRot="1" noChangeAspect="1" noMove="1" noResize="1" noEditPoints="1" noAdjustHandles="1" noChangeArrowheads="1" noChangeShapeType="1" noTextEdit="1"/>
                </p:cNvSpPr>
                <p:nvPr/>
              </p:nvSpPr>
              <p:spPr>
                <a:xfrm>
                  <a:off x="4061116" y="336271"/>
                  <a:ext cx="715161" cy="470000"/>
                </a:xfrm>
                <a:prstGeom prst="rect">
                  <a:avLst/>
                </a:prstGeom>
                <a:blipFill rotWithShape="1">
                  <a:blip r:embed="rId3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4" name="文字方塊 83">
                  <a:extLst>
                    <a:ext uri="{FF2B5EF4-FFF2-40B4-BE49-F238E27FC236}">
                      <a14:artisticCrisscrossEtching id="{11A13CED-1E82-49F5-9A47-D0F120336292}"/>
                    </a:ext>
                  </a:extLst>
                </p:cNvPr>
                <p:cNvSpPr txBox="1"/>
                <p:nvPr/>
              </p:nvSpPr>
              <p:spPr>
                <a:xfrm>
                  <a:off x="4671073" y="33556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84" name="文字方塊 83"/>
                <p:cNvSpPr txBox="1">
                  <a:spLocks noRot="1" noChangeAspect="1" noMove="1" noResize="1" noEditPoints="1" noAdjustHandles="1" noChangeArrowheads="1" noChangeShapeType="1" noTextEdit="1"/>
                </p:cNvSpPr>
                <p:nvPr/>
              </p:nvSpPr>
              <p:spPr>
                <a:xfrm>
                  <a:off x="4671073" y="335562"/>
                  <a:ext cx="715161" cy="461665"/>
                </a:xfrm>
                <a:prstGeom prst="rect">
                  <a:avLst/>
                </a:prstGeom>
                <a:blipFill rotWithShape="1">
                  <a:blip r:embed="rId3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5" name="文字方塊 84">
                  <a:extLst>
                    <a:ext uri="{FF2B5EF4-FFF2-40B4-BE49-F238E27FC236}">
                      <a14:artisticCrisscrossEtching id="{C7FFF429-05E5-434A-BC9D-20A18D8E81A3}"/>
                    </a:ext>
                  </a:extLst>
                </p:cNvPr>
                <p:cNvSpPr txBox="1"/>
                <p:nvPr/>
              </p:nvSpPr>
              <p:spPr>
                <a:xfrm>
                  <a:off x="3745089" y="32508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317" name="文字方塊 316"/>
                <p:cNvSpPr txBox="1">
                  <a:spLocks noRot="1" noChangeAspect="1" noMove="1" noResize="1" noEditPoints="1" noAdjustHandles="1" noChangeArrowheads="1" noChangeShapeType="1" noTextEdit="1"/>
                </p:cNvSpPr>
                <p:nvPr/>
              </p:nvSpPr>
              <p:spPr>
                <a:xfrm>
                  <a:off x="3745089" y="325081"/>
                  <a:ext cx="715161" cy="470000"/>
                </a:xfrm>
                <a:prstGeom prst="rect">
                  <a:avLst/>
                </a:prstGeom>
                <a:blipFill rotWithShape="1">
                  <a:blip r:embed="rId33"/>
                  <a:stretch>
                    <a:fillRect/>
                  </a:stretch>
                </a:blipFill>
              </p:spPr>
              <p:txBody>
                <a:bodyPr/>
                <a:lstStyle/>
                <a:p>
                  <a:r>
                    <a:rPr lang="zh-TW" altLang="en-US">
                      <a:noFill/>
                    </a:rPr>
                    <a:t> </a:t>
                  </a:r>
                  <a:endParaRPr lang="zh-TW" altLang="en-US">
                    <a:noFill/>
                  </a:endParaRPr>
                </a:p>
              </p:txBody>
            </p:sp>
          </mc:Fallback>
        </mc:AlternateContent>
      </p:grpSp>
      <mc:AlternateContent xmlns:mc="http://schemas.openxmlformats.org/markup-compatibility/2006">
        <mc:Choice xmlns:a14="http://schemas.microsoft.com/office/drawing/2010/main" Requires="a14">
          <p:sp>
            <p:nvSpPr>
              <p:cNvPr id="86" name="文字方塊 85">
                <a:extLst>
                  <a:ext uri="{FF2B5EF4-FFF2-40B4-BE49-F238E27FC236}">
                    <a14:artisticCrisscrossEtching id="{5EB10057-2498-4493-9676-F36C7D87E5AB}"/>
                  </a:ext>
                </a:extLst>
              </p:cNvPr>
              <p:cNvSpPr txBox="1"/>
              <p:nvPr/>
            </p:nvSpPr>
            <p:spPr>
              <a:xfrm>
                <a:off x="5998698" y="5718537"/>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𝑉</m:t>
                      </m:r>
                    </m:oMath>
                  </m:oMathPara>
                </a14:m>
                <a:endParaRPr lang="zh-TW" altLang="en-US" sz="2800" dirty="0"/>
              </a:p>
            </p:txBody>
          </p:sp>
        </mc:Choice>
        <mc:Fallback>
          <p:sp>
            <p:nvSpPr>
              <p:cNvPr id="86" name="文字方塊 85"/>
              <p:cNvSpPr txBox="1">
                <a:spLocks noRot="1" noChangeAspect="1" noMove="1" noResize="1" noEditPoints="1" noAdjustHandles="1" noChangeArrowheads="1" noChangeShapeType="1" noTextEdit="1"/>
              </p:cNvSpPr>
              <p:nvPr/>
            </p:nvSpPr>
            <p:spPr>
              <a:xfrm>
                <a:off x="5998698" y="5718537"/>
                <a:ext cx="335220" cy="430887"/>
              </a:xfrm>
              <a:prstGeom prst="rect">
                <a:avLst/>
              </a:prstGeom>
              <a:blipFill rotWithShape="1">
                <a:blip r:embed="rId34"/>
                <a:stretch>
                  <a:fillRect/>
                </a:stretch>
              </a:blipFill>
            </p:spPr>
            <p:txBody>
              <a:bodyPr/>
              <a:lstStyle/>
              <a:p>
                <a:r>
                  <a:rPr lang="zh-TW" altLang="en-US">
                    <a:noFill/>
                  </a:rPr>
                  <a:t> </a:t>
                </a:r>
                <a:endParaRPr lang="zh-TW" altLang="en-US">
                  <a:noFill/>
                </a:endParaRPr>
              </a:p>
            </p:txBody>
          </p:sp>
        </mc:Fallback>
      </mc:AlternateContent>
      <p:sp>
        <p:nvSpPr>
          <p:cNvPr id="87" name="文字方塊 86"/>
          <p:cNvSpPr txBox="1"/>
          <p:nvPr/>
        </p:nvSpPr>
        <p:spPr>
          <a:xfrm>
            <a:off x="4747578" y="5156147"/>
            <a:ext cx="348400" cy="523220"/>
          </a:xfrm>
          <a:prstGeom prst="rect">
            <a:avLst/>
          </a:prstGeom>
          <a:noFill/>
        </p:spPr>
        <p:txBody>
          <a:bodyPr wrap="square" rtlCol="0">
            <a:spAutoFit/>
          </a:bodyPr>
          <a:lstStyle/>
          <a:p>
            <a:r>
              <a:rPr lang="en-US" altLang="zh-TW" sz="2800" b="1" dirty="0"/>
              <a:t>=</a:t>
            </a:r>
            <a:endParaRPr lang="zh-TW" altLang="en-US" sz="2800" b="1" dirty="0"/>
          </a:p>
        </p:txBody>
      </p:sp>
      <p:sp>
        <p:nvSpPr>
          <p:cNvPr id="88" name="矩形 87"/>
          <p:cNvSpPr/>
          <p:nvPr/>
        </p:nvSpPr>
        <p:spPr>
          <a:xfrm>
            <a:off x="2692564" y="5093735"/>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9" name="文字方塊 88">
                <a:extLst>
                  <a:ext uri="{FF2B5EF4-FFF2-40B4-BE49-F238E27FC236}">
                    <a14:artisticCrisscrossEtching id="{E23A9D55-8A1E-4ECB-8CCC-37F3FC82274E}"/>
                  </a:ext>
                </a:extLst>
              </p:cNvPr>
              <p:cNvSpPr txBox="1"/>
              <p:nvPr/>
            </p:nvSpPr>
            <p:spPr>
              <a:xfrm>
                <a:off x="2525117" y="513391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89" name="文字方塊 88"/>
              <p:cNvSpPr txBox="1">
                <a:spLocks noRot="1" noChangeAspect="1" noMove="1" noResize="1" noEditPoints="1" noAdjustHandles="1" noChangeArrowheads="1" noChangeShapeType="1" noTextEdit="1"/>
              </p:cNvSpPr>
              <p:nvPr/>
            </p:nvSpPr>
            <p:spPr>
              <a:xfrm>
                <a:off x="2525117" y="5133912"/>
                <a:ext cx="715161" cy="470000"/>
              </a:xfrm>
              <a:prstGeom prst="rect">
                <a:avLst/>
              </a:prstGeom>
              <a:blipFill rotWithShape="1">
                <a:blip r:embed="rId35"/>
                <a:stretch>
                  <a:fillRect/>
                </a:stretch>
              </a:blipFill>
            </p:spPr>
            <p:txBody>
              <a:bodyPr/>
              <a:lstStyle/>
              <a:p>
                <a:r>
                  <a:rPr lang="zh-TW" altLang="en-US">
                    <a:noFill/>
                  </a:rPr>
                  <a:t> </a:t>
                </a:r>
                <a:endParaRPr lang="zh-TW" altLang="en-US">
                  <a:noFill/>
                </a:endParaRPr>
              </a:p>
            </p:txBody>
          </p:sp>
        </mc:Fallback>
      </mc:AlternateContent>
      <p:sp>
        <p:nvSpPr>
          <p:cNvPr id="90" name="矩形 89"/>
          <p:cNvSpPr/>
          <p:nvPr/>
        </p:nvSpPr>
        <p:spPr>
          <a:xfrm>
            <a:off x="3036386" y="5093735"/>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1" name="文字方塊 90">
                <a:extLst>
                  <a:ext uri="{FF2B5EF4-FFF2-40B4-BE49-F238E27FC236}">
                    <a14:artisticCrisscrossEtching id="{3E3C61F5-0DEE-4C40-80A8-82CB6411F34F}"/>
                  </a:ext>
                </a:extLst>
              </p:cNvPr>
              <p:cNvSpPr txBox="1"/>
              <p:nvPr/>
            </p:nvSpPr>
            <p:spPr>
              <a:xfrm>
                <a:off x="2854902" y="513391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91" name="文字方塊 90"/>
              <p:cNvSpPr txBox="1">
                <a:spLocks noRot="1" noChangeAspect="1" noMove="1" noResize="1" noEditPoints="1" noAdjustHandles="1" noChangeArrowheads="1" noChangeShapeType="1" noTextEdit="1"/>
              </p:cNvSpPr>
              <p:nvPr/>
            </p:nvSpPr>
            <p:spPr>
              <a:xfrm>
                <a:off x="2854902" y="5133913"/>
                <a:ext cx="715161" cy="470000"/>
              </a:xfrm>
              <a:prstGeom prst="rect">
                <a:avLst/>
              </a:prstGeom>
              <a:blipFill rotWithShape="1">
                <a:blip r:embed="rId36"/>
                <a:stretch>
                  <a:fillRect/>
                </a:stretch>
              </a:blipFill>
            </p:spPr>
            <p:txBody>
              <a:bodyPr/>
              <a:lstStyle/>
              <a:p>
                <a:r>
                  <a:rPr lang="zh-TW" altLang="en-US">
                    <a:noFill/>
                  </a:rPr>
                  <a:t> </a:t>
                </a:r>
                <a:endParaRPr lang="zh-TW" altLang="en-US">
                  <a:noFill/>
                </a:endParaRPr>
              </a:p>
            </p:txBody>
          </p:sp>
        </mc:Fallback>
      </mc:AlternateContent>
      <p:sp>
        <p:nvSpPr>
          <p:cNvPr id="92" name="矩形 91"/>
          <p:cNvSpPr/>
          <p:nvPr/>
        </p:nvSpPr>
        <p:spPr>
          <a:xfrm>
            <a:off x="3380208" y="5093735"/>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3" name="文字方塊 92">
                <a:extLst>
                  <a:ext uri="{FF2B5EF4-FFF2-40B4-BE49-F238E27FC236}">
                    <a14:artisticCrisscrossEtching id="{4634C527-CB05-4E27-AABC-EB405FE5E283}"/>
                  </a:ext>
                </a:extLst>
              </p:cNvPr>
              <p:cNvSpPr txBox="1"/>
              <p:nvPr/>
            </p:nvSpPr>
            <p:spPr>
              <a:xfrm>
                <a:off x="3200300" y="5114108"/>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93" name="文字方塊 92"/>
              <p:cNvSpPr txBox="1">
                <a:spLocks noRot="1" noChangeAspect="1" noMove="1" noResize="1" noEditPoints="1" noAdjustHandles="1" noChangeArrowheads="1" noChangeShapeType="1" noTextEdit="1"/>
              </p:cNvSpPr>
              <p:nvPr/>
            </p:nvSpPr>
            <p:spPr>
              <a:xfrm>
                <a:off x="3200300" y="5114108"/>
                <a:ext cx="715161" cy="470000"/>
              </a:xfrm>
              <a:prstGeom prst="rect">
                <a:avLst/>
              </a:prstGeom>
              <a:blipFill rotWithShape="1">
                <a:blip r:embed="rId37"/>
                <a:stretch>
                  <a:fillRect/>
                </a:stretch>
              </a:blipFill>
            </p:spPr>
            <p:txBody>
              <a:bodyPr/>
              <a:lstStyle/>
              <a:p>
                <a:r>
                  <a:rPr lang="zh-TW" altLang="en-US">
                    <a:noFill/>
                  </a:rPr>
                  <a:t> </a:t>
                </a:r>
                <a:endParaRPr lang="zh-TW" altLang="en-US">
                  <a:noFill/>
                </a:endParaRPr>
              </a:p>
            </p:txBody>
          </p:sp>
        </mc:Fallback>
      </mc:AlternateContent>
      <p:sp>
        <p:nvSpPr>
          <p:cNvPr id="94" name="矩形 93"/>
          <p:cNvSpPr/>
          <p:nvPr/>
        </p:nvSpPr>
        <p:spPr>
          <a:xfrm>
            <a:off x="4074466" y="5123361"/>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5" name="文字方塊 94">
                <a:extLst>
                  <a:ext uri="{FF2B5EF4-FFF2-40B4-BE49-F238E27FC236}">
                    <a14:artisticCrisscrossEtching id="{B46C1D76-4E30-4D14-9839-375002C641C1}"/>
                  </a:ext>
                </a:extLst>
              </p:cNvPr>
              <p:cNvSpPr txBox="1"/>
              <p:nvPr/>
            </p:nvSpPr>
            <p:spPr>
              <a:xfrm>
                <a:off x="3892982" y="516354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95" name="文字方塊 94"/>
              <p:cNvSpPr txBox="1">
                <a:spLocks noRot="1" noChangeAspect="1" noMove="1" noResize="1" noEditPoints="1" noAdjustHandles="1" noChangeArrowheads="1" noChangeShapeType="1" noTextEdit="1"/>
              </p:cNvSpPr>
              <p:nvPr/>
            </p:nvSpPr>
            <p:spPr>
              <a:xfrm>
                <a:off x="3892982" y="5163540"/>
                <a:ext cx="715161" cy="461665"/>
              </a:xfrm>
              <a:prstGeom prst="rect">
                <a:avLst/>
              </a:prstGeom>
              <a:blipFill rotWithShape="1">
                <a:blip r:embed="rId3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6" name="文字方塊 95">
                <a:extLst>
                  <a:ext uri="{FF2B5EF4-FFF2-40B4-BE49-F238E27FC236}">
                    <a14:artisticCrisscrossEtching id="{40725F75-2434-414F-A26C-88D4BEC3A317}"/>
                  </a:ext>
                </a:extLst>
              </p:cNvPr>
              <p:cNvSpPr txBox="1"/>
              <p:nvPr/>
            </p:nvSpPr>
            <p:spPr>
              <a:xfrm>
                <a:off x="3309467" y="5683518"/>
                <a:ext cx="33342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i="1">
                          <a:latin typeface="Cambria Math" panose="02040503050406030204" pitchFamily="18" charset="0"/>
                        </a:rPr>
                        <m:t>O</m:t>
                      </m:r>
                    </m:oMath>
                  </m:oMathPara>
                </a14:m>
                <a:endParaRPr lang="zh-TW" altLang="en-US" sz="2800" dirty="0"/>
              </a:p>
            </p:txBody>
          </p:sp>
        </mc:Choice>
        <mc:Fallback>
          <p:sp>
            <p:nvSpPr>
              <p:cNvPr id="96" name="文字方塊 95"/>
              <p:cNvSpPr txBox="1">
                <a:spLocks noRot="1" noChangeAspect="1" noMove="1" noResize="1" noEditPoints="1" noAdjustHandles="1" noChangeArrowheads="1" noChangeShapeType="1" noTextEdit="1"/>
              </p:cNvSpPr>
              <p:nvPr/>
            </p:nvSpPr>
            <p:spPr>
              <a:xfrm>
                <a:off x="3309467" y="5683518"/>
                <a:ext cx="333425" cy="430887"/>
              </a:xfrm>
              <a:prstGeom prst="rect">
                <a:avLst/>
              </a:prstGeom>
              <a:blipFill rotWithShape="1">
                <a:blip r:embed="rId39"/>
                <a:stretch>
                  <a:fillRect/>
                </a:stretch>
              </a:blipFill>
            </p:spPr>
            <p:txBody>
              <a:bodyPr/>
              <a:lstStyle/>
              <a:p>
                <a:r>
                  <a:rPr lang="zh-TW" altLang="en-US">
                    <a:noFill/>
                  </a:rPr>
                  <a:t> </a:t>
                </a:r>
                <a:endParaRPr lang="zh-TW" altLang="en-US">
                  <a:noFill/>
                </a:endParaRPr>
              </a:p>
            </p:txBody>
          </p:sp>
        </mc:Fallback>
      </mc:AlternateContent>
      <p:sp>
        <p:nvSpPr>
          <p:cNvPr id="97" name="矩形 96"/>
          <p:cNvSpPr/>
          <p:nvPr/>
        </p:nvSpPr>
        <p:spPr>
          <a:xfrm>
            <a:off x="7136618" y="4536062"/>
            <a:ext cx="517119" cy="19098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p:nvSpPr>
        <p:spPr>
          <a:xfrm>
            <a:off x="7753592" y="4554671"/>
            <a:ext cx="517119" cy="19098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p:nvSpPr>
        <p:spPr>
          <a:xfrm>
            <a:off x="8343384" y="4546233"/>
            <a:ext cx="517119" cy="18816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p:nvSpPr>
        <p:spPr>
          <a:xfrm>
            <a:off x="9292244" y="4587756"/>
            <a:ext cx="517119" cy="18767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1" name="直線單箭頭接點 100"/>
          <p:cNvCxnSpPr>
            <a:endCxn id="105"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橢圓 104"/>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6" name="橢圓 105"/>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7" name="橢圓 106"/>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09" name="直線單箭頭接點 108"/>
          <p:cNvCxnSpPr>
            <a:endCxn id="108"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107"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endCxn id="106"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a:endCxn id="105"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112"/>
          <p:cNvGrpSpPr/>
          <p:nvPr/>
        </p:nvGrpSpPr>
        <p:grpSpPr>
          <a:xfrm>
            <a:off x="2481449" y="1265687"/>
            <a:ext cx="715161" cy="605813"/>
            <a:chOff x="635402" y="1337615"/>
            <a:chExt cx="715161" cy="605813"/>
          </a:xfrm>
        </p:grpSpPr>
        <p:sp>
          <p:nvSpPr>
            <p:cNvPr id="114" name="矩形 113"/>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15" name="文字方塊 114">
                  <a:extLst>
                    <a:ext uri="{FF2B5EF4-FFF2-40B4-BE49-F238E27FC236}">
                      <a14:artisticCrisscrossEtching id="{8F74C884-814D-496B-BA5C-F803CCA95BC2}"/>
                    </a:ext>
                  </a:extLst>
                </p:cNvPr>
                <p:cNvSpPr txBox="1"/>
                <p:nvPr/>
              </p:nvSpPr>
              <p:spPr>
                <a:xfrm>
                  <a:off x="635402" y="141713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202" name="文字方塊 201"/>
                <p:cNvSpPr txBox="1">
                  <a:spLocks noRot="1" noChangeAspect="1" noMove="1" noResize="1" noEditPoints="1" noAdjustHandles="1" noChangeArrowheads="1" noChangeShapeType="1" noTextEdit="1"/>
                </p:cNvSpPr>
                <p:nvPr/>
              </p:nvSpPr>
              <p:spPr>
                <a:xfrm>
                  <a:off x="635402" y="1417137"/>
                  <a:ext cx="715161" cy="470000"/>
                </a:xfrm>
                <a:prstGeom prst="rect">
                  <a:avLst/>
                </a:prstGeom>
                <a:blipFill rotWithShape="1">
                  <a:blip r:embed="rId40"/>
                  <a:stretch>
                    <a:fillRect/>
                  </a:stretch>
                </a:blipFill>
              </p:spPr>
              <p:txBody>
                <a:bodyPr/>
                <a:lstStyle/>
                <a:p>
                  <a:r>
                    <a:rPr lang="zh-TW" altLang="en-US">
                      <a:noFill/>
                    </a:rPr>
                    <a:t> </a:t>
                  </a:r>
                  <a:endParaRPr lang="zh-TW" altLang="en-US">
                    <a:noFill/>
                  </a:endParaRPr>
                </a:p>
              </p:txBody>
            </p:sp>
          </mc:Fallback>
        </mc:AlternateContent>
      </p:grpSp>
      <p:cxnSp>
        <p:nvCxnSpPr>
          <p:cNvPr id="116" name="直線單箭頭接點 115"/>
          <p:cNvCxnSpPr>
            <a:endCxn id="118"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群組 116"/>
          <p:cNvGrpSpPr/>
          <p:nvPr/>
        </p:nvGrpSpPr>
        <p:grpSpPr>
          <a:xfrm>
            <a:off x="3235639" y="2567445"/>
            <a:ext cx="298383" cy="310013"/>
            <a:chOff x="-105878" y="1740168"/>
            <a:chExt cx="461666" cy="461665"/>
          </a:xfrm>
        </p:grpSpPr>
        <p:sp>
          <p:nvSpPr>
            <p:cNvPr id="118" name="矩形 117"/>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9" name="群組 118"/>
            <p:cNvGrpSpPr/>
            <p:nvPr/>
          </p:nvGrpSpPr>
          <p:grpSpPr>
            <a:xfrm rot="21265833">
              <a:off x="-30571" y="1828628"/>
              <a:ext cx="317144" cy="302092"/>
              <a:chOff x="-43095" y="1828685"/>
              <a:chExt cx="317144" cy="302092"/>
            </a:xfrm>
          </p:grpSpPr>
          <p:cxnSp>
            <p:nvCxnSpPr>
              <p:cNvPr id="120" name="直線接點 119"/>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線接點 120"/>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2" name="直線單箭頭接點 121"/>
          <p:cNvCxnSpPr>
            <a:endCxn id="124"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群組 122"/>
          <p:cNvGrpSpPr/>
          <p:nvPr/>
        </p:nvGrpSpPr>
        <p:grpSpPr>
          <a:xfrm>
            <a:off x="5498218" y="2575023"/>
            <a:ext cx="298383" cy="310013"/>
            <a:chOff x="-105878" y="1740168"/>
            <a:chExt cx="461666" cy="461665"/>
          </a:xfrm>
        </p:grpSpPr>
        <p:sp>
          <p:nvSpPr>
            <p:cNvPr id="124" name="矩形 123"/>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5" name="群組 124"/>
            <p:cNvGrpSpPr/>
            <p:nvPr/>
          </p:nvGrpSpPr>
          <p:grpSpPr>
            <a:xfrm rot="21265833">
              <a:off x="-30571" y="1828628"/>
              <a:ext cx="317144" cy="302092"/>
              <a:chOff x="-43095" y="1828685"/>
              <a:chExt cx="317144" cy="302092"/>
            </a:xfrm>
          </p:grpSpPr>
          <p:cxnSp>
            <p:nvCxnSpPr>
              <p:cNvPr id="126" name="直線接點 125"/>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接點 126"/>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8" name="直線單箭頭接點 127"/>
          <p:cNvCxnSpPr>
            <a:endCxn id="130"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9" name="群組 128"/>
          <p:cNvGrpSpPr/>
          <p:nvPr/>
        </p:nvGrpSpPr>
        <p:grpSpPr>
          <a:xfrm>
            <a:off x="7759641" y="2591013"/>
            <a:ext cx="298383" cy="310013"/>
            <a:chOff x="-105878" y="1740168"/>
            <a:chExt cx="461666" cy="461665"/>
          </a:xfrm>
        </p:grpSpPr>
        <p:sp>
          <p:nvSpPr>
            <p:cNvPr id="130" name="矩形 129"/>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1" name="群組 130"/>
            <p:cNvGrpSpPr/>
            <p:nvPr/>
          </p:nvGrpSpPr>
          <p:grpSpPr>
            <a:xfrm rot="21265833">
              <a:off x="-30571" y="1828628"/>
              <a:ext cx="317144" cy="302092"/>
              <a:chOff x="-43095" y="1828685"/>
              <a:chExt cx="317144" cy="302092"/>
            </a:xfrm>
          </p:grpSpPr>
          <p:cxnSp>
            <p:nvCxnSpPr>
              <p:cNvPr id="132" name="直線接點 131"/>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線接點 132"/>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4" name="直線單箭頭接點 133"/>
          <p:cNvCxnSpPr>
            <a:endCxn id="136"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35" name="群組 134"/>
          <p:cNvGrpSpPr/>
          <p:nvPr/>
        </p:nvGrpSpPr>
        <p:grpSpPr>
          <a:xfrm>
            <a:off x="9989741" y="2607696"/>
            <a:ext cx="298383" cy="310013"/>
            <a:chOff x="-105878" y="1740168"/>
            <a:chExt cx="461666" cy="461665"/>
          </a:xfrm>
        </p:grpSpPr>
        <p:sp>
          <p:nvSpPr>
            <p:cNvPr id="136" name="矩形 135"/>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7" name="群組 136"/>
            <p:cNvGrpSpPr/>
            <p:nvPr/>
          </p:nvGrpSpPr>
          <p:grpSpPr>
            <a:xfrm rot="21265833">
              <a:off x="-30571" y="1828628"/>
              <a:ext cx="317144" cy="302092"/>
              <a:chOff x="-43095" y="1828685"/>
              <a:chExt cx="317144" cy="302092"/>
            </a:xfrm>
          </p:grpSpPr>
          <p:cxnSp>
            <p:nvCxnSpPr>
              <p:cNvPr id="138" name="直線接點 137"/>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線接點 138"/>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0" name="直線單箭頭接點 139"/>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p:nvPr/>
        </p:nvCxnSpPr>
        <p:spPr>
          <a:xfrm flipH="1" flipV="1">
            <a:off x="5640138" y="1576041"/>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H="1" flipV="1">
            <a:off x="7906507" y="1544949"/>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單箭頭接點 142"/>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a:endCxn id="118"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p:cNvCxnSpPr/>
          <p:nvPr/>
        </p:nvCxnSpPr>
        <p:spPr>
          <a:xfrm flipH="1">
            <a:off x="3050126" y="1568592"/>
            <a:ext cx="707782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9" name="文字方塊 148">
                <a:extLst>
                  <a:ext uri="{FF2B5EF4-FFF2-40B4-BE49-F238E27FC236}">
                    <a14:artisticCrisscrossEtching id="{AEA9BC2C-B205-4F10-8717-E42CA0351585}"/>
                  </a:ext>
                </a:extLst>
              </p:cNvPr>
              <p:cNvSpPr txBox="1"/>
              <p:nvPr/>
            </p:nvSpPr>
            <p:spPr>
              <a:xfrm>
                <a:off x="2399019" y="2211649"/>
                <a:ext cx="58112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49" name="文字方塊 148"/>
              <p:cNvSpPr txBox="1">
                <a:spLocks noRot="1" noChangeAspect="1" noMove="1" noResize="1" noEditPoints="1" noAdjustHandles="1" noChangeArrowheads="1" noChangeShapeType="1" noTextEdit="1"/>
              </p:cNvSpPr>
              <p:nvPr/>
            </p:nvSpPr>
            <p:spPr>
              <a:xfrm>
                <a:off x="2399019" y="2211649"/>
                <a:ext cx="581121" cy="391004"/>
              </a:xfrm>
              <a:prstGeom prst="rect">
                <a:avLst/>
              </a:prstGeom>
              <a:blipFill rotWithShape="1">
                <a:blip r:embed="rId41"/>
                <a:stretch>
                  <a:fillRect l="-6316" r="-3158"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0" name="文字方塊 149">
                <a:extLst>
                  <a:ext uri="{FF2B5EF4-FFF2-40B4-BE49-F238E27FC236}">
                    <a14:artisticCrisscrossEtching id="{8D6CEA7B-D045-4DCD-B9D0-4FEC6C4B7EB4}"/>
                  </a:ext>
                </a:extLst>
              </p:cNvPr>
              <p:cNvSpPr txBox="1"/>
              <p:nvPr/>
            </p:nvSpPr>
            <p:spPr>
              <a:xfrm>
                <a:off x="4671617" y="2211650"/>
                <a:ext cx="58112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50" name="文字方塊 149"/>
              <p:cNvSpPr txBox="1">
                <a:spLocks noRot="1" noChangeAspect="1" noMove="1" noResize="1" noEditPoints="1" noAdjustHandles="1" noChangeArrowheads="1" noChangeShapeType="1" noTextEdit="1"/>
              </p:cNvSpPr>
              <p:nvPr/>
            </p:nvSpPr>
            <p:spPr>
              <a:xfrm>
                <a:off x="4671617" y="2211650"/>
                <a:ext cx="581121" cy="391389"/>
              </a:xfrm>
              <a:prstGeom prst="rect">
                <a:avLst/>
              </a:prstGeom>
              <a:blipFill rotWithShape="1">
                <a:blip r:embed="rId42"/>
                <a:stretch>
                  <a:fillRect l="-5208" r="-2083"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1" name="文字方塊 150">
                <a:extLst>
                  <a:ext uri="{FF2B5EF4-FFF2-40B4-BE49-F238E27FC236}">
                    <a14:artisticCrisscrossEtching id="{BD080F55-ADB1-4ADC-96D1-86578533B15C}"/>
                  </a:ext>
                </a:extLst>
              </p:cNvPr>
              <p:cNvSpPr txBox="1"/>
              <p:nvPr/>
            </p:nvSpPr>
            <p:spPr>
              <a:xfrm>
                <a:off x="6822815" y="2211650"/>
                <a:ext cx="58112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51" name="文字方塊 150"/>
              <p:cNvSpPr txBox="1">
                <a:spLocks noRot="1" noChangeAspect="1" noMove="1" noResize="1" noEditPoints="1" noAdjustHandles="1" noChangeArrowheads="1" noChangeShapeType="1" noTextEdit="1"/>
              </p:cNvSpPr>
              <p:nvPr/>
            </p:nvSpPr>
            <p:spPr>
              <a:xfrm>
                <a:off x="6822815" y="2211650"/>
                <a:ext cx="581121" cy="391389"/>
              </a:xfrm>
              <a:prstGeom prst="rect">
                <a:avLst/>
              </a:prstGeom>
              <a:blipFill rotWithShape="1">
                <a:blip r:embed="rId43"/>
                <a:stretch>
                  <a:fillRect l="-5208" r="-2083"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2" name="文字方塊 151">
                <a:extLst>
                  <a:ext uri="{FF2B5EF4-FFF2-40B4-BE49-F238E27FC236}">
                    <a14:artisticCrisscrossEtching id="{CA41003C-534E-464D-AA49-7F95706C3D9A}"/>
                  </a:ext>
                </a:extLst>
              </p:cNvPr>
              <p:cNvSpPr txBox="1"/>
              <p:nvPr/>
            </p:nvSpPr>
            <p:spPr>
              <a:xfrm>
                <a:off x="9178680" y="2227872"/>
                <a:ext cx="600998"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𝑛</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52" name="文字方塊 151"/>
              <p:cNvSpPr txBox="1">
                <a:spLocks noRot="1" noChangeAspect="1" noMove="1" noResize="1" noEditPoints="1" noAdjustHandles="1" noChangeArrowheads="1" noChangeShapeType="1" noTextEdit="1"/>
              </p:cNvSpPr>
              <p:nvPr/>
            </p:nvSpPr>
            <p:spPr>
              <a:xfrm>
                <a:off x="9178680" y="2227872"/>
                <a:ext cx="600998" cy="391004"/>
              </a:xfrm>
              <a:prstGeom prst="rect">
                <a:avLst/>
              </a:prstGeom>
              <a:blipFill rotWithShape="1">
                <a:blip r:embed="rId44"/>
                <a:stretch>
                  <a:fillRect l="-6122" b="-9231"/>
                </a:stretch>
              </a:blipFill>
            </p:spPr>
            <p:txBody>
              <a:bodyPr/>
              <a:lstStyle/>
              <a:p>
                <a:r>
                  <a:rPr lang="zh-TW" altLang="en-US">
                    <a:noFill/>
                  </a:rPr>
                  <a:t> </a:t>
                </a:r>
                <a:endParaRPr lang="zh-TW" altLang="en-US">
                  <a:noFill/>
                </a:endParaRPr>
              </a:p>
            </p:txBody>
          </p:sp>
        </mc:Fallback>
      </mc:AlternateContent>
      <p:sp>
        <p:nvSpPr>
          <p:cNvPr id="153" name="文字方塊 152"/>
          <p:cNvSpPr txBox="1"/>
          <p:nvPr/>
        </p:nvSpPr>
        <p:spPr>
          <a:xfrm>
            <a:off x="8202593" y="3794613"/>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154" name="文字方塊 153"/>
          <p:cNvSpPr txBox="1"/>
          <p:nvPr/>
        </p:nvSpPr>
        <p:spPr>
          <a:xfrm>
            <a:off x="8272650" y="2173635"/>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156" name="文字方塊 155"/>
          <p:cNvSpPr txBox="1"/>
          <p:nvPr/>
        </p:nvSpPr>
        <p:spPr>
          <a:xfrm>
            <a:off x="7269185" y="5750498"/>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157" name="文字方塊 156"/>
          <p:cNvSpPr txBox="1"/>
          <p:nvPr/>
        </p:nvSpPr>
        <p:spPr>
          <a:xfrm>
            <a:off x="7893736" y="5759808"/>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158" name="文字方塊 157"/>
          <p:cNvSpPr txBox="1"/>
          <p:nvPr/>
        </p:nvSpPr>
        <p:spPr>
          <a:xfrm>
            <a:off x="8482578" y="5769093"/>
            <a:ext cx="369332" cy="556637"/>
          </a:xfrm>
          <a:prstGeom prst="rect">
            <a:avLst/>
          </a:prstGeom>
          <a:noFill/>
        </p:spPr>
        <p:txBody>
          <a:bodyPr vert="eaVert" wrap="square" rtlCol="0">
            <a:spAutoFit/>
          </a:bodyPr>
          <a:lstStyle/>
          <a:p>
            <a:r>
              <a:rPr lang="en-US" altLang="zh-TW" sz="1200" dirty="0"/>
              <a:t>. . .</a:t>
            </a:r>
            <a:endParaRPr lang="zh-TW" altLang="en-US" sz="1200" dirty="0"/>
          </a:p>
        </p:txBody>
      </p:sp>
      <p:sp>
        <p:nvSpPr>
          <p:cNvPr id="159" name="文字方塊 158"/>
          <p:cNvSpPr txBox="1"/>
          <p:nvPr/>
        </p:nvSpPr>
        <p:spPr>
          <a:xfrm>
            <a:off x="9417687" y="5786046"/>
            <a:ext cx="369332" cy="557918"/>
          </a:xfrm>
          <a:prstGeom prst="rect">
            <a:avLst/>
          </a:prstGeom>
          <a:noFill/>
        </p:spPr>
        <p:txBody>
          <a:bodyPr vert="eaVert" wrap="square" rtlCol="0">
            <a:spAutoFit/>
          </a:bodyPr>
          <a:lstStyle/>
          <a:p>
            <a:r>
              <a:rPr lang="en-US" altLang="zh-TW" sz="1200" dirty="0"/>
              <a:t>. . .</a:t>
            </a:r>
            <a:endParaRPr lang="zh-TW" altLang="en-US" sz="1200" dirty="0"/>
          </a:p>
        </p:txBody>
      </p:sp>
      <p:sp>
        <p:nvSpPr>
          <p:cNvPr id="160" name="文字方塊 159"/>
          <p:cNvSpPr txBox="1"/>
          <p:nvPr/>
        </p:nvSpPr>
        <p:spPr>
          <a:xfrm>
            <a:off x="6262139" y="5244260"/>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161" name="文字方塊 160"/>
          <p:cNvSpPr txBox="1"/>
          <p:nvPr/>
        </p:nvSpPr>
        <p:spPr>
          <a:xfrm>
            <a:off x="3656793" y="5165432"/>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162" name="文字方塊 161"/>
          <p:cNvSpPr txBox="1"/>
          <p:nvPr/>
        </p:nvSpPr>
        <p:spPr>
          <a:xfrm>
            <a:off x="8865311" y="4532984"/>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163" name="文字方塊 162"/>
          <p:cNvSpPr txBox="1"/>
          <p:nvPr/>
        </p:nvSpPr>
        <p:spPr>
          <a:xfrm>
            <a:off x="8858684" y="5013757"/>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164" name="文字方塊 163"/>
          <p:cNvSpPr txBox="1"/>
          <p:nvPr/>
        </p:nvSpPr>
        <p:spPr>
          <a:xfrm>
            <a:off x="8845642" y="5415789"/>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165" name="文字方塊 164"/>
          <p:cNvSpPr txBox="1"/>
          <p:nvPr/>
        </p:nvSpPr>
        <p:spPr>
          <a:xfrm>
            <a:off x="8863807" y="6027032"/>
            <a:ext cx="496359" cy="338554"/>
          </a:xfrm>
          <a:prstGeom prst="rect">
            <a:avLst/>
          </a:prstGeom>
          <a:noFill/>
        </p:spPr>
        <p:txBody>
          <a:bodyPr wrap="square" rtlCol="0">
            <a:spAutoFit/>
          </a:bodyPr>
          <a:lstStyle/>
          <a:p>
            <a:r>
              <a:rPr lang="en-US" altLang="zh-TW" sz="1600" dirty="0"/>
              <a:t>. . .</a:t>
            </a:r>
            <a:endParaRPr lang="zh-TW" altLang="en-US" sz="16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9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9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9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6" grpId="0"/>
      <p:bldP spid="88" grpId="0" animBg="1"/>
      <p:bldP spid="89" grpId="0"/>
      <p:bldP spid="90" grpId="0" animBg="1"/>
      <p:bldP spid="91" grpId="0"/>
      <p:bldP spid="92" grpId="0" animBg="1"/>
      <p:bldP spid="93" grpId="0"/>
      <p:bldP spid="94" grpId="0" animBg="1"/>
      <p:bldP spid="95" grpId="0"/>
      <p:bldP spid="96" grpId="0"/>
      <p:bldP spid="97" grpId="0" animBg="1"/>
      <p:bldP spid="97" grpId="1" animBg="1"/>
      <p:bldP spid="98" grpId="0" animBg="1"/>
      <p:bldP spid="98" grpId="1" animBg="1"/>
      <p:bldP spid="99" grpId="0" animBg="1"/>
      <p:bldP spid="99" grpId="1" animBg="1"/>
      <p:bldP spid="100" grpId="0" animBg="1"/>
      <p:bldP spid="100" grpId="1" animBg="1"/>
      <p:bldP spid="160" grpId="0"/>
      <p:bldP spid="16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Multi-head self-attention</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30E0A8BC-8A38-4860-B1AA-58D092D8C226}"/>
                  </a:ext>
                </a:extLst>
              </p:cNvPr>
              <p:cNvSpPr>
                <a:spLocks noGrp="1"/>
              </p:cNvSpPr>
              <p:nvPr>
                <p:ph idx="1"/>
              </p:nvPr>
            </p:nvSpPr>
            <p:spPr>
              <a:xfrm>
                <a:off x="609600" y="1935166"/>
                <a:ext cx="10972800" cy="2711649"/>
              </a:xfrm>
            </p:spPr>
            <p:txBody>
              <a:bodyPr/>
              <a:lstStyle/>
              <a:p>
                <a:r>
                  <a:rPr lang="en-US" altLang="zh-TW" sz="2800" dirty="0"/>
                  <a:t>MultiHead(Q,K,V)=</a:t>
                </a:r>
                <a:r>
                  <a:rPr lang="en-US" altLang="zh-TW" sz="2800" dirty="0" err="1"/>
                  <a:t>Concat</a:t>
                </a:r>
                <a:r>
                  <a:rPr lang="en-US" altLang="zh-TW" sz="2800" dirty="0"/>
                  <a:t>(head</a:t>
                </a:r>
                <a:r>
                  <a:rPr lang="en-US" altLang="zh-TW" sz="2800" baseline="-25000" dirty="0"/>
                  <a:t>1</a:t>
                </a:r>
                <a:r>
                  <a:rPr lang="en-US" altLang="zh-TW" sz="2800" dirty="0"/>
                  <a:t>, head</a:t>
                </a:r>
                <a:r>
                  <a:rPr lang="en-US" altLang="zh-TW" sz="2800" baseline="-25000" dirty="0"/>
                  <a:t>2</a:t>
                </a:r>
                <a:r>
                  <a:rPr lang="en-US" altLang="zh-TW" sz="2800" dirty="0"/>
                  <a:t>, …, </a:t>
                </a:r>
                <a:r>
                  <a:rPr lang="en-US" altLang="zh-TW" sz="2800" dirty="0" err="1"/>
                  <a:t>head</a:t>
                </a:r>
                <a:r>
                  <a:rPr lang="en-US" altLang="zh-TW" sz="2800" baseline="-25000" dirty="0" err="1"/>
                  <a:t>h</a:t>
                </a:r>
                <a:r>
                  <a:rPr lang="en-US" altLang="zh-TW" sz="2800" dirty="0"/>
                  <a:t>)W</a:t>
                </a:r>
                <a:r>
                  <a:rPr lang="en-US" altLang="zh-TW" sz="2800" baseline="30000" dirty="0"/>
                  <a:t>O</a:t>
                </a:r>
                <a:r>
                  <a:rPr lang="en-US" altLang="zh-TW" sz="2800" dirty="0"/>
                  <a:t>, where </a:t>
                </a:r>
                <a14:m>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h𝑒𝑎𝑑</m:t>
                        </m:r>
                      </m:e>
                      <m:sub>
                        <m:r>
                          <a:rPr lang="en-US" altLang="zh-TW" sz="2800" b="0" i="1" smtClean="0">
                            <a:latin typeface="Cambria Math" panose="02040503050406030204" pitchFamily="18" charset="0"/>
                          </a:rPr>
                          <m:t>𝑙</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𝐴𝑡𝑡𝑒𝑛𝑡𝑖𝑜𝑛</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𝑄</m:t>
                    </m:r>
                    <m:sSubSup>
                      <m:sSubSupPr>
                        <m:ctrlPr>
                          <a:rPr lang="en-US" altLang="zh-TW" sz="2800" b="0" i="1" smtClean="0">
                            <a:latin typeface="Cambria Math" panose="02040503050406030204" pitchFamily="18" charset="0"/>
                          </a:rPr>
                        </m:ctrlPr>
                      </m:sSubSupPr>
                      <m:e>
                        <m:r>
                          <a:rPr lang="en-US" altLang="zh-TW" sz="2800" b="0" i="1" smtClean="0">
                            <a:latin typeface="Cambria Math" panose="02040503050406030204" pitchFamily="18" charset="0"/>
                          </a:rPr>
                          <m:t>𝑊</m:t>
                        </m:r>
                      </m:e>
                      <m:sub>
                        <m:r>
                          <a:rPr lang="en-US" altLang="zh-TW" sz="2800" b="0" i="1" smtClean="0">
                            <a:latin typeface="Cambria Math" panose="02040503050406030204" pitchFamily="18" charset="0"/>
                          </a:rPr>
                          <m:t>𝑙</m:t>
                        </m:r>
                      </m:sub>
                      <m:sup>
                        <m:r>
                          <a:rPr lang="en-US" altLang="zh-TW" sz="2800" b="0" i="1" smtClean="0">
                            <a:latin typeface="Cambria Math" panose="02040503050406030204" pitchFamily="18" charset="0"/>
                          </a:rPr>
                          <m:t>𝑄</m:t>
                        </m:r>
                      </m:sup>
                    </m:sSubSup>
                    <m:r>
                      <a:rPr lang="en-US" altLang="zh-TW" sz="2800" b="0" i="1" smtClean="0">
                        <a:latin typeface="Cambria Math" panose="02040503050406030204" pitchFamily="18" charset="0"/>
                      </a:rPr>
                      <m:t>,</m:t>
                    </m:r>
                  </m:oMath>
                </a14:m>
                <a:r>
                  <a:rPr lang="en-US" altLang="zh-TW" sz="2800" dirty="0"/>
                  <a:t> </a:t>
                </a:r>
                <a:r>
                  <a:rPr lang="en-US" altLang="zh-TW" sz="2800" i="1" dirty="0"/>
                  <a:t>K</a:t>
                </a:r>
                <a14:m>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i="1">
                            <a:latin typeface="Cambria Math" panose="02040503050406030204" pitchFamily="18" charset="0"/>
                          </a:rPr>
                          <m:t>𝑊</m:t>
                        </m:r>
                      </m:e>
                      <m:sub>
                        <m:r>
                          <a:rPr lang="en-US" altLang="zh-TW" sz="2800" b="0" i="1" smtClean="0">
                            <a:latin typeface="Cambria Math" panose="02040503050406030204" pitchFamily="18" charset="0"/>
                          </a:rPr>
                          <m:t>𝑙</m:t>
                        </m:r>
                      </m:sub>
                      <m:sup>
                        <m:r>
                          <a:rPr lang="en-US" altLang="zh-TW" sz="2800" b="0" i="1" smtClean="0">
                            <a:latin typeface="Cambria Math" panose="02040503050406030204" pitchFamily="18" charset="0"/>
                          </a:rPr>
                          <m:t>𝐾</m:t>
                        </m:r>
                      </m:sup>
                    </m:sSubSup>
                    <m:r>
                      <a:rPr lang="en-US" altLang="zh-TW" sz="2800" i="1">
                        <a:latin typeface="Cambria Math" panose="02040503050406030204" pitchFamily="18" charset="0"/>
                      </a:rPr>
                      <m:t>,</m:t>
                    </m:r>
                  </m:oMath>
                </a14:m>
                <a:r>
                  <a:rPr lang="en-US" altLang="zh-TW" sz="2800" dirty="0"/>
                  <a:t> </a:t>
                </a:r>
                <a:r>
                  <a:rPr lang="en-US" altLang="zh-TW" sz="2800" i="1" dirty="0"/>
                  <a:t>V</a:t>
                </a:r>
                <a14:m>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𝑊</m:t>
                        </m:r>
                      </m:e>
                      <m:sub>
                        <m:r>
                          <a:rPr lang="en-US" altLang="zh-TW" sz="2800" b="0" i="1" smtClean="0">
                            <a:latin typeface="Cambria Math" panose="02040503050406030204" pitchFamily="18" charset="0"/>
                          </a:rPr>
                          <m:t>𝑙</m:t>
                        </m:r>
                      </m:sub>
                      <m:sup>
                        <m:r>
                          <a:rPr lang="en-US" altLang="zh-TW" sz="2800" b="0" i="1" smtClean="0">
                            <a:latin typeface="Cambria Math" panose="02040503050406030204" pitchFamily="18" charset="0"/>
                          </a:rPr>
                          <m:t>𝑉</m:t>
                        </m:r>
                      </m:sup>
                    </m:sSubSup>
                    <m:r>
                      <a:rPr lang="en-US" altLang="zh-TW" sz="2800" b="0" i="1" smtClean="0">
                        <a:latin typeface="Cambria Math" panose="02040503050406030204" pitchFamily="18" charset="0"/>
                      </a:rPr>
                      <m:t>)</m:t>
                    </m:r>
                  </m:oMath>
                </a14:m>
                <a:r>
                  <a:rPr lang="en-US" altLang="zh-TW" sz="2800" dirty="0"/>
                  <a:t>,</a:t>
                </a:r>
                <a:r>
                  <a:rPr lang="en-US" altLang="zh-TW" sz="2800" dirty="0">
                    <a:latin typeface="Arial" panose="020B0604020202020204" pitchFamily="34" charset="0"/>
                    <a:cs typeface="Arial" panose="020B0604020202020204" pitchFamily="34" charset="0"/>
                  </a:rPr>
                  <a:t> </a:t>
                </a:r>
                <a:r>
                  <a:rPr lang="en-US" altLang="zh-TW" sz="2800" i="1" dirty="0">
                    <a:latin typeface="Arial" panose="020B0604020202020204" pitchFamily="34" charset="0"/>
                    <a:cs typeface="Arial" panose="020B0604020202020204" pitchFamily="34" charset="0"/>
                  </a:rPr>
                  <a:t>l</a:t>
                </a:r>
                <a:r>
                  <a:rPr lang="en-US" altLang="zh-TW" sz="2800" dirty="0">
                    <a:latin typeface="Arial" panose="020B0604020202020204" pitchFamily="34" charset="0"/>
                    <a:cs typeface="Arial" panose="020B0604020202020204" pitchFamily="34" charset="0"/>
                  </a:rPr>
                  <a:t>=1, 2, …, h.</a:t>
                </a:r>
                <a:endParaRPr lang="zh-TW" altLang="en-US" sz="2800" baseline="300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609600" y="1935166"/>
                <a:ext cx="10972800" cy="2711649"/>
              </a:xfrm>
              <a:blipFill rotWithShape="1">
                <a:blip r:embed="rId1"/>
                <a:stretch>
                  <a:fillRect l="-778" t="-2022"/>
                </a:stretch>
              </a:blipFill>
            </p:spPr>
            <p:txBody>
              <a:bodyPr/>
              <a:lstStyle/>
              <a:p>
                <a:r>
                  <a:rPr lang="zh-TW" altLang="en-US">
                    <a:noFill/>
                  </a:rPr>
                  <a:t> </a:t>
                </a:r>
                <a:endParaRPr lang="zh-TW"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線單箭頭接點 1"/>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直線單箭頭接點 2"/>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單箭頭接點 3"/>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789076" y="75339"/>
            <a:ext cx="4961615" cy="584775"/>
          </a:xfrm>
          <a:prstGeom prst="rect">
            <a:avLst/>
          </a:prstGeom>
        </p:spPr>
        <p:txBody>
          <a:bodyPr wrap="none">
            <a:spAutoFit/>
          </a:bodyPr>
          <a:lstStyle/>
          <a:p>
            <a:r>
              <a:rPr lang="en-US" altLang="zh-TW" sz="3200" b="1" i="1" u="sng" dirty="0"/>
              <a:t>Multi-head Self-attention</a:t>
            </a:r>
            <a:endParaRPr lang="zh-TW" altLang="en-US" sz="3200" b="1" i="1" u="sng" dirty="0"/>
          </a:p>
        </p:txBody>
      </p:sp>
      <p:sp>
        <p:nvSpPr>
          <p:cNvPr id="9" name="矩形 8"/>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 name="矩形 9"/>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1" name="文字方塊 10">
                <a:extLst>
                  <a:ext uri="{FF2B5EF4-FFF2-40B4-BE49-F238E27FC236}">
                    <a14:artisticCrisscrossEtching id="{98D3AB4B-46ED-4046-AD98-FE81DC6341B1}"/>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1" name="文字方塊 10"/>
              <p:cNvSpPr txBox="1">
                <a:spLocks noRot="1" noChangeAspect="1" noMove="1" noResize="1" noEditPoints="1" noAdjustHandles="1" noChangeArrowheads="1" noChangeShapeType="1" noTextEdit="1"/>
              </p:cNvSpPr>
              <p:nvPr/>
            </p:nvSpPr>
            <p:spPr>
              <a:xfrm>
                <a:off x="3778639" y="5054059"/>
                <a:ext cx="715161" cy="473591"/>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cxnSp>
        <p:nvCxnSpPr>
          <p:cNvPr id="12" name="直線單箭頭接點 11"/>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5077437" y="5006242"/>
            <a:ext cx="715161" cy="813431"/>
            <a:chOff x="3154887" y="3748362"/>
            <a:chExt cx="715161" cy="813431"/>
          </a:xfrm>
        </p:grpSpPr>
        <p:sp>
          <p:nvSpPr>
            <p:cNvPr id="15" name="矩形 14"/>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6" name="文字方塊 15">
                  <a:extLst>
                    <a:ext uri="{FF2B5EF4-FFF2-40B4-BE49-F238E27FC236}">
                      <a14:artisticCrisscrossEtching id="{578C66FF-8767-4224-A5E4-41E16581E714}"/>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6" name="文字方塊 15"/>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cxnSp>
          <p:nvCxnSpPr>
            <p:cNvPr id="17" name="直線單箭頭接點 16"/>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8" name="文字方塊 17">
                <a:extLst>
                  <a:ext uri="{FF2B5EF4-FFF2-40B4-BE49-F238E27FC236}">
                    <a14:artisticCrisscrossEtching id="{F5203077-5050-496A-A0D4-5F3E8C3A817A}"/>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8" name="文字方塊 17"/>
              <p:cNvSpPr txBox="1">
                <a:spLocks noRot="1" noChangeAspect="1" noMove="1" noResize="1" noEditPoints="1" noAdjustHandles="1" noChangeArrowheads="1" noChangeShapeType="1" noTextEdit="1"/>
              </p:cNvSpPr>
              <p:nvPr/>
            </p:nvSpPr>
            <p:spPr>
              <a:xfrm>
                <a:off x="3788420" y="6152810"/>
                <a:ext cx="715161" cy="473591"/>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grpSp>
        <p:nvGrpSpPr>
          <p:cNvPr id="19" name="群組 18"/>
          <p:cNvGrpSpPr/>
          <p:nvPr/>
        </p:nvGrpSpPr>
        <p:grpSpPr>
          <a:xfrm>
            <a:off x="2355203" y="5006242"/>
            <a:ext cx="715161" cy="813431"/>
            <a:chOff x="1299972" y="3748362"/>
            <a:chExt cx="715161" cy="813431"/>
          </a:xfrm>
        </p:grpSpPr>
        <p:grpSp>
          <p:nvGrpSpPr>
            <p:cNvPr id="20" name="群組 19"/>
            <p:cNvGrpSpPr/>
            <p:nvPr/>
          </p:nvGrpSpPr>
          <p:grpSpPr>
            <a:xfrm>
              <a:off x="1488062" y="3748362"/>
              <a:ext cx="288000" cy="813431"/>
              <a:chOff x="2212165" y="3748362"/>
              <a:chExt cx="288000" cy="813431"/>
            </a:xfrm>
          </p:grpSpPr>
          <p:sp>
            <p:nvSpPr>
              <p:cNvPr id="22" name="矩形 21"/>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23" name="直線單箭頭接點 22"/>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1" name="文字方塊 20">
                  <a:extLst>
                    <a:ext uri="{FF2B5EF4-FFF2-40B4-BE49-F238E27FC236}">
                      <a14:artisticCrisscrossEtching id="{F9538863-2AAE-4C06-BD2B-0627C7927417}"/>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21" name="文字方塊 20"/>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rotWithShape="1">
                  <a:blip r:embed="rId4"/>
                  <a:stretch>
                    <a:fillRect b="-10256"/>
                  </a:stretch>
                </a:blipFill>
              </p:spPr>
              <p:txBody>
                <a:bodyPr/>
                <a:lstStyle/>
                <a:p>
                  <a:r>
                    <a:rPr lang="zh-TW" altLang="en-US">
                      <a:noFill/>
                    </a:rPr>
                    <a:t> </a:t>
                  </a:r>
                  <a:endParaRPr lang="zh-TW" altLang="en-US">
                    <a:noFill/>
                  </a:endParaRPr>
                </a:p>
              </p:txBody>
            </p:sp>
          </mc:Fallback>
        </mc:AlternateContent>
      </p:grpSp>
      <p:sp>
        <p:nvSpPr>
          <p:cNvPr id="24" name="文字方塊 23"/>
          <p:cNvSpPr txBox="1"/>
          <p:nvPr/>
        </p:nvSpPr>
        <p:spPr>
          <a:xfrm>
            <a:off x="4560859" y="6173541"/>
            <a:ext cx="3503221" cy="461665"/>
          </a:xfrm>
          <a:prstGeom prst="rect">
            <a:avLst/>
          </a:prstGeom>
          <a:noFill/>
        </p:spPr>
        <p:txBody>
          <a:bodyPr wrap="square" rtlCol="0">
            <a:spAutoFit/>
          </a:bodyPr>
          <a:lstStyle/>
          <a:p>
            <a:pPr algn="ctr"/>
            <a:r>
              <a:rPr lang="en-US" altLang="zh-TW" sz="2400" dirty="0"/>
              <a:t>(2 heads as example)</a:t>
            </a:r>
            <a:endParaRPr lang="zh-TW" altLang="en-US" sz="2400" dirty="0"/>
          </a:p>
        </p:txBody>
      </p:sp>
      <p:sp>
        <p:nvSpPr>
          <p:cNvPr id="25" name="矩形 24"/>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6" name="文字方塊 25">
                <a:extLst>
                  <a:ext uri="{FF2B5EF4-FFF2-40B4-BE49-F238E27FC236}">
                    <a14:artisticCrisscrossEtching id="{7A51363D-CA85-4830-BD01-41B30DE65A58}"/>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26" name="文字方塊 25"/>
              <p:cNvSpPr txBox="1">
                <a:spLocks noRot="1" noChangeAspect="1" noMove="1" noResize="1" noEditPoints="1" noAdjustHandles="1" noChangeArrowheads="1" noChangeShapeType="1" noTextEdit="1"/>
              </p:cNvSpPr>
              <p:nvPr/>
            </p:nvSpPr>
            <p:spPr>
              <a:xfrm>
                <a:off x="2817352" y="3444907"/>
                <a:ext cx="715161" cy="473591"/>
              </a:xfrm>
              <a:prstGeom prst="rect">
                <a:avLst/>
              </a:prstGeom>
              <a:blipFill rotWithShape="1">
                <a:blip r:embed="rId5"/>
                <a:stretch>
                  <a:fillRect b="-11538"/>
                </a:stretch>
              </a:blipFill>
            </p:spPr>
            <p:txBody>
              <a:bodyPr/>
              <a:lstStyle/>
              <a:p>
                <a:r>
                  <a:rPr lang="zh-TW" altLang="en-US">
                    <a:noFill/>
                  </a:rPr>
                  <a:t> </a:t>
                </a:r>
                <a:endParaRPr lang="zh-TW" altLang="en-US">
                  <a:noFill/>
                </a:endParaRPr>
              </a:p>
            </p:txBody>
          </p:sp>
        </mc:Fallback>
      </mc:AlternateContent>
      <p:sp>
        <p:nvSpPr>
          <p:cNvPr id="27" name="矩形 26"/>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8" name="文字方塊 27">
                <a:extLst>
                  <a:ext uri="{FF2B5EF4-FFF2-40B4-BE49-F238E27FC236}">
                    <a14:artisticCrisscrossEtching id="{8D6F30DB-14E2-48D3-B445-A16CDB8C88F5}"/>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28" name="文字方塊 27"/>
              <p:cNvSpPr txBox="1">
                <a:spLocks noRot="1" noChangeAspect="1" noMove="1" noResize="1" noEditPoints="1" noAdjustHandles="1" noChangeArrowheads="1" noChangeShapeType="1" noTextEdit="1"/>
              </p:cNvSpPr>
              <p:nvPr/>
            </p:nvSpPr>
            <p:spPr>
              <a:xfrm>
                <a:off x="2078294" y="3434926"/>
                <a:ext cx="715161" cy="473591"/>
              </a:xfrm>
              <a:prstGeom prst="rect">
                <a:avLst/>
              </a:prstGeom>
              <a:blipFill rotWithShape="1">
                <a:blip r:embed="rId6"/>
                <a:stretch>
                  <a:fillRect b="-11538"/>
                </a:stretch>
              </a:blipFill>
            </p:spPr>
            <p:txBody>
              <a:bodyPr/>
              <a:lstStyle/>
              <a:p>
                <a:r>
                  <a:rPr lang="zh-TW" altLang="en-US">
                    <a:noFill/>
                  </a:rPr>
                  <a:t> </a:t>
                </a:r>
                <a:endParaRPr lang="zh-TW" altLang="en-US">
                  <a:noFill/>
                </a:endParaRPr>
              </a:p>
            </p:txBody>
          </p:sp>
        </mc:Fallback>
      </mc:AlternateContent>
      <p:cxnSp>
        <p:nvCxnSpPr>
          <p:cNvPr id="29" name="直線單箭頭接點 28"/>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3" name="文字方塊 32">
                <a:extLst>
                  <a:ext uri="{FF2B5EF4-FFF2-40B4-BE49-F238E27FC236}">
                    <a14:artisticCrisscrossEtching id="{52A4F88C-988F-4DC1-9885-B3F4DAEFA9B6}"/>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33" name="文字方塊 32"/>
              <p:cNvSpPr txBox="1">
                <a:spLocks noRot="1" noChangeAspect="1" noMove="1" noResize="1" noEditPoints="1" noAdjustHandles="1" noChangeArrowheads="1" noChangeShapeType="1" noTextEdit="1"/>
              </p:cNvSpPr>
              <p:nvPr/>
            </p:nvSpPr>
            <p:spPr>
              <a:xfrm>
                <a:off x="4250743" y="3442795"/>
                <a:ext cx="715161" cy="473591"/>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34" name="矩形 33"/>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5" name="文字方塊 34">
                <a:extLst>
                  <a:ext uri="{FF2B5EF4-FFF2-40B4-BE49-F238E27FC236}">
                    <a14:artisticCrisscrossEtching id="{6BC81AE1-4259-4F76-846B-BDF58258EAD8}"/>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35" name="文字方塊 34"/>
              <p:cNvSpPr txBox="1">
                <a:spLocks noRot="1" noChangeAspect="1" noMove="1" noResize="1" noEditPoints="1" noAdjustHandles="1" noChangeArrowheads="1" noChangeShapeType="1" noTextEdit="1"/>
              </p:cNvSpPr>
              <p:nvPr/>
            </p:nvSpPr>
            <p:spPr>
              <a:xfrm>
                <a:off x="3532963" y="3434109"/>
                <a:ext cx="715161" cy="473591"/>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cxnSp>
        <p:nvCxnSpPr>
          <p:cNvPr id="36" name="直線單箭頭接點 35"/>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0" name="文字方塊 39">
                <a:extLst>
                  <a:ext uri="{FF2B5EF4-FFF2-40B4-BE49-F238E27FC236}">
                    <a14:artisticCrisscrossEtching id="{7D39ED98-D3E3-4CF2-A3A8-CCED9AF98180}"/>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40" name="文字方塊 39"/>
              <p:cNvSpPr txBox="1">
                <a:spLocks noRot="1" noChangeAspect="1" noMove="1" noResize="1" noEditPoints="1" noAdjustHandles="1" noChangeArrowheads="1" noChangeShapeType="1" noTextEdit="1"/>
              </p:cNvSpPr>
              <p:nvPr/>
            </p:nvSpPr>
            <p:spPr>
              <a:xfrm>
                <a:off x="5544905" y="3439864"/>
                <a:ext cx="715161" cy="473591"/>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41" name="矩形 40"/>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2" name="文字方塊 41">
                <a:extLst>
                  <a:ext uri="{FF2B5EF4-FFF2-40B4-BE49-F238E27FC236}">
                    <a14:artisticCrisscrossEtching id="{F6BABAD2-9CFE-4333-863F-24A9F309F151}"/>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42" name="文字方塊 41"/>
              <p:cNvSpPr txBox="1">
                <a:spLocks noRot="1" noChangeAspect="1" noMove="1" noResize="1" noEditPoints="1" noAdjustHandles="1" noChangeArrowheads="1" noChangeShapeType="1" noTextEdit="1"/>
              </p:cNvSpPr>
              <p:nvPr/>
            </p:nvSpPr>
            <p:spPr>
              <a:xfrm>
                <a:off x="4881590" y="3428915"/>
                <a:ext cx="715161" cy="473591"/>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cxnSp>
        <p:nvCxnSpPr>
          <p:cNvPr id="43" name="直線單箭頭接點 42"/>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50" name="矩形 49"/>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1" name="文字方塊 50">
                <a:extLst>
                  <a:ext uri="{FF2B5EF4-FFF2-40B4-BE49-F238E27FC236}">
                    <a14:artisticCrisscrossEtching id="{C00308EA-FF13-46EE-9551-02E72F6021B1}"/>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51" name="文字方塊 50"/>
              <p:cNvSpPr txBox="1">
                <a:spLocks noRot="1" noChangeAspect="1" noMove="1" noResize="1" noEditPoints="1" noAdjustHandles="1" noChangeArrowheads="1" noChangeShapeType="1" noTextEdit="1"/>
              </p:cNvSpPr>
              <p:nvPr/>
            </p:nvSpPr>
            <p:spPr>
              <a:xfrm>
                <a:off x="8097993" y="5022840"/>
                <a:ext cx="715161" cy="473591"/>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cxnSp>
        <p:nvCxnSpPr>
          <p:cNvPr id="52" name="直線單箭頭接點 51"/>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群組 53"/>
          <p:cNvGrpSpPr/>
          <p:nvPr/>
        </p:nvGrpSpPr>
        <p:grpSpPr>
          <a:xfrm>
            <a:off x="9396791" y="4975023"/>
            <a:ext cx="715161" cy="813431"/>
            <a:chOff x="3154887" y="3748362"/>
            <a:chExt cx="715161" cy="813431"/>
          </a:xfrm>
        </p:grpSpPr>
        <p:sp>
          <p:nvSpPr>
            <p:cNvPr id="55" name="矩形 54"/>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56" name="文字方塊 55">
                  <a:extLst>
                    <a:ext uri="{FF2B5EF4-FFF2-40B4-BE49-F238E27FC236}">
                      <a14:artisticCrisscrossEtching id="{2045BCB0-2B30-48DA-9508-808B365A9FF8}"/>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149" name="文字方塊 148"/>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p:cxnSp>
          <p:nvCxnSpPr>
            <p:cNvPr id="57" name="直線單箭頭接點 56"/>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8" name="文字方塊 57">
                <a:extLst>
                  <a:ext uri="{FF2B5EF4-FFF2-40B4-BE49-F238E27FC236}">
                    <a14:artisticCrisscrossEtching id="{6A824ED2-6749-49AB-A3ED-013D590790F3}"/>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58" name="文字方塊 57"/>
              <p:cNvSpPr txBox="1">
                <a:spLocks noRot="1" noChangeAspect="1" noMove="1" noResize="1" noEditPoints="1" noAdjustHandles="1" noChangeArrowheads="1" noChangeShapeType="1" noTextEdit="1"/>
              </p:cNvSpPr>
              <p:nvPr/>
            </p:nvSpPr>
            <p:spPr>
              <a:xfrm>
                <a:off x="8107774" y="6121591"/>
                <a:ext cx="715161" cy="473591"/>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grpSp>
        <p:nvGrpSpPr>
          <p:cNvPr id="59" name="群組 58"/>
          <p:cNvGrpSpPr/>
          <p:nvPr/>
        </p:nvGrpSpPr>
        <p:grpSpPr>
          <a:xfrm>
            <a:off x="6674557" y="4975023"/>
            <a:ext cx="715161" cy="813431"/>
            <a:chOff x="1299972" y="3748362"/>
            <a:chExt cx="715161" cy="813431"/>
          </a:xfrm>
        </p:grpSpPr>
        <p:grpSp>
          <p:nvGrpSpPr>
            <p:cNvPr id="60" name="群組 59"/>
            <p:cNvGrpSpPr/>
            <p:nvPr/>
          </p:nvGrpSpPr>
          <p:grpSpPr>
            <a:xfrm>
              <a:off x="1488062" y="3748362"/>
              <a:ext cx="288000" cy="813431"/>
              <a:chOff x="2212165" y="3748362"/>
              <a:chExt cx="288000" cy="813431"/>
            </a:xfrm>
          </p:grpSpPr>
          <p:sp>
            <p:nvSpPr>
              <p:cNvPr id="62" name="矩形 61"/>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63" name="直線單箭頭接點 62"/>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1" name="文字方塊 60">
                  <a:extLst>
                    <a:ext uri="{FF2B5EF4-FFF2-40B4-BE49-F238E27FC236}">
                      <a14:artisticCrisscrossEtching id="{327D776E-B83B-4F2F-9A2B-FA7663BF318E}"/>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154" name="文字方塊 153"/>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rotWithShape="1">
                  <a:blip r:embed="rId14"/>
                  <a:stretch>
                    <a:fillRect b="-10256"/>
                  </a:stretch>
                </a:blipFill>
              </p:spPr>
              <p:txBody>
                <a:bodyPr/>
                <a:lstStyle/>
                <a:p>
                  <a:r>
                    <a:rPr lang="zh-TW" altLang="en-US">
                      <a:noFill/>
                    </a:rPr>
                    <a:t> </a:t>
                  </a:r>
                  <a:endParaRPr lang="zh-TW" altLang="en-US">
                    <a:noFill/>
                  </a:endParaRPr>
                </a:p>
              </p:txBody>
            </p:sp>
          </mc:Fallback>
        </mc:AlternateContent>
      </p:grpSp>
      <p:sp>
        <p:nvSpPr>
          <p:cNvPr id="64" name="矩形 63"/>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5" name="文字方塊 64">
                <a:extLst>
                  <a:ext uri="{FF2B5EF4-FFF2-40B4-BE49-F238E27FC236}">
                    <a14:artisticCrisscrossEtching id="{79A74B07-3B1C-4B45-A768-A3F10917239E}"/>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65" name="文字方塊 64"/>
              <p:cNvSpPr txBox="1">
                <a:spLocks noRot="1" noChangeAspect="1" noMove="1" noResize="1" noEditPoints="1" noAdjustHandles="1" noChangeArrowheads="1" noChangeShapeType="1" noTextEdit="1"/>
              </p:cNvSpPr>
              <p:nvPr/>
            </p:nvSpPr>
            <p:spPr>
              <a:xfrm>
                <a:off x="7136706" y="3413688"/>
                <a:ext cx="715161" cy="473591"/>
              </a:xfrm>
              <a:prstGeom prst="rect">
                <a:avLst/>
              </a:prstGeom>
              <a:blipFill rotWithShape="1">
                <a:blip r:embed="rId15"/>
                <a:stretch>
                  <a:fillRect b="-11538"/>
                </a:stretch>
              </a:blipFill>
            </p:spPr>
            <p:txBody>
              <a:bodyPr/>
              <a:lstStyle/>
              <a:p>
                <a:r>
                  <a:rPr lang="zh-TW" altLang="en-US">
                    <a:noFill/>
                  </a:rPr>
                  <a:t> </a:t>
                </a:r>
                <a:endParaRPr lang="zh-TW" altLang="en-US">
                  <a:noFill/>
                </a:endParaRPr>
              </a:p>
            </p:txBody>
          </p:sp>
        </mc:Fallback>
      </mc:AlternateContent>
      <p:sp>
        <p:nvSpPr>
          <p:cNvPr id="66" name="矩形 65"/>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7" name="文字方塊 66">
                <a:extLst>
                  <a:ext uri="{FF2B5EF4-FFF2-40B4-BE49-F238E27FC236}">
                    <a14:artisticCrisscrossEtching id="{B088B4DB-E992-4378-97ED-7BDEC9AAC6E2}"/>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67" name="文字方塊 66"/>
              <p:cNvSpPr txBox="1">
                <a:spLocks noRot="1" noChangeAspect="1" noMove="1" noResize="1" noEditPoints="1" noAdjustHandles="1" noChangeArrowheads="1" noChangeShapeType="1" noTextEdit="1"/>
              </p:cNvSpPr>
              <p:nvPr/>
            </p:nvSpPr>
            <p:spPr>
              <a:xfrm>
                <a:off x="6397648" y="3403707"/>
                <a:ext cx="715161" cy="473591"/>
              </a:xfrm>
              <a:prstGeom prst="rect">
                <a:avLst/>
              </a:prstGeom>
              <a:blipFill rotWithShape="1">
                <a:blip r:embed="rId16"/>
                <a:stretch>
                  <a:fillRect b="-11538"/>
                </a:stretch>
              </a:blipFill>
            </p:spPr>
            <p:txBody>
              <a:bodyPr/>
              <a:lstStyle/>
              <a:p>
                <a:r>
                  <a:rPr lang="zh-TW" altLang="en-US">
                    <a:noFill/>
                  </a:rPr>
                  <a:t> </a:t>
                </a:r>
                <a:endParaRPr lang="zh-TW" altLang="en-US">
                  <a:noFill/>
                </a:endParaRPr>
              </a:p>
            </p:txBody>
          </p:sp>
        </mc:Fallback>
      </mc:AlternateContent>
      <p:cxnSp>
        <p:nvCxnSpPr>
          <p:cNvPr id="68" name="直線單箭頭接點 67"/>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2" name="文字方塊 71">
                <a:extLst>
                  <a:ext uri="{FF2B5EF4-FFF2-40B4-BE49-F238E27FC236}">
                    <a14:artisticCrisscrossEtching id="{C2636B6A-AE4E-4771-98D3-9E124C81D382}"/>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72" name="文字方塊 71"/>
              <p:cNvSpPr txBox="1">
                <a:spLocks noRot="1" noChangeAspect="1" noMove="1" noResize="1" noEditPoints="1" noAdjustHandles="1" noChangeArrowheads="1" noChangeShapeType="1" noTextEdit="1"/>
              </p:cNvSpPr>
              <p:nvPr/>
            </p:nvSpPr>
            <p:spPr>
              <a:xfrm>
                <a:off x="8570097" y="3411576"/>
                <a:ext cx="715161" cy="473591"/>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p:sp>
        <p:nvSpPr>
          <p:cNvPr id="73" name="矩形 72"/>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4" name="文字方塊 73">
                <a:extLst>
                  <a:ext uri="{FF2B5EF4-FFF2-40B4-BE49-F238E27FC236}">
                    <a14:artisticCrisscrossEtching id="{981B0D88-35BB-482C-8E20-C2035B50E295}"/>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74" name="文字方塊 73"/>
              <p:cNvSpPr txBox="1">
                <a:spLocks noRot="1" noChangeAspect="1" noMove="1" noResize="1" noEditPoints="1" noAdjustHandles="1" noChangeArrowheads="1" noChangeShapeType="1" noTextEdit="1"/>
              </p:cNvSpPr>
              <p:nvPr/>
            </p:nvSpPr>
            <p:spPr>
              <a:xfrm>
                <a:off x="7852317" y="3402890"/>
                <a:ext cx="715161" cy="473591"/>
              </a:xfrm>
              <a:prstGeom prst="rect">
                <a:avLst/>
              </a:prstGeom>
              <a:blipFill rotWithShape="1">
                <a:blip r:embed="rId18"/>
                <a:stretch>
                  <a:fillRect/>
                </a:stretch>
              </a:blipFill>
            </p:spPr>
            <p:txBody>
              <a:bodyPr/>
              <a:lstStyle/>
              <a:p>
                <a:r>
                  <a:rPr lang="zh-TW" altLang="en-US">
                    <a:noFill/>
                  </a:rPr>
                  <a:t> </a:t>
                </a:r>
                <a:endParaRPr lang="zh-TW" altLang="en-US">
                  <a:noFill/>
                </a:endParaRPr>
              </a:p>
            </p:txBody>
          </p:sp>
        </mc:Fallback>
      </mc:AlternateContent>
      <p:cxnSp>
        <p:nvCxnSpPr>
          <p:cNvPr id="75" name="直線單箭頭接點 74"/>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9" name="文字方塊 78">
                <a:extLst>
                  <a:ext uri="{FF2B5EF4-FFF2-40B4-BE49-F238E27FC236}">
                    <a14:artisticCrisscrossEtching id="{9EE92425-0904-42E0-92D2-DB8BDA9BADD8}"/>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79" name="文字方塊 78"/>
              <p:cNvSpPr txBox="1">
                <a:spLocks noRot="1" noChangeAspect="1" noMove="1" noResize="1" noEditPoints="1" noAdjustHandles="1" noChangeArrowheads="1" noChangeShapeType="1" noTextEdit="1"/>
              </p:cNvSpPr>
              <p:nvPr/>
            </p:nvSpPr>
            <p:spPr>
              <a:xfrm>
                <a:off x="9864259" y="3408645"/>
                <a:ext cx="715161" cy="473591"/>
              </a:xfrm>
              <a:prstGeom prst="rect">
                <a:avLst/>
              </a:prstGeom>
              <a:blipFill rotWithShape="1">
                <a:blip r:embed="rId19"/>
                <a:stretch>
                  <a:fillRect/>
                </a:stretch>
              </a:blipFill>
            </p:spPr>
            <p:txBody>
              <a:bodyPr/>
              <a:lstStyle/>
              <a:p>
                <a:r>
                  <a:rPr lang="zh-TW" altLang="en-US">
                    <a:noFill/>
                  </a:rPr>
                  <a:t> </a:t>
                </a:r>
                <a:endParaRPr lang="zh-TW" altLang="en-US">
                  <a:noFill/>
                </a:endParaRPr>
              </a:p>
            </p:txBody>
          </p:sp>
        </mc:Fallback>
      </mc:AlternateContent>
      <p:sp>
        <p:nvSpPr>
          <p:cNvPr id="80" name="矩形 79"/>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1" name="文字方塊 80">
                <a:extLst>
                  <a:ext uri="{FF2B5EF4-FFF2-40B4-BE49-F238E27FC236}">
                    <a14:artisticCrisscrossEtching id="{A1480929-B76E-42C4-B4D1-93FBBDF374C9}"/>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81" name="文字方塊 80"/>
              <p:cNvSpPr txBox="1">
                <a:spLocks noRot="1" noChangeAspect="1" noMove="1" noResize="1" noEditPoints="1" noAdjustHandles="1" noChangeArrowheads="1" noChangeShapeType="1" noTextEdit="1"/>
              </p:cNvSpPr>
              <p:nvPr/>
            </p:nvSpPr>
            <p:spPr>
              <a:xfrm>
                <a:off x="9200944" y="3397696"/>
                <a:ext cx="715161" cy="473591"/>
              </a:xfrm>
              <a:prstGeom prst="rect">
                <a:avLst/>
              </a:prstGeom>
              <a:blipFill rotWithShape="1">
                <a:blip r:embed="rId20"/>
                <a:stretch>
                  <a:fillRect/>
                </a:stretch>
              </a:blipFill>
            </p:spPr>
            <p:txBody>
              <a:bodyPr/>
              <a:lstStyle/>
              <a:p>
                <a:r>
                  <a:rPr lang="zh-TW" altLang="en-US">
                    <a:noFill/>
                  </a:rPr>
                  <a:t> </a:t>
                </a:r>
                <a:endParaRPr lang="zh-TW" altLang="en-US">
                  <a:noFill/>
                </a:endParaRPr>
              </a:p>
            </p:txBody>
          </p:sp>
        </mc:Fallback>
      </mc:AlternateContent>
      <p:grpSp>
        <p:nvGrpSpPr>
          <p:cNvPr id="82" name="群組 81"/>
          <p:cNvGrpSpPr/>
          <p:nvPr/>
        </p:nvGrpSpPr>
        <p:grpSpPr>
          <a:xfrm>
            <a:off x="5873959" y="756045"/>
            <a:ext cx="715161" cy="605813"/>
            <a:chOff x="635402" y="1337615"/>
            <a:chExt cx="715161" cy="605813"/>
          </a:xfrm>
        </p:grpSpPr>
        <p:sp>
          <p:nvSpPr>
            <p:cNvPr id="83" name="矩形 82"/>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84" name="文字方塊 83">
                  <a:extLst>
                    <a:ext uri="{FF2B5EF4-FFF2-40B4-BE49-F238E27FC236}">
                      <a14:artisticCrisscrossEtching id="{B4A46E4F-DCA9-4E6B-9319-13F0F0E2CDE6}"/>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178" name="文字方塊 177"/>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rotWithShape="1">
                  <a:blip r:embed="rId21"/>
                  <a:stretch>
                    <a:fillRect/>
                  </a:stretch>
                </a:blipFill>
              </p:spPr>
              <p:txBody>
                <a:bodyPr/>
                <a:lstStyle/>
                <a:p>
                  <a:r>
                    <a:rPr lang="zh-TW" altLang="en-US">
                      <a:noFill/>
                    </a:rPr>
                    <a:t> </a:t>
                  </a:r>
                  <a:endParaRPr lang="zh-TW" altLang="en-US">
                    <a:noFill/>
                  </a:endParaRPr>
                </a:p>
              </p:txBody>
            </p:sp>
          </mc:Fallback>
        </mc:AlternateContent>
      </p:grpSp>
      <p:cxnSp>
        <p:nvCxnSpPr>
          <p:cNvPr id="85" name="直線單箭頭接點 84"/>
          <p:cNvCxnSpPr>
            <a:stCxn id="28" idx="0"/>
            <a:endCxn id="87" idx="2"/>
          </p:cNvCxnSpPr>
          <p:nvPr/>
        </p:nvCxnSpPr>
        <p:spPr>
          <a:xfrm flipV="1">
            <a:off x="2435874" y="2518497"/>
            <a:ext cx="5590474" cy="9164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p:nvPr/>
        </p:nvCxnSpPr>
        <p:spPr>
          <a:xfrm>
            <a:off x="8200249" y="2497623"/>
            <a:ext cx="10641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p:cNvSpPr/>
          <p:nvPr/>
        </p:nvSpPr>
        <p:spPr>
          <a:xfrm>
            <a:off x="8026348" y="242849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88" name="直線單箭頭接點 87"/>
          <p:cNvCxnSpPr/>
          <p:nvPr/>
        </p:nvCxnSpPr>
        <p:spPr>
          <a:xfrm flipV="1">
            <a:off x="8119822" y="2608497"/>
            <a:ext cx="0"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9" name="群組 88"/>
          <p:cNvGrpSpPr/>
          <p:nvPr/>
        </p:nvGrpSpPr>
        <p:grpSpPr>
          <a:xfrm>
            <a:off x="9270375" y="2337058"/>
            <a:ext cx="298383" cy="310013"/>
            <a:chOff x="-105878" y="1740168"/>
            <a:chExt cx="461666" cy="461665"/>
          </a:xfrm>
        </p:grpSpPr>
        <p:sp>
          <p:nvSpPr>
            <p:cNvPr id="90" name="矩形 89"/>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91" name="群組 90"/>
            <p:cNvGrpSpPr/>
            <p:nvPr/>
          </p:nvGrpSpPr>
          <p:grpSpPr>
            <a:xfrm rot="21265833">
              <a:off x="-30571" y="1828628"/>
              <a:ext cx="317144" cy="302092"/>
              <a:chOff x="-43095" y="1828685"/>
              <a:chExt cx="317144" cy="302092"/>
            </a:xfrm>
          </p:grpSpPr>
          <p:cxnSp>
            <p:nvCxnSpPr>
              <p:cNvPr id="92" name="直線接點 91"/>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4" name="直線單箭頭接點 93"/>
          <p:cNvCxnSpPr/>
          <p:nvPr/>
        </p:nvCxnSpPr>
        <p:spPr>
          <a:xfrm flipV="1">
            <a:off x="9430293" y="2647070"/>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H="1" flipV="1">
            <a:off x="9415906" y="1072362"/>
            <a:ext cx="0" cy="1264697"/>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H="1">
            <a:off x="6461264" y="1056160"/>
            <a:ext cx="29527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群組 96"/>
          <p:cNvGrpSpPr/>
          <p:nvPr/>
        </p:nvGrpSpPr>
        <p:grpSpPr>
          <a:xfrm>
            <a:off x="4934158" y="2346901"/>
            <a:ext cx="298383" cy="310013"/>
            <a:chOff x="-105878" y="1740168"/>
            <a:chExt cx="461666" cy="461665"/>
          </a:xfrm>
        </p:grpSpPr>
        <p:sp>
          <p:nvSpPr>
            <p:cNvPr id="98" name="矩形 97"/>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99" name="群組 98"/>
            <p:cNvGrpSpPr/>
            <p:nvPr/>
          </p:nvGrpSpPr>
          <p:grpSpPr>
            <a:xfrm rot="21265833">
              <a:off x="-30571" y="1828628"/>
              <a:ext cx="317144" cy="302092"/>
              <a:chOff x="-43095" y="1828685"/>
              <a:chExt cx="317144" cy="302092"/>
            </a:xfrm>
          </p:grpSpPr>
          <p:cxnSp>
            <p:nvCxnSpPr>
              <p:cNvPr id="100" name="直線接點 99"/>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接點 100"/>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2" name="橢圓 101"/>
          <p:cNvSpPr/>
          <p:nvPr/>
        </p:nvSpPr>
        <p:spPr>
          <a:xfrm>
            <a:off x="3686544" y="240240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03" name="直線單箭頭接點 102"/>
          <p:cNvCxnSpPr>
            <a:endCxn id="102" idx="3"/>
          </p:cNvCxnSpPr>
          <p:nvPr/>
        </p:nvCxnSpPr>
        <p:spPr>
          <a:xfrm flipV="1">
            <a:off x="2336626" y="2556042"/>
            <a:ext cx="1376279" cy="86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flipH="1" flipV="1">
            <a:off x="3788419" y="2599096"/>
            <a:ext cx="0" cy="8710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3927995" y="2487893"/>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flipV="1">
            <a:off x="5088996" y="2633577"/>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98" idx="0"/>
          </p:cNvCxnSpPr>
          <p:nvPr/>
        </p:nvCxnSpPr>
        <p:spPr>
          <a:xfrm flipH="1" flipV="1">
            <a:off x="5072803" y="1056160"/>
            <a:ext cx="0" cy="129074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5049387" y="1032658"/>
            <a:ext cx="89124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9" name="文字方塊 108">
                <a:extLst>
                  <a:ext uri="{FF2B5EF4-FFF2-40B4-BE49-F238E27FC236}">
                    <a14:artisticCrisscrossEtching id="{EDEE9EA7-A4FB-4950-A646-6A8D86D51619}"/>
                  </a:ext>
                </a:extLst>
              </p:cNvPr>
              <p:cNvSpPr txBox="1"/>
              <p:nvPr/>
            </p:nvSpPr>
            <p:spPr>
              <a:xfrm>
                <a:off x="1922521" y="6084405"/>
                <a:ext cx="151932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09" name="文字方塊 108"/>
              <p:cNvSpPr txBox="1">
                <a:spLocks noRot="1" noChangeAspect="1" noMove="1" noResize="1" noEditPoints="1" noAdjustHandles="1" noChangeArrowheads="1" noChangeShapeType="1" noTextEdit="1"/>
              </p:cNvSpPr>
              <p:nvPr/>
            </p:nvSpPr>
            <p:spPr>
              <a:xfrm>
                <a:off x="1922521" y="6084405"/>
                <a:ext cx="1519327" cy="378758"/>
              </a:xfrm>
              <a:prstGeom prst="rect">
                <a:avLst/>
              </a:prstGeom>
              <a:blipFill rotWithShape="1">
                <a:blip r:embed="rId22"/>
                <a:stretch>
                  <a:fillRect l="-4000" r="-1200" b="-2903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0" name="文字方塊 109">
                <a:extLst>
                  <a:ext uri="{FF2B5EF4-FFF2-40B4-BE49-F238E27FC236}">
                    <a14:artisticCrisscrossEtching id="{6CA2DCE1-6A4C-4BA2-B9A5-C27894DFF305}"/>
                  </a:ext>
                </a:extLst>
              </p:cNvPr>
              <p:cNvSpPr txBox="1"/>
              <p:nvPr/>
            </p:nvSpPr>
            <p:spPr>
              <a:xfrm>
                <a:off x="1932232" y="901981"/>
                <a:ext cx="185595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r>
                            <a:rPr lang="en-US" altLang="zh-TW" sz="2400" i="1">
                              <a:latin typeface="Cambria Math" panose="02040503050406030204" pitchFamily="18" charset="0"/>
                            </a:rPr>
                            <m:t>,1</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10" name="文字方塊 109"/>
              <p:cNvSpPr txBox="1">
                <a:spLocks noRot="1" noChangeAspect="1" noMove="1" noResize="1" noEditPoints="1" noAdjustHandles="1" noChangeArrowheads="1" noChangeShapeType="1" noTextEdit="1"/>
              </p:cNvSpPr>
              <p:nvPr/>
            </p:nvSpPr>
            <p:spPr>
              <a:xfrm>
                <a:off x="1932232" y="901981"/>
                <a:ext cx="1855957" cy="378758"/>
              </a:xfrm>
              <a:prstGeom prst="rect">
                <a:avLst/>
              </a:prstGeom>
              <a:blipFill rotWithShape="1">
                <a:blip r:embed="rId23"/>
                <a:stretch>
                  <a:fillRect l="-3947" r="-1645" b="-2741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1" name="文字方塊 110">
                <a:extLst>
                  <a:ext uri="{FF2B5EF4-FFF2-40B4-BE49-F238E27FC236}">
                    <a14:artisticCrisscrossEtching id="{DACCD16E-4BEE-4A48-BFE6-97822C98FE27}"/>
                  </a:ext>
                </a:extLst>
              </p:cNvPr>
              <p:cNvSpPr txBox="1"/>
              <p:nvPr/>
            </p:nvSpPr>
            <p:spPr>
              <a:xfrm>
                <a:off x="1922521" y="1390066"/>
                <a:ext cx="185595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r>
                            <a:rPr lang="en-US" altLang="zh-TW" sz="2400" i="1">
                              <a:latin typeface="Cambria Math" panose="02040503050406030204" pitchFamily="18" charset="0"/>
                            </a:rPr>
                            <m:t>,2</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11" name="文字方塊 110"/>
              <p:cNvSpPr txBox="1">
                <a:spLocks noRot="1" noChangeAspect="1" noMove="1" noResize="1" noEditPoints="1" noAdjustHandles="1" noChangeArrowheads="1" noChangeShapeType="1" noTextEdit="1"/>
              </p:cNvSpPr>
              <p:nvPr/>
            </p:nvSpPr>
            <p:spPr>
              <a:xfrm>
                <a:off x="1922521" y="1390066"/>
                <a:ext cx="1855957" cy="378758"/>
              </a:xfrm>
              <a:prstGeom prst="rect">
                <a:avLst/>
              </a:prstGeom>
              <a:blipFill rotWithShape="1">
                <a:blip r:embed="rId24"/>
                <a:stretch>
                  <a:fillRect l="-3607" r="-1311" b="-29032"/>
                </a:stretch>
              </a:blipFill>
            </p:spPr>
            <p:txBody>
              <a:bodyPr/>
              <a:lstStyle/>
              <a:p>
                <a:r>
                  <a:rPr lang="zh-TW" altLang="en-US">
                    <a:noFill/>
                  </a:rPr>
                  <a:t> </a:t>
                </a:r>
                <a:endParaRPr lang="zh-TW" altLang="en-US">
                  <a:noFill/>
                </a:endParaRPr>
              </a:p>
            </p:txBody>
          </p:sp>
        </mc:Fallback>
      </mc:AlternateContent>
      <p:sp>
        <p:nvSpPr>
          <p:cNvPr id="112" name="文字方塊 111"/>
          <p:cNvSpPr txBox="1"/>
          <p:nvPr/>
        </p:nvSpPr>
        <p:spPr>
          <a:xfrm>
            <a:off x="6686432" y="164329"/>
            <a:ext cx="4961614" cy="523220"/>
          </a:xfrm>
          <a:prstGeom prst="rect">
            <a:avLst/>
          </a:prstGeom>
          <a:noFill/>
        </p:spPr>
        <p:txBody>
          <a:bodyPr wrap="square" rtlCol="0">
            <a:spAutoFit/>
          </a:bodyPr>
          <a:lstStyle/>
          <a:p>
            <a:r>
              <a:rPr lang="en-US" altLang="zh-TW" sz="2800" dirty="0">
                <a:solidFill>
                  <a:srgbClr val="FF0000"/>
                </a:solidFill>
              </a:rPr>
              <a:t>Different aspects of relevance </a:t>
            </a:r>
            <a:endParaRPr lang="zh-TW" altLang="en-US" sz="28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0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8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8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8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0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9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0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89"/>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9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07"/>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08"/>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95"/>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96"/>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p:bldP spid="32" grpId="0" animBg="1"/>
      <p:bldP spid="33" grpId="0"/>
      <p:bldP spid="34" grpId="0" animBg="1"/>
      <p:bldP spid="35" grpId="0"/>
      <p:bldP spid="39" grpId="0" animBg="1"/>
      <p:bldP spid="40" grpId="0"/>
      <p:bldP spid="41" grpId="0" animBg="1"/>
      <p:bldP spid="42" grpId="0"/>
      <p:bldP spid="49" grpId="0" animBg="1"/>
      <p:bldP spid="50" grpId="0" animBg="1"/>
      <p:bldP spid="51" grpId="0"/>
      <p:bldP spid="58" grpId="0"/>
      <p:bldP spid="64" grpId="0" animBg="1"/>
      <p:bldP spid="65" grpId="0"/>
      <p:bldP spid="66" grpId="0" animBg="1"/>
      <p:bldP spid="67" grpId="0"/>
      <p:bldP spid="71" grpId="0" animBg="1"/>
      <p:bldP spid="72" grpId="0"/>
      <p:bldP spid="73" grpId="0" animBg="1"/>
      <p:bldP spid="74" grpId="0"/>
      <p:bldP spid="78" grpId="0" animBg="1"/>
      <p:bldP spid="79" grpId="0"/>
      <p:bldP spid="80" grpId="0" animBg="1"/>
      <p:bldP spid="81" grpId="0"/>
      <p:bldP spid="87" grpId="0" animBg="1"/>
      <p:bldP spid="102" grpId="0" animBg="1"/>
      <p:bldP spid="110" grpId="0"/>
      <p:bldP spid="111"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789076" y="75339"/>
            <a:ext cx="4961615" cy="584775"/>
          </a:xfrm>
          <a:prstGeom prst="rect">
            <a:avLst/>
          </a:prstGeom>
        </p:spPr>
        <p:txBody>
          <a:bodyPr wrap="none">
            <a:spAutoFit/>
          </a:bodyPr>
          <a:lstStyle/>
          <a:p>
            <a:r>
              <a:rPr lang="en-US" altLang="zh-TW" sz="3200" b="1" i="1" u="sng" dirty="0"/>
              <a:t>Multi-head Self-attention</a:t>
            </a:r>
            <a:endParaRPr lang="zh-TW" altLang="en-US" sz="3200" b="1" i="1" u="sng" dirty="0"/>
          </a:p>
        </p:txBody>
      </p:sp>
      <p:grpSp>
        <p:nvGrpSpPr>
          <p:cNvPr id="3" name="群組 2"/>
          <p:cNvGrpSpPr/>
          <p:nvPr/>
        </p:nvGrpSpPr>
        <p:grpSpPr>
          <a:xfrm>
            <a:off x="5873959" y="756045"/>
            <a:ext cx="715161" cy="605813"/>
            <a:chOff x="635402" y="1337615"/>
            <a:chExt cx="715161" cy="605813"/>
          </a:xfrm>
        </p:grpSpPr>
        <p:sp>
          <p:nvSpPr>
            <p:cNvPr id="4" name="矩形 3"/>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5" name="文字方塊 4">
                  <a:extLst>
                    <a:ext uri="{FF2B5EF4-FFF2-40B4-BE49-F238E27FC236}">
                      <a14:artisticCrisscrossEtching id="{D0C6F417-DA18-449F-8B2E-6F541EFDC5B7}"/>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178" name="文字方塊 177"/>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grpSp>
      <p:grpSp>
        <p:nvGrpSpPr>
          <p:cNvPr id="6" name="群組 5"/>
          <p:cNvGrpSpPr/>
          <p:nvPr/>
        </p:nvGrpSpPr>
        <p:grpSpPr>
          <a:xfrm>
            <a:off x="5873958" y="1422009"/>
            <a:ext cx="715161" cy="605813"/>
            <a:chOff x="635402" y="1337615"/>
            <a:chExt cx="715161" cy="605813"/>
          </a:xfrm>
        </p:grpSpPr>
        <p:sp>
          <p:nvSpPr>
            <p:cNvPr id="7" name="矩形 6"/>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8" name="文字方塊 7">
                  <a:extLst>
                    <a:ext uri="{FF2B5EF4-FFF2-40B4-BE49-F238E27FC236}">
                      <a14:artisticCrisscrossEtching id="{9171FE14-6792-428C-800F-C37E4FBB7FAC}"/>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104" name="文字方塊 103"/>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grpSp>
      <p:sp>
        <p:nvSpPr>
          <p:cNvPr id="9" name="矩形 8"/>
          <p:cNvSpPr/>
          <p:nvPr/>
        </p:nvSpPr>
        <p:spPr>
          <a:xfrm>
            <a:off x="5873957" y="660113"/>
            <a:ext cx="664854" cy="14647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p:cNvGrpSpPr/>
          <p:nvPr/>
        </p:nvGrpSpPr>
        <p:grpSpPr>
          <a:xfrm>
            <a:off x="3253144" y="1082368"/>
            <a:ext cx="715161" cy="605813"/>
            <a:chOff x="635402" y="1337615"/>
            <a:chExt cx="715161" cy="605813"/>
          </a:xfrm>
        </p:grpSpPr>
        <p:sp>
          <p:nvSpPr>
            <p:cNvPr id="11" name="矩形 10"/>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2" name="文字方塊 11">
                  <a:extLst>
                    <a:ext uri="{FF2B5EF4-FFF2-40B4-BE49-F238E27FC236}">
                      <a14:artisticCrisscrossEtching id="{7B1A9E4C-4D12-42E5-8549-84E6B675ABF7}"/>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80" name="文字方塊 179"/>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grpSp>
      <p:sp>
        <p:nvSpPr>
          <p:cNvPr id="13" name="文字方塊 12"/>
          <p:cNvSpPr txBox="1"/>
          <p:nvPr/>
        </p:nvSpPr>
        <p:spPr>
          <a:xfrm>
            <a:off x="3856517" y="1126250"/>
            <a:ext cx="427611"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14" name="矩形 13">
                <a:extLst>
                  <a:ext uri="{FF2B5EF4-FFF2-40B4-BE49-F238E27FC236}">
                    <a14:artisticCrisscrossEtching id="{95CF025B-D2ED-434D-A447-15C1B7FD5A74}"/>
                  </a:ext>
                </a:extLst>
              </p:cNvPr>
              <p:cNvSpPr/>
              <p:nvPr/>
            </p:nvSpPr>
            <p:spPr>
              <a:xfrm>
                <a:off x="4354436" y="1033975"/>
                <a:ext cx="1415745" cy="7104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𝑂</m:t>
                          </m:r>
                        </m:sup>
                      </m:sSup>
                    </m:oMath>
                  </m:oMathPara>
                </a14:m>
                <a:endParaRPr lang="zh-TW" altLang="en-US" sz="2400" dirty="0"/>
              </a:p>
            </p:txBody>
          </p:sp>
        </mc:Choice>
        <mc:Fallback>
          <p:sp>
            <p:nvSpPr>
              <p:cNvPr id="14" name="矩形 13"/>
              <p:cNvSpPr>
                <a:spLocks noRot="1" noChangeAspect="1" noMove="1" noResize="1" noEditPoints="1" noAdjustHandles="1" noChangeArrowheads="1" noChangeShapeType="1" noTextEdit="1"/>
              </p:cNvSpPr>
              <p:nvPr/>
            </p:nvSpPr>
            <p:spPr>
              <a:xfrm>
                <a:off x="4354436" y="1033975"/>
                <a:ext cx="1415745" cy="710493"/>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cxnSp>
        <p:nvCxnSpPr>
          <p:cNvPr id="15" name="直線單箭頭接點 14"/>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 name="矩形 21"/>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3" name="文字方塊 22">
                <a:extLst>
                  <a:ext uri="{FF2B5EF4-FFF2-40B4-BE49-F238E27FC236}">
                    <a14:artisticCrisscrossEtching id="{F488FD7D-7265-42D0-9D5B-DD6A571370AF}"/>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23" name="文字方塊 22"/>
              <p:cNvSpPr txBox="1">
                <a:spLocks noRot="1" noChangeAspect="1" noMove="1" noResize="1" noEditPoints="1" noAdjustHandles="1" noChangeArrowheads="1" noChangeShapeType="1" noTextEdit="1"/>
              </p:cNvSpPr>
              <p:nvPr/>
            </p:nvSpPr>
            <p:spPr>
              <a:xfrm>
                <a:off x="3778639" y="5054059"/>
                <a:ext cx="715161" cy="473591"/>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cxnSp>
        <p:nvCxnSpPr>
          <p:cNvPr id="24" name="直線單箭頭接點 23"/>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5077437" y="5006242"/>
            <a:ext cx="715161" cy="813431"/>
            <a:chOff x="3154887" y="3748362"/>
            <a:chExt cx="715161" cy="813431"/>
          </a:xfrm>
        </p:grpSpPr>
        <p:sp>
          <p:nvSpPr>
            <p:cNvPr id="27" name="矩形 26"/>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8" name="文字方塊 27">
                  <a:extLst>
                    <a:ext uri="{FF2B5EF4-FFF2-40B4-BE49-F238E27FC236}">
                      <a14:artisticCrisscrossEtching id="{9B1C6573-6128-4F88-9240-5C5EEF0013D9}"/>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254" name="文字方塊 253"/>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cxnSp>
          <p:nvCxnSpPr>
            <p:cNvPr id="29" name="直線單箭頭接點 28"/>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0" name="文字方塊 29">
                <a:extLst>
                  <a:ext uri="{FF2B5EF4-FFF2-40B4-BE49-F238E27FC236}">
                    <a14:artisticCrisscrossEtching id="{3EF87745-6F23-414E-BC59-53A68E2C48DF}"/>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30" name="文字方塊 29"/>
              <p:cNvSpPr txBox="1">
                <a:spLocks noRot="1" noChangeAspect="1" noMove="1" noResize="1" noEditPoints="1" noAdjustHandles="1" noChangeArrowheads="1" noChangeShapeType="1" noTextEdit="1"/>
              </p:cNvSpPr>
              <p:nvPr/>
            </p:nvSpPr>
            <p:spPr>
              <a:xfrm>
                <a:off x="3788420" y="6152810"/>
                <a:ext cx="715161" cy="473591"/>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grpSp>
        <p:nvGrpSpPr>
          <p:cNvPr id="31" name="群組 30"/>
          <p:cNvGrpSpPr/>
          <p:nvPr/>
        </p:nvGrpSpPr>
        <p:grpSpPr>
          <a:xfrm>
            <a:off x="2355203" y="5006242"/>
            <a:ext cx="715161" cy="813431"/>
            <a:chOff x="1299972" y="3748362"/>
            <a:chExt cx="715161" cy="813431"/>
          </a:xfrm>
        </p:grpSpPr>
        <p:grpSp>
          <p:nvGrpSpPr>
            <p:cNvPr id="32" name="群組 31"/>
            <p:cNvGrpSpPr/>
            <p:nvPr/>
          </p:nvGrpSpPr>
          <p:grpSpPr>
            <a:xfrm>
              <a:off x="1488062" y="3748362"/>
              <a:ext cx="288000" cy="813431"/>
              <a:chOff x="2212165" y="3748362"/>
              <a:chExt cx="288000" cy="813431"/>
            </a:xfrm>
          </p:grpSpPr>
          <p:sp>
            <p:nvSpPr>
              <p:cNvPr id="34" name="矩形 33"/>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35" name="直線單箭頭接點 34"/>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3" name="文字方塊 32">
                  <a:extLst>
                    <a:ext uri="{FF2B5EF4-FFF2-40B4-BE49-F238E27FC236}">
                      <a14:artisticCrisscrossEtching id="{B7F300B3-FFDA-4088-8FB9-A90951BFAAEB}"/>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259" name="文字方塊 258"/>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rotWithShape="1">
                  <a:blip r:embed="rId8"/>
                  <a:stretch>
                    <a:fillRect b="-10256"/>
                  </a:stretch>
                </a:blipFill>
              </p:spPr>
              <p:txBody>
                <a:bodyPr/>
                <a:lstStyle/>
                <a:p>
                  <a:r>
                    <a:rPr lang="zh-TW" altLang="en-US">
                      <a:noFill/>
                    </a:rPr>
                    <a:t> </a:t>
                  </a:r>
                  <a:endParaRPr lang="zh-TW" altLang="en-US">
                    <a:noFill/>
                  </a:endParaRPr>
                </a:p>
              </p:txBody>
            </p:sp>
          </mc:Fallback>
        </mc:AlternateContent>
      </p:grpSp>
      <p:sp>
        <p:nvSpPr>
          <p:cNvPr id="36" name="矩形 35"/>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7" name="文字方塊 36">
                <a:extLst>
                  <a:ext uri="{FF2B5EF4-FFF2-40B4-BE49-F238E27FC236}">
                    <a14:artisticCrisscrossEtching id="{F4A7C479-5E7F-4812-ACA6-2ACFA7EA4833}"/>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37" name="文字方塊 36"/>
              <p:cNvSpPr txBox="1">
                <a:spLocks noRot="1" noChangeAspect="1" noMove="1" noResize="1" noEditPoints="1" noAdjustHandles="1" noChangeArrowheads="1" noChangeShapeType="1" noTextEdit="1"/>
              </p:cNvSpPr>
              <p:nvPr/>
            </p:nvSpPr>
            <p:spPr>
              <a:xfrm>
                <a:off x="2817352" y="3444907"/>
                <a:ext cx="715161" cy="473591"/>
              </a:xfrm>
              <a:prstGeom prst="rect">
                <a:avLst/>
              </a:prstGeom>
              <a:blipFill rotWithShape="1">
                <a:blip r:embed="rId9"/>
                <a:stretch>
                  <a:fillRect b="-11538"/>
                </a:stretch>
              </a:blipFill>
            </p:spPr>
            <p:txBody>
              <a:bodyPr/>
              <a:lstStyle/>
              <a:p>
                <a:r>
                  <a:rPr lang="zh-TW" altLang="en-US">
                    <a:noFill/>
                  </a:rPr>
                  <a:t> </a:t>
                </a:r>
                <a:endParaRPr lang="zh-TW" altLang="en-US">
                  <a:noFill/>
                </a:endParaRPr>
              </a:p>
            </p:txBody>
          </p:sp>
        </mc:Fallback>
      </mc:AlternateContent>
      <p:sp>
        <p:nvSpPr>
          <p:cNvPr id="38" name="矩形 37"/>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9" name="文字方塊 38">
                <a:extLst>
                  <a:ext uri="{FF2B5EF4-FFF2-40B4-BE49-F238E27FC236}">
                    <a14:artisticCrisscrossEtching id="{D210EBEA-40F3-4DFA-9BE6-32DDDDF8912A}"/>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39" name="文字方塊 38"/>
              <p:cNvSpPr txBox="1">
                <a:spLocks noRot="1" noChangeAspect="1" noMove="1" noResize="1" noEditPoints="1" noAdjustHandles="1" noChangeArrowheads="1" noChangeShapeType="1" noTextEdit="1"/>
              </p:cNvSpPr>
              <p:nvPr/>
            </p:nvSpPr>
            <p:spPr>
              <a:xfrm>
                <a:off x="2078294" y="3434926"/>
                <a:ext cx="715161" cy="473591"/>
              </a:xfrm>
              <a:prstGeom prst="rect">
                <a:avLst/>
              </a:prstGeom>
              <a:blipFill rotWithShape="1">
                <a:blip r:embed="rId10"/>
                <a:stretch>
                  <a:fillRect b="-11538"/>
                </a:stretch>
              </a:blipFill>
            </p:spPr>
            <p:txBody>
              <a:bodyPr/>
              <a:lstStyle/>
              <a:p>
                <a:r>
                  <a:rPr lang="zh-TW" altLang="en-US">
                    <a:noFill/>
                  </a:rPr>
                  <a:t> </a:t>
                </a:r>
                <a:endParaRPr lang="zh-TW" altLang="en-US">
                  <a:noFill/>
                </a:endParaRPr>
              </a:p>
            </p:txBody>
          </p:sp>
        </mc:Fallback>
      </mc:AlternateContent>
      <p:cxnSp>
        <p:nvCxnSpPr>
          <p:cNvPr id="40" name="直線單箭頭接點 39"/>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4" name="文字方塊 43">
                <a:extLst>
                  <a:ext uri="{FF2B5EF4-FFF2-40B4-BE49-F238E27FC236}">
                    <a14:artisticCrisscrossEtching id="{194B5A96-907C-4339-869B-D9B8414E5019}"/>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44" name="文字方塊 43"/>
              <p:cNvSpPr txBox="1">
                <a:spLocks noRot="1" noChangeAspect="1" noMove="1" noResize="1" noEditPoints="1" noAdjustHandles="1" noChangeArrowheads="1" noChangeShapeType="1" noTextEdit="1"/>
              </p:cNvSpPr>
              <p:nvPr/>
            </p:nvSpPr>
            <p:spPr>
              <a:xfrm>
                <a:off x="4250743" y="3442795"/>
                <a:ext cx="715161" cy="473591"/>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sp>
        <p:nvSpPr>
          <p:cNvPr id="45" name="矩形 44"/>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6" name="文字方塊 45">
                <a:extLst>
                  <a:ext uri="{FF2B5EF4-FFF2-40B4-BE49-F238E27FC236}">
                    <a14:artisticCrisscrossEtching id="{A62561D2-576F-4473-9A40-0336B7EFAF06}"/>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46" name="文字方塊 45"/>
              <p:cNvSpPr txBox="1">
                <a:spLocks noRot="1" noChangeAspect="1" noMove="1" noResize="1" noEditPoints="1" noAdjustHandles="1" noChangeArrowheads="1" noChangeShapeType="1" noTextEdit="1"/>
              </p:cNvSpPr>
              <p:nvPr/>
            </p:nvSpPr>
            <p:spPr>
              <a:xfrm>
                <a:off x="3532963" y="3434109"/>
                <a:ext cx="715161" cy="473591"/>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p:cxnSp>
        <p:nvCxnSpPr>
          <p:cNvPr id="47" name="直線單箭頭接點 46"/>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1" name="文字方塊 50">
                <a:extLst>
                  <a:ext uri="{FF2B5EF4-FFF2-40B4-BE49-F238E27FC236}">
                    <a14:artisticCrisscrossEtching id="{DBFD1852-DC06-40B0-9D09-32DF159A2979}"/>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51" name="文字方塊 50"/>
              <p:cNvSpPr txBox="1">
                <a:spLocks noRot="1" noChangeAspect="1" noMove="1" noResize="1" noEditPoints="1" noAdjustHandles="1" noChangeArrowheads="1" noChangeShapeType="1" noTextEdit="1"/>
              </p:cNvSpPr>
              <p:nvPr/>
            </p:nvSpPr>
            <p:spPr>
              <a:xfrm>
                <a:off x="5544905" y="3439864"/>
                <a:ext cx="715161" cy="473591"/>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sp>
        <p:nvSpPr>
          <p:cNvPr id="52" name="矩形 51"/>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3" name="文字方塊 52">
                <a:extLst>
                  <a:ext uri="{FF2B5EF4-FFF2-40B4-BE49-F238E27FC236}">
                    <a14:artisticCrisscrossEtching id="{2220D25E-622D-4C43-AA64-67EC059EEB3C}"/>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53" name="文字方塊 52"/>
              <p:cNvSpPr txBox="1">
                <a:spLocks noRot="1" noChangeAspect="1" noMove="1" noResize="1" noEditPoints="1" noAdjustHandles="1" noChangeArrowheads="1" noChangeShapeType="1" noTextEdit="1"/>
              </p:cNvSpPr>
              <p:nvPr/>
            </p:nvSpPr>
            <p:spPr>
              <a:xfrm>
                <a:off x="4881590" y="3428915"/>
                <a:ext cx="715161" cy="473591"/>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p:cxnSp>
        <p:nvCxnSpPr>
          <p:cNvPr id="54" name="直線單箭頭接點 53"/>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61" name="矩形 60"/>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2" name="文字方塊 61">
                <a:extLst>
                  <a:ext uri="{FF2B5EF4-FFF2-40B4-BE49-F238E27FC236}">
                    <a14:artisticCrisscrossEtching id="{984FC1A3-0B77-4EA0-8FB6-9A83F19FBBDB}"/>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62" name="文字方塊 61"/>
              <p:cNvSpPr txBox="1">
                <a:spLocks noRot="1" noChangeAspect="1" noMove="1" noResize="1" noEditPoints="1" noAdjustHandles="1" noChangeArrowheads="1" noChangeShapeType="1" noTextEdit="1"/>
              </p:cNvSpPr>
              <p:nvPr/>
            </p:nvSpPr>
            <p:spPr>
              <a:xfrm>
                <a:off x="8097993" y="5022840"/>
                <a:ext cx="715161" cy="473591"/>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p:cxnSp>
        <p:nvCxnSpPr>
          <p:cNvPr id="63" name="直線單箭頭接點 62"/>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群組 64"/>
          <p:cNvGrpSpPr/>
          <p:nvPr/>
        </p:nvGrpSpPr>
        <p:grpSpPr>
          <a:xfrm>
            <a:off x="9396791" y="4975023"/>
            <a:ext cx="715161" cy="813431"/>
            <a:chOff x="3154887" y="3748362"/>
            <a:chExt cx="715161" cy="813431"/>
          </a:xfrm>
        </p:grpSpPr>
        <p:sp>
          <p:nvSpPr>
            <p:cNvPr id="66" name="矩形 65"/>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7" name="文字方塊 66">
                  <a:extLst>
                    <a:ext uri="{FF2B5EF4-FFF2-40B4-BE49-F238E27FC236}">
                      <a14:artisticCrisscrossEtching id="{FDF2AB90-541A-46A7-B312-AC3061800A21}"/>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293" name="文字方塊 292"/>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p:cxnSp>
          <p:nvCxnSpPr>
            <p:cNvPr id="68" name="直線單箭頭接點 67"/>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9" name="文字方塊 68">
                <a:extLst>
                  <a:ext uri="{FF2B5EF4-FFF2-40B4-BE49-F238E27FC236}">
                    <a14:artisticCrisscrossEtching id="{616A9A89-0D30-4185-8478-A3D498899193}"/>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69" name="文字方塊 68"/>
              <p:cNvSpPr txBox="1">
                <a:spLocks noRot="1" noChangeAspect="1" noMove="1" noResize="1" noEditPoints="1" noAdjustHandles="1" noChangeArrowheads="1" noChangeShapeType="1" noTextEdit="1"/>
              </p:cNvSpPr>
              <p:nvPr/>
            </p:nvSpPr>
            <p:spPr>
              <a:xfrm>
                <a:off x="8107774" y="6121591"/>
                <a:ext cx="715161" cy="473591"/>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p:grpSp>
        <p:nvGrpSpPr>
          <p:cNvPr id="70" name="群組 69"/>
          <p:cNvGrpSpPr/>
          <p:nvPr/>
        </p:nvGrpSpPr>
        <p:grpSpPr>
          <a:xfrm>
            <a:off x="6674557" y="4975023"/>
            <a:ext cx="715161" cy="813431"/>
            <a:chOff x="1299972" y="3748362"/>
            <a:chExt cx="715161" cy="813431"/>
          </a:xfrm>
        </p:grpSpPr>
        <p:grpSp>
          <p:nvGrpSpPr>
            <p:cNvPr id="71" name="群組 70"/>
            <p:cNvGrpSpPr/>
            <p:nvPr/>
          </p:nvGrpSpPr>
          <p:grpSpPr>
            <a:xfrm>
              <a:off x="1488062" y="3748362"/>
              <a:ext cx="288000" cy="813431"/>
              <a:chOff x="2212165" y="3748362"/>
              <a:chExt cx="288000" cy="813431"/>
            </a:xfrm>
          </p:grpSpPr>
          <p:sp>
            <p:nvSpPr>
              <p:cNvPr id="73" name="矩形 72"/>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74" name="直線單箭頭接點 73"/>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2" name="文字方塊 71">
                  <a:extLst>
                    <a:ext uri="{FF2B5EF4-FFF2-40B4-BE49-F238E27FC236}">
                      <a14:artisticCrisscrossEtching id="{571BCC14-C804-43E4-BB08-1AF7FD5B0D38}"/>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298" name="文字方塊 297"/>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rotWithShape="1">
                  <a:blip r:embed="rId18"/>
                  <a:stretch>
                    <a:fillRect b="-10256"/>
                  </a:stretch>
                </a:blipFill>
              </p:spPr>
              <p:txBody>
                <a:bodyPr/>
                <a:lstStyle/>
                <a:p>
                  <a:r>
                    <a:rPr lang="zh-TW" altLang="en-US">
                      <a:noFill/>
                    </a:rPr>
                    <a:t> </a:t>
                  </a:r>
                  <a:endParaRPr lang="zh-TW" altLang="en-US">
                    <a:noFill/>
                  </a:endParaRPr>
                </a:p>
              </p:txBody>
            </p:sp>
          </mc:Fallback>
        </mc:AlternateContent>
      </p:grpSp>
      <p:sp>
        <p:nvSpPr>
          <p:cNvPr id="75" name="矩形 74"/>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6" name="文字方塊 75">
                <a:extLst>
                  <a:ext uri="{FF2B5EF4-FFF2-40B4-BE49-F238E27FC236}">
                    <a14:artisticCrisscrossEtching id="{E0F6D342-6BCF-4167-86C5-15758872C082}"/>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76" name="文字方塊 75"/>
              <p:cNvSpPr txBox="1">
                <a:spLocks noRot="1" noChangeAspect="1" noMove="1" noResize="1" noEditPoints="1" noAdjustHandles="1" noChangeArrowheads="1" noChangeShapeType="1" noTextEdit="1"/>
              </p:cNvSpPr>
              <p:nvPr/>
            </p:nvSpPr>
            <p:spPr>
              <a:xfrm>
                <a:off x="7136706" y="3413688"/>
                <a:ext cx="715161" cy="473591"/>
              </a:xfrm>
              <a:prstGeom prst="rect">
                <a:avLst/>
              </a:prstGeom>
              <a:blipFill rotWithShape="1">
                <a:blip r:embed="rId19"/>
                <a:stretch>
                  <a:fillRect b="-11538"/>
                </a:stretch>
              </a:blipFill>
            </p:spPr>
            <p:txBody>
              <a:bodyPr/>
              <a:lstStyle/>
              <a:p>
                <a:r>
                  <a:rPr lang="zh-TW" altLang="en-US">
                    <a:noFill/>
                  </a:rPr>
                  <a:t> </a:t>
                </a:r>
                <a:endParaRPr lang="zh-TW" altLang="en-US">
                  <a:noFill/>
                </a:endParaRPr>
              </a:p>
            </p:txBody>
          </p:sp>
        </mc:Fallback>
      </mc:AlternateContent>
      <p:sp>
        <p:nvSpPr>
          <p:cNvPr id="77" name="矩形 76"/>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8" name="文字方塊 77">
                <a:extLst>
                  <a:ext uri="{FF2B5EF4-FFF2-40B4-BE49-F238E27FC236}">
                    <a14:artisticCrisscrossEtching id="{0D785356-4C11-4B79-A33D-C58F94D4A4FD}"/>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78" name="文字方塊 77"/>
              <p:cNvSpPr txBox="1">
                <a:spLocks noRot="1" noChangeAspect="1" noMove="1" noResize="1" noEditPoints="1" noAdjustHandles="1" noChangeArrowheads="1" noChangeShapeType="1" noTextEdit="1"/>
              </p:cNvSpPr>
              <p:nvPr/>
            </p:nvSpPr>
            <p:spPr>
              <a:xfrm>
                <a:off x="6397648" y="3403707"/>
                <a:ext cx="715161" cy="473591"/>
              </a:xfrm>
              <a:prstGeom prst="rect">
                <a:avLst/>
              </a:prstGeom>
              <a:blipFill rotWithShape="1">
                <a:blip r:embed="rId20"/>
                <a:stretch>
                  <a:fillRect b="-11538"/>
                </a:stretch>
              </a:blipFill>
            </p:spPr>
            <p:txBody>
              <a:bodyPr/>
              <a:lstStyle/>
              <a:p>
                <a:r>
                  <a:rPr lang="zh-TW" altLang="en-US">
                    <a:noFill/>
                  </a:rPr>
                  <a:t> </a:t>
                </a:r>
                <a:endParaRPr lang="zh-TW" altLang="en-US">
                  <a:noFill/>
                </a:endParaRPr>
              </a:p>
            </p:txBody>
          </p:sp>
        </mc:Fallback>
      </mc:AlternateContent>
      <p:cxnSp>
        <p:nvCxnSpPr>
          <p:cNvPr id="79" name="直線單箭頭接點 78"/>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3" name="文字方塊 82">
                <a:extLst>
                  <a:ext uri="{FF2B5EF4-FFF2-40B4-BE49-F238E27FC236}">
                    <a14:artisticCrisscrossEtching id="{C47C4F8A-201D-48BF-874F-B9FFCCC8A788}"/>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83" name="文字方塊 82"/>
              <p:cNvSpPr txBox="1">
                <a:spLocks noRot="1" noChangeAspect="1" noMove="1" noResize="1" noEditPoints="1" noAdjustHandles="1" noChangeArrowheads="1" noChangeShapeType="1" noTextEdit="1"/>
              </p:cNvSpPr>
              <p:nvPr/>
            </p:nvSpPr>
            <p:spPr>
              <a:xfrm>
                <a:off x="8570097" y="3411576"/>
                <a:ext cx="715161" cy="473591"/>
              </a:xfrm>
              <a:prstGeom prst="rect">
                <a:avLst/>
              </a:prstGeom>
              <a:blipFill rotWithShape="1">
                <a:blip r:embed="rId21"/>
                <a:stretch>
                  <a:fillRect/>
                </a:stretch>
              </a:blipFill>
            </p:spPr>
            <p:txBody>
              <a:bodyPr/>
              <a:lstStyle/>
              <a:p>
                <a:r>
                  <a:rPr lang="zh-TW" altLang="en-US">
                    <a:noFill/>
                  </a:rPr>
                  <a:t> </a:t>
                </a:r>
                <a:endParaRPr lang="zh-TW" altLang="en-US">
                  <a:noFill/>
                </a:endParaRPr>
              </a:p>
            </p:txBody>
          </p:sp>
        </mc:Fallback>
      </mc:AlternateContent>
      <p:sp>
        <p:nvSpPr>
          <p:cNvPr id="84" name="矩形 83"/>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5" name="文字方塊 84">
                <a:extLst>
                  <a:ext uri="{FF2B5EF4-FFF2-40B4-BE49-F238E27FC236}">
                    <a14:artisticCrisscrossEtching id="{0C187F8E-41D5-4B91-8E31-6BFA9DF52C7C}"/>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85" name="文字方塊 84"/>
              <p:cNvSpPr txBox="1">
                <a:spLocks noRot="1" noChangeAspect="1" noMove="1" noResize="1" noEditPoints="1" noAdjustHandles="1" noChangeArrowheads="1" noChangeShapeType="1" noTextEdit="1"/>
              </p:cNvSpPr>
              <p:nvPr/>
            </p:nvSpPr>
            <p:spPr>
              <a:xfrm>
                <a:off x="7852317" y="3402890"/>
                <a:ext cx="715161" cy="473591"/>
              </a:xfrm>
              <a:prstGeom prst="rect">
                <a:avLst/>
              </a:prstGeom>
              <a:blipFill rotWithShape="1">
                <a:blip r:embed="rId22"/>
                <a:stretch>
                  <a:fillRect/>
                </a:stretch>
              </a:blipFill>
            </p:spPr>
            <p:txBody>
              <a:bodyPr/>
              <a:lstStyle/>
              <a:p>
                <a:r>
                  <a:rPr lang="zh-TW" altLang="en-US">
                    <a:noFill/>
                  </a:rPr>
                  <a:t> </a:t>
                </a:r>
                <a:endParaRPr lang="zh-TW" altLang="en-US">
                  <a:noFill/>
                </a:endParaRPr>
              </a:p>
            </p:txBody>
          </p:sp>
        </mc:Fallback>
      </mc:AlternateContent>
      <p:cxnSp>
        <p:nvCxnSpPr>
          <p:cNvPr id="86" name="直線單箭頭接點 85"/>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0" name="文字方塊 89">
                <a:extLst>
                  <a:ext uri="{FF2B5EF4-FFF2-40B4-BE49-F238E27FC236}">
                    <a14:artisticCrisscrossEtching id="{568ABCB5-A72E-4527-A909-851D482D7956}"/>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90" name="文字方塊 89"/>
              <p:cNvSpPr txBox="1">
                <a:spLocks noRot="1" noChangeAspect="1" noMove="1" noResize="1" noEditPoints="1" noAdjustHandles="1" noChangeArrowheads="1" noChangeShapeType="1" noTextEdit="1"/>
              </p:cNvSpPr>
              <p:nvPr/>
            </p:nvSpPr>
            <p:spPr>
              <a:xfrm>
                <a:off x="9864259" y="3408645"/>
                <a:ext cx="715161" cy="473591"/>
              </a:xfrm>
              <a:prstGeom prst="rect">
                <a:avLst/>
              </a:prstGeom>
              <a:blipFill rotWithShape="1">
                <a:blip r:embed="rId23"/>
                <a:stretch>
                  <a:fillRect/>
                </a:stretch>
              </a:blipFill>
            </p:spPr>
            <p:txBody>
              <a:bodyPr/>
              <a:lstStyle/>
              <a:p>
                <a:r>
                  <a:rPr lang="zh-TW" altLang="en-US">
                    <a:noFill/>
                  </a:rPr>
                  <a:t> </a:t>
                </a:r>
                <a:endParaRPr lang="zh-TW" altLang="en-US">
                  <a:noFill/>
                </a:endParaRPr>
              </a:p>
            </p:txBody>
          </p:sp>
        </mc:Fallback>
      </mc:AlternateContent>
      <p:sp>
        <p:nvSpPr>
          <p:cNvPr id="91" name="矩形 90"/>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2" name="文字方塊 91">
                <a:extLst>
                  <a:ext uri="{FF2B5EF4-FFF2-40B4-BE49-F238E27FC236}">
                    <a14:artisticCrisscrossEtching id="{B4E39395-2C4A-4DAB-A114-8F20788B84C1}"/>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92" name="文字方塊 91"/>
              <p:cNvSpPr txBox="1">
                <a:spLocks noRot="1" noChangeAspect="1" noMove="1" noResize="1" noEditPoints="1" noAdjustHandles="1" noChangeArrowheads="1" noChangeShapeType="1" noTextEdit="1"/>
              </p:cNvSpPr>
              <p:nvPr/>
            </p:nvSpPr>
            <p:spPr>
              <a:xfrm>
                <a:off x="9200944" y="3397696"/>
                <a:ext cx="715161" cy="473591"/>
              </a:xfrm>
              <a:prstGeom prst="rect">
                <a:avLst/>
              </a:prstGeom>
              <a:blipFill rotWithShape="1">
                <a:blip r:embed="rId2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3" name="文字方塊 92">
                <a:extLst>
                  <a:ext uri="{FF2B5EF4-FFF2-40B4-BE49-F238E27FC236}">
                    <a14:artisticCrisscrossEtching id="{70BAC451-05BD-4E08-AB8D-89B54407031E}"/>
                  </a:ext>
                </a:extLst>
              </p:cNvPr>
              <p:cNvSpPr txBox="1"/>
              <p:nvPr/>
            </p:nvSpPr>
            <p:spPr>
              <a:xfrm>
                <a:off x="1922521" y="6084405"/>
                <a:ext cx="151932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93" name="文字方塊 92"/>
              <p:cNvSpPr txBox="1">
                <a:spLocks noRot="1" noChangeAspect="1" noMove="1" noResize="1" noEditPoints="1" noAdjustHandles="1" noChangeArrowheads="1" noChangeShapeType="1" noTextEdit="1"/>
              </p:cNvSpPr>
              <p:nvPr/>
            </p:nvSpPr>
            <p:spPr>
              <a:xfrm>
                <a:off x="1922521" y="6084405"/>
                <a:ext cx="1519327" cy="378758"/>
              </a:xfrm>
              <a:prstGeom prst="rect">
                <a:avLst/>
              </a:prstGeom>
              <a:blipFill rotWithShape="1">
                <a:blip r:embed="rId25"/>
                <a:stretch>
                  <a:fillRect l="-4000" r="-1200" b="-29032"/>
                </a:stretch>
              </a:blipFill>
            </p:spPr>
            <p:txBody>
              <a:bodyPr/>
              <a:lstStyle/>
              <a:p>
                <a:r>
                  <a:rPr lang="zh-TW" altLang="en-US">
                    <a:noFill/>
                  </a:rPr>
                  <a:t> </a:t>
                </a:r>
                <a:endParaRPr lang="zh-TW" altLang="en-US">
                  <a:noFill/>
                </a:endParaRPr>
              </a:p>
            </p:txBody>
          </p:sp>
        </mc:Fallback>
      </mc:AlternateContent>
      <p:sp>
        <p:nvSpPr>
          <p:cNvPr id="94" name="文字方塊 93"/>
          <p:cNvSpPr txBox="1"/>
          <p:nvPr/>
        </p:nvSpPr>
        <p:spPr>
          <a:xfrm>
            <a:off x="4560859" y="6173541"/>
            <a:ext cx="3503221" cy="461665"/>
          </a:xfrm>
          <a:prstGeom prst="rect">
            <a:avLst/>
          </a:prstGeom>
          <a:noFill/>
        </p:spPr>
        <p:txBody>
          <a:bodyPr wrap="square" rtlCol="0">
            <a:spAutoFit/>
          </a:bodyPr>
          <a:lstStyle/>
          <a:p>
            <a:pPr algn="ctr"/>
            <a:r>
              <a:rPr lang="en-US" altLang="zh-TW" sz="2400" dirty="0"/>
              <a:t>(2 heads as example)</a:t>
            </a:r>
            <a:endParaRPr lang="zh-TW" altLang="en-US" sz="2400" dirty="0"/>
          </a:p>
        </p:txBody>
      </p:sp>
      <p:sp>
        <p:nvSpPr>
          <p:cNvPr id="96" name="文字方塊 95"/>
          <p:cNvSpPr txBox="1"/>
          <p:nvPr/>
        </p:nvSpPr>
        <p:spPr>
          <a:xfrm>
            <a:off x="6686432" y="164329"/>
            <a:ext cx="4961614" cy="523220"/>
          </a:xfrm>
          <a:prstGeom prst="rect">
            <a:avLst/>
          </a:prstGeom>
          <a:noFill/>
        </p:spPr>
        <p:txBody>
          <a:bodyPr wrap="square" rtlCol="0">
            <a:spAutoFit/>
          </a:bodyPr>
          <a:lstStyle/>
          <a:p>
            <a:r>
              <a:rPr lang="en-US" altLang="zh-TW" sz="2800" dirty="0">
                <a:solidFill>
                  <a:srgbClr val="FF0000"/>
                </a:solidFill>
              </a:rPr>
              <a:t>Different aspects of relevance </a:t>
            </a:r>
            <a:endParaRPr lang="zh-TW" altLang="en-US" sz="28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 name="標題 1"/>
          <p:cNvSpPr txBox="1"/>
          <p:nvPr/>
        </p:nvSpPr>
        <p:spPr>
          <a:xfrm>
            <a:off x="628649" y="365126"/>
            <a:ext cx="9737321" cy="1325563"/>
          </a:xfrm>
          <a:prstGeom prst="rect">
            <a:avLst/>
          </a:prstGeom>
        </p:spPr>
        <p:txBody>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a:lstStyle>
          <a:p>
            <a:r>
              <a:rPr kumimoji="0" lang="en-US" altLang="zh-TW" dirty="0"/>
              <a:t>How to make self-attention efficient</a:t>
            </a:r>
            <a:endParaRPr kumimoji="0" lang="zh-TW" altLang="en-US" dirty="0"/>
          </a:p>
        </p:txBody>
      </p:sp>
      <p:graphicFrame>
        <p:nvGraphicFramePr>
          <p:cNvPr id="3" name="表格 2"/>
          <p:cNvGraphicFramePr>
            <a:graphicFrameLocks noGrp="1"/>
          </p:cNvGraphicFramePr>
          <p:nvPr/>
        </p:nvGraphicFramePr>
        <p:xfrm>
          <a:off x="3981745" y="2834367"/>
          <a:ext cx="3600000" cy="3600000"/>
        </p:xfrm>
        <a:graphic>
          <a:graphicData uri="http://schemas.openxmlformats.org/drawingml/2006/table">
            <a:tbl>
              <a:tblPr firstRow="1" bandRow="1">
                <a:tableStyleId>{5C22544A-7EE6-4342-B048-85BDC9FD1C3A}</a:tableStyleId>
              </a:tblPr>
              <a:tblGrid>
                <a:gridCol w="450000"/>
                <a:gridCol w="450000"/>
                <a:gridCol w="450000"/>
                <a:gridCol w="450000"/>
                <a:gridCol w="450000"/>
                <a:gridCol w="450000"/>
                <a:gridCol w="450000"/>
                <a:gridCol w="450000"/>
              </a:tblGrid>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sp>
        <p:nvSpPr>
          <p:cNvPr id="4" name="文字方塊 3"/>
          <p:cNvSpPr txBox="1"/>
          <p:nvPr/>
        </p:nvSpPr>
        <p:spPr>
          <a:xfrm>
            <a:off x="7457398" y="4064603"/>
            <a:ext cx="3183621" cy="523220"/>
          </a:xfrm>
          <a:prstGeom prst="rect">
            <a:avLst/>
          </a:prstGeom>
          <a:noFill/>
        </p:spPr>
        <p:txBody>
          <a:bodyPr wrap="square" rtlCol="0">
            <a:spAutoFit/>
          </a:bodyPr>
          <a:lstStyle/>
          <a:p>
            <a:pPr algn="ctr"/>
            <a:r>
              <a:rPr lang="en-US" altLang="zh-TW" sz="2800" i="1" dirty="0"/>
              <a:t>Attention Matrix</a:t>
            </a:r>
            <a:endParaRPr lang="zh-TW" altLang="en-US" sz="2800" i="1" dirty="0"/>
          </a:p>
        </p:txBody>
      </p:sp>
      <p:grpSp>
        <p:nvGrpSpPr>
          <p:cNvPr id="5" name="群組 4"/>
          <p:cNvGrpSpPr/>
          <p:nvPr/>
        </p:nvGrpSpPr>
        <p:grpSpPr>
          <a:xfrm>
            <a:off x="4085839" y="1792027"/>
            <a:ext cx="3371559" cy="821733"/>
            <a:chOff x="4247796" y="992053"/>
            <a:chExt cx="3371559" cy="821733"/>
          </a:xfrm>
        </p:grpSpPr>
        <p:sp>
          <p:nvSpPr>
            <p:cNvPr id="6" name="矩形 5"/>
            <p:cNvSpPr/>
            <p:nvPr/>
          </p:nvSpPr>
          <p:spPr>
            <a:xfrm>
              <a:off x="424779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7" name="矩形 6"/>
            <p:cNvSpPr/>
            <p:nvPr/>
          </p:nvSpPr>
          <p:spPr>
            <a:xfrm>
              <a:off x="469970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8" name="矩形 7"/>
            <p:cNvSpPr/>
            <p:nvPr/>
          </p:nvSpPr>
          <p:spPr>
            <a:xfrm>
              <a:off x="515161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9" name="矩形 8"/>
            <p:cNvSpPr/>
            <p:nvPr/>
          </p:nvSpPr>
          <p:spPr>
            <a:xfrm>
              <a:off x="560352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0" name="矩形 9"/>
            <p:cNvSpPr/>
            <p:nvPr/>
          </p:nvSpPr>
          <p:spPr>
            <a:xfrm>
              <a:off x="605543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1" name="矩形 10"/>
            <p:cNvSpPr/>
            <p:nvPr/>
          </p:nvSpPr>
          <p:spPr>
            <a:xfrm>
              <a:off x="650734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2" name="矩形 11"/>
            <p:cNvSpPr/>
            <p:nvPr/>
          </p:nvSpPr>
          <p:spPr>
            <a:xfrm>
              <a:off x="695925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3" name="矩形 12"/>
            <p:cNvSpPr/>
            <p:nvPr/>
          </p:nvSpPr>
          <p:spPr>
            <a:xfrm>
              <a:off x="741116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grpSp>
      <p:grpSp>
        <p:nvGrpSpPr>
          <p:cNvPr id="14" name="群組 13"/>
          <p:cNvGrpSpPr/>
          <p:nvPr/>
        </p:nvGrpSpPr>
        <p:grpSpPr>
          <a:xfrm rot="5400000">
            <a:off x="1608838" y="4232374"/>
            <a:ext cx="3371559" cy="821733"/>
            <a:chOff x="599952" y="3429000"/>
            <a:chExt cx="3371559" cy="821733"/>
          </a:xfrm>
        </p:grpSpPr>
        <p:sp>
          <p:nvSpPr>
            <p:cNvPr id="15" name="矩形 14"/>
            <p:cNvSpPr/>
            <p:nvPr/>
          </p:nvSpPr>
          <p:spPr>
            <a:xfrm>
              <a:off x="59995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6" name="矩形 15"/>
            <p:cNvSpPr/>
            <p:nvPr/>
          </p:nvSpPr>
          <p:spPr>
            <a:xfrm>
              <a:off x="105186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7" name="矩形 16"/>
            <p:cNvSpPr/>
            <p:nvPr/>
          </p:nvSpPr>
          <p:spPr>
            <a:xfrm>
              <a:off x="150377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8" name="矩形 17"/>
            <p:cNvSpPr/>
            <p:nvPr/>
          </p:nvSpPr>
          <p:spPr>
            <a:xfrm>
              <a:off x="195568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9" name="矩形 18"/>
            <p:cNvSpPr/>
            <p:nvPr/>
          </p:nvSpPr>
          <p:spPr>
            <a:xfrm>
              <a:off x="240759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20" name="矩形 19"/>
            <p:cNvSpPr/>
            <p:nvPr/>
          </p:nvSpPr>
          <p:spPr>
            <a:xfrm>
              <a:off x="285950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21" name="矩形 20"/>
            <p:cNvSpPr/>
            <p:nvPr/>
          </p:nvSpPr>
          <p:spPr>
            <a:xfrm>
              <a:off x="331141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22" name="矩形 21"/>
            <p:cNvSpPr/>
            <p:nvPr/>
          </p:nvSpPr>
          <p:spPr>
            <a:xfrm>
              <a:off x="376332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grpSp>
      <p:sp>
        <p:nvSpPr>
          <p:cNvPr id="23" name="文字方塊 22"/>
          <p:cNvSpPr txBox="1"/>
          <p:nvPr/>
        </p:nvSpPr>
        <p:spPr>
          <a:xfrm>
            <a:off x="4745938" y="1286384"/>
            <a:ext cx="2039815" cy="461665"/>
          </a:xfrm>
          <a:prstGeom prst="rect">
            <a:avLst/>
          </a:prstGeom>
          <a:noFill/>
        </p:spPr>
        <p:txBody>
          <a:bodyPr wrap="square" rtlCol="0">
            <a:spAutoFit/>
          </a:bodyPr>
          <a:lstStyle/>
          <a:p>
            <a:pPr algn="ctr"/>
            <a:r>
              <a:rPr lang="en-US" altLang="zh-TW" sz="2400" dirty="0"/>
              <a:t>key</a:t>
            </a:r>
            <a:endParaRPr lang="zh-TW" altLang="en-US" sz="2400" dirty="0"/>
          </a:p>
        </p:txBody>
      </p:sp>
      <p:sp>
        <p:nvSpPr>
          <p:cNvPr id="24" name="文字方塊 23"/>
          <p:cNvSpPr txBox="1"/>
          <p:nvPr/>
        </p:nvSpPr>
        <p:spPr>
          <a:xfrm rot="16200000">
            <a:off x="1561555" y="4403534"/>
            <a:ext cx="2039815" cy="461665"/>
          </a:xfrm>
          <a:prstGeom prst="rect">
            <a:avLst/>
          </a:prstGeom>
          <a:noFill/>
        </p:spPr>
        <p:txBody>
          <a:bodyPr wrap="square" rtlCol="0">
            <a:spAutoFit/>
          </a:bodyPr>
          <a:lstStyle/>
          <a:p>
            <a:pPr algn="ctr"/>
            <a:r>
              <a:rPr lang="en-US" altLang="zh-TW" sz="2400" dirty="0"/>
              <a:t>query</a:t>
            </a:r>
            <a:endParaRPr lang="zh-TW" altLang="en-US" sz="2400" dirty="0"/>
          </a:p>
        </p:txBody>
      </p:sp>
      <mc:AlternateContent xmlns:mc="http://schemas.openxmlformats.org/markup-compatibility/2006">
        <mc:Choice xmlns:a14="http://schemas.microsoft.com/office/drawing/2010/main" Requires="a14">
          <p:sp>
            <p:nvSpPr>
              <p:cNvPr id="25" name="文字方塊 24">
                <a:extLst>
                  <a:ext uri="{FF2B5EF4-FFF2-40B4-BE49-F238E27FC236}">
                    <a14:artisticCrisscrossEtching id="{C0414DC1-E976-491D-BA0A-9A989A2E883D}"/>
                  </a:ext>
                </a:extLst>
              </p:cNvPr>
              <p:cNvSpPr txBox="1"/>
              <p:nvPr/>
            </p:nvSpPr>
            <p:spPr>
              <a:xfrm>
                <a:off x="7650724" y="2218060"/>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𝑛</m:t>
                      </m:r>
                    </m:oMath>
                  </m:oMathPara>
                </a14:m>
                <a:endParaRPr lang="zh-TW" altLang="en-US" sz="2800" i="1" dirty="0"/>
              </a:p>
            </p:txBody>
          </p:sp>
        </mc:Choice>
        <mc:Fallback>
          <p:sp>
            <p:nvSpPr>
              <p:cNvPr id="25" name="文字方塊 24"/>
              <p:cNvSpPr txBox="1">
                <a:spLocks noRot="1" noChangeAspect="1" noMove="1" noResize="1" noEditPoints="1" noAdjustHandles="1" noChangeArrowheads="1" noChangeShapeType="1" noTextEdit="1"/>
              </p:cNvSpPr>
              <p:nvPr/>
            </p:nvSpPr>
            <p:spPr>
              <a:xfrm>
                <a:off x="7650724" y="2218060"/>
                <a:ext cx="312330" cy="430887"/>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6" name="文字方塊 25">
                <a:extLst>
                  <a:ext uri="{FF2B5EF4-FFF2-40B4-BE49-F238E27FC236}">
                    <a14:artisticCrisscrossEtching id="{91E7BE0E-CEBF-4BF6-93F6-ADE6537A0281}"/>
                  </a:ext>
                </a:extLst>
              </p:cNvPr>
              <p:cNvSpPr txBox="1"/>
              <p:nvPr/>
            </p:nvSpPr>
            <p:spPr>
              <a:xfrm>
                <a:off x="3163852" y="2480410"/>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𝑛</m:t>
                      </m:r>
                    </m:oMath>
                  </m:oMathPara>
                </a14:m>
                <a:endParaRPr lang="zh-TW" altLang="en-US" sz="2800" i="1" dirty="0"/>
              </a:p>
            </p:txBody>
          </p:sp>
        </mc:Choice>
        <mc:Fallback>
          <p:sp>
            <p:nvSpPr>
              <p:cNvPr id="26" name="文字方塊 25"/>
              <p:cNvSpPr txBox="1">
                <a:spLocks noRot="1" noChangeAspect="1" noMove="1" noResize="1" noEditPoints="1" noAdjustHandles="1" noChangeArrowheads="1" noChangeShapeType="1" noTextEdit="1"/>
              </p:cNvSpPr>
              <p:nvPr/>
            </p:nvSpPr>
            <p:spPr>
              <a:xfrm>
                <a:off x="3163852" y="2480410"/>
                <a:ext cx="312330" cy="430887"/>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文字方塊 26">
                <a:extLst>
                  <a:ext uri="{FF2B5EF4-FFF2-40B4-BE49-F238E27FC236}">
                    <a14:artisticCrisscrossEtching id="{3050702F-EBFF-46A9-A9E8-2703D8EE3B31}"/>
                  </a:ext>
                </a:extLst>
              </p:cNvPr>
              <p:cNvSpPr txBox="1"/>
              <p:nvPr/>
            </p:nvSpPr>
            <p:spPr>
              <a:xfrm>
                <a:off x="7751395" y="6003480"/>
                <a:ext cx="9412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𝑛</m:t>
                      </m:r>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𝑛</m:t>
                      </m:r>
                    </m:oMath>
                  </m:oMathPara>
                </a14:m>
                <a:endParaRPr lang="zh-TW" altLang="en-US" sz="2800" i="1" dirty="0"/>
              </a:p>
            </p:txBody>
          </p:sp>
        </mc:Choice>
        <mc:Fallback>
          <p:sp>
            <p:nvSpPr>
              <p:cNvPr id="27" name="文字方塊 26"/>
              <p:cNvSpPr txBox="1">
                <a:spLocks noRot="1" noChangeAspect="1" noMove="1" noResize="1" noEditPoints="1" noAdjustHandles="1" noChangeArrowheads="1" noChangeShapeType="1" noTextEdit="1"/>
              </p:cNvSpPr>
              <p:nvPr/>
            </p:nvSpPr>
            <p:spPr>
              <a:xfrm>
                <a:off x="7751395" y="6003480"/>
                <a:ext cx="941283" cy="430887"/>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28" name="文字方塊 27"/>
          <p:cNvSpPr txBox="1"/>
          <p:nvPr/>
        </p:nvSpPr>
        <p:spPr>
          <a:xfrm>
            <a:off x="8751194" y="5972702"/>
            <a:ext cx="3790442" cy="461665"/>
          </a:xfrm>
          <a:prstGeom prst="rect">
            <a:avLst/>
          </a:prstGeom>
          <a:noFill/>
        </p:spPr>
        <p:txBody>
          <a:bodyPr wrap="square" rtlCol="0">
            <a:spAutoFit/>
          </a:bodyPr>
          <a:lstStyle/>
          <a:p>
            <a:r>
              <a:rPr lang="en-US" altLang="zh-TW" sz="2400" dirty="0"/>
              <a:t>(</a:t>
            </a:r>
            <a:r>
              <a:rPr lang="en-US" altLang="zh-TW" sz="2400" i="1" dirty="0" err="1"/>
              <a:t>n</a:t>
            </a:r>
            <a:r>
              <a:rPr lang="en-US" altLang="zh-TW" sz="2400" dirty="0" err="1"/>
              <a:t>:sequence</a:t>
            </a:r>
            <a:r>
              <a:rPr lang="en-US" altLang="zh-TW" sz="2400" dirty="0"/>
              <a:t> length)</a:t>
            </a:r>
            <a:endParaRPr lang="zh-TW" altLang="en-US" sz="2400" i="1"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txBox="1"/>
          <p:nvPr/>
        </p:nvSpPr>
        <p:spPr>
          <a:xfrm>
            <a:off x="549852" y="914400"/>
            <a:ext cx="11092295" cy="1325563"/>
          </a:xfrm>
          <a:prstGeom prst="rect">
            <a:avLst/>
          </a:prstGeom>
        </p:spPr>
        <p:txBody>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a:lstStyle>
          <a:p>
            <a:r>
              <a:rPr kumimoji="0" lang="en-US" altLang="zh-TW" sz="4400" dirty="0"/>
              <a:t>Skip Some Calculations with Human Knowledge </a:t>
            </a:r>
            <a:endParaRPr kumimoji="0" lang="zh-TW" altLang="en-US" sz="4400" dirty="0"/>
          </a:p>
        </p:txBody>
      </p:sp>
      <p:graphicFrame>
        <p:nvGraphicFramePr>
          <p:cNvPr id="3" name="表格 2"/>
          <p:cNvGraphicFramePr>
            <a:graphicFrameLocks noGrp="1"/>
          </p:cNvGraphicFramePr>
          <p:nvPr/>
        </p:nvGraphicFramePr>
        <p:xfrm>
          <a:off x="785040" y="2027066"/>
          <a:ext cx="3600000" cy="3600000"/>
        </p:xfrm>
        <a:graphic>
          <a:graphicData uri="http://schemas.openxmlformats.org/drawingml/2006/table">
            <a:tbl>
              <a:tblPr firstRow="1" bandRow="1">
                <a:tableStyleId>{5C22544A-7EE6-4342-B048-85BDC9FD1C3A}</a:tableStyleId>
              </a:tblPr>
              <a:tblGrid>
                <a:gridCol w="450000"/>
                <a:gridCol w="450000"/>
                <a:gridCol w="450000"/>
                <a:gridCol w="450000"/>
                <a:gridCol w="450000"/>
                <a:gridCol w="450000"/>
                <a:gridCol w="450000"/>
                <a:gridCol w="450000"/>
              </a:tblGrid>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sp>
        <p:nvSpPr>
          <p:cNvPr id="4" name="文字方塊 3"/>
          <p:cNvSpPr txBox="1"/>
          <p:nvPr/>
        </p:nvSpPr>
        <p:spPr>
          <a:xfrm>
            <a:off x="4682762" y="3358079"/>
            <a:ext cx="4222469" cy="861774"/>
          </a:xfrm>
          <a:prstGeom prst="rect">
            <a:avLst/>
          </a:prstGeom>
          <a:noFill/>
        </p:spPr>
        <p:txBody>
          <a:bodyPr wrap="square" lIns="0" tIns="0" rIns="0" bIns="0" rtlCol="0">
            <a:spAutoFit/>
          </a:bodyPr>
          <a:lstStyle/>
          <a:p>
            <a:r>
              <a:rPr lang="en-US" altLang="zh-TW" sz="2800" dirty="0"/>
              <a:t>Can we fill in some values with human knowledge?</a:t>
            </a:r>
            <a:endParaRPr lang="zh-TW" altLang="en-US" sz="28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標題 1"/>
          <p:cNvSpPr txBox="1"/>
          <p:nvPr/>
        </p:nvSpPr>
        <p:spPr>
          <a:xfrm>
            <a:off x="902969" y="561927"/>
            <a:ext cx="9496243" cy="1325563"/>
          </a:xfrm>
          <a:prstGeom prst="rect">
            <a:avLst/>
          </a:prstGeom>
        </p:spPr>
        <p:txBody>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a:lstStyle>
          <a:p>
            <a:r>
              <a:rPr kumimoji="0" lang="en-US" altLang="zh-TW" sz="4400" dirty="0"/>
              <a:t>Local Attention / Truncated Attention</a:t>
            </a:r>
            <a:endParaRPr kumimoji="0" lang="zh-TW" altLang="en-US" sz="4400" dirty="0"/>
          </a:p>
        </p:txBody>
      </p:sp>
      <p:graphicFrame>
        <p:nvGraphicFramePr>
          <p:cNvPr id="4" name="表格 3"/>
          <p:cNvGraphicFramePr>
            <a:graphicFrameLocks noGrp="1"/>
          </p:cNvGraphicFramePr>
          <p:nvPr/>
        </p:nvGraphicFramePr>
        <p:xfrm>
          <a:off x="1874008" y="1968877"/>
          <a:ext cx="3600000" cy="3600000"/>
        </p:xfrm>
        <a:graphic>
          <a:graphicData uri="http://schemas.openxmlformats.org/drawingml/2006/table">
            <a:tbl>
              <a:tblPr firstRow="1" bandRow="1">
                <a:tableStyleId>{5C22544A-7EE6-4342-B048-85BDC9FD1C3A}</a:tableStyleId>
              </a:tblPr>
              <a:tblGrid>
                <a:gridCol w="450000"/>
                <a:gridCol w="450000"/>
                <a:gridCol w="450000"/>
                <a:gridCol w="450000"/>
                <a:gridCol w="450000"/>
                <a:gridCol w="450000"/>
                <a:gridCol w="450000"/>
                <a:gridCol w="450000"/>
              </a:tblGrid>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cxnSp>
        <p:nvCxnSpPr>
          <p:cNvPr id="5" name="直線單箭頭接點 4"/>
          <p:cNvCxnSpPr/>
          <p:nvPr/>
        </p:nvCxnSpPr>
        <p:spPr>
          <a:xfrm flipV="1">
            <a:off x="5210649" y="2513561"/>
            <a:ext cx="755119" cy="51435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5279772" y="4835837"/>
            <a:ext cx="621770" cy="52387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5965768" y="5128879"/>
            <a:ext cx="2533650" cy="830997"/>
          </a:xfrm>
          <a:prstGeom prst="rect">
            <a:avLst/>
          </a:prstGeom>
          <a:noFill/>
        </p:spPr>
        <p:txBody>
          <a:bodyPr wrap="square" rtlCol="0">
            <a:spAutoFit/>
          </a:bodyPr>
          <a:lstStyle/>
          <a:p>
            <a:r>
              <a:rPr lang="en-US" altLang="zh-TW" sz="2400" dirty="0"/>
              <a:t>Calculate attention weight </a:t>
            </a:r>
            <a:endParaRPr lang="zh-TW" altLang="en-US" sz="2400" dirty="0"/>
          </a:p>
        </p:txBody>
      </p:sp>
      <p:sp>
        <p:nvSpPr>
          <p:cNvPr id="8" name="文字方塊 7"/>
          <p:cNvSpPr txBox="1"/>
          <p:nvPr/>
        </p:nvSpPr>
        <p:spPr>
          <a:xfrm>
            <a:off x="6003868" y="2270971"/>
            <a:ext cx="2533650" cy="461665"/>
          </a:xfrm>
          <a:prstGeom prst="rect">
            <a:avLst/>
          </a:prstGeom>
          <a:noFill/>
        </p:spPr>
        <p:txBody>
          <a:bodyPr wrap="square" rtlCol="0">
            <a:spAutoFit/>
          </a:bodyPr>
          <a:lstStyle/>
          <a:p>
            <a:r>
              <a:rPr lang="en-US" altLang="zh-TW" sz="2400" dirty="0"/>
              <a:t>Set to 0 </a:t>
            </a:r>
            <a:endParaRPr lang="zh-TW" altLang="en-US" sz="2400" dirty="0"/>
          </a:p>
        </p:txBody>
      </p:sp>
      <p:sp>
        <p:nvSpPr>
          <p:cNvPr id="9" name="矩形: 圓角 8"/>
          <p:cNvSpPr/>
          <p:nvPr/>
        </p:nvSpPr>
        <p:spPr>
          <a:xfrm>
            <a:off x="6207976" y="3528910"/>
            <a:ext cx="602568" cy="4091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10" name="矩形: 圓角 9"/>
          <p:cNvSpPr/>
          <p:nvPr/>
        </p:nvSpPr>
        <p:spPr>
          <a:xfrm>
            <a:off x="6984490" y="3528909"/>
            <a:ext cx="602568" cy="4091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11" name="矩形: 圓角 10"/>
          <p:cNvSpPr/>
          <p:nvPr/>
        </p:nvSpPr>
        <p:spPr>
          <a:xfrm>
            <a:off x="7761004" y="3528908"/>
            <a:ext cx="602568" cy="4091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12" name="矩形: 圓角 11"/>
          <p:cNvSpPr/>
          <p:nvPr/>
        </p:nvSpPr>
        <p:spPr>
          <a:xfrm>
            <a:off x="8537518" y="3528907"/>
            <a:ext cx="602568" cy="4091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13" name="文字方塊 12"/>
          <p:cNvSpPr txBox="1"/>
          <p:nvPr/>
        </p:nvSpPr>
        <p:spPr>
          <a:xfrm>
            <a:off x="9211525" y="3414808"/>
            <a:ext cx="802821" cy="523220"/>
          </a:xfrm>
          <a:prstGeom prst="rect">
            <a:avLst/>
          </a:prstGeom>
          <a:noFill/>
        </p:spPr>
        <p:txBody>
          <a:bodyPr wrap="square" rtlCol="0">
            <a:spAutoFit/>
          </a:bodyPr>
          <a:lstStyle/>
          <a:p>
            <a:r>
              <a:rPr lang="en-US" altLang="zh-TW" sz="2800" b="1" dirty="0"/>
              <a:t>……</a:t>
            </a:r>
            <a:endParaRPr lang="zh-TW" altLang="en-US" sz="2800" b="1" dirty="0"/>
          </a:p>
        </p:txBody>
      </p:sp>
      <p:grpSp>
        <p:nvGrpSpPr>
          <p:cNvPr id="14" name="群組 13"/>
          <p:cNvGrpSpPr/>
          <p:nvPr/>
        </p:nvGrpSpPr>
        <p:grpSpPr>
          <a:xfrm>
            <a:off x="7326725" y="3135481"/>
            <a:ext cx="636303" cy="350471"/>
            <a:chOff x="6208729" y="3179156"/>
            <a:chExt cx="636303" cy="350471"/>
          </a:xfrm>
        </p:grpSpPr>
        <p:cxnSp>
          <p:nvCxnSpPr>
            <p:cNvPr id="15" name="直線單箭頭接點 14"/>
            <p:cNvCxnSpPr/>
            <p:nvPr/>
          </p:nvCxnSpPr>
          <p:spPr>
            <a:xfrm>
              <a:off x="6845032" y="3179156"/>
              <a:ext cx="0" cy="34422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6214721" y="3185402"/>
              <a:ext cx="0" cy="344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208729" y="3179156"/>
              <a:ext cx="63630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群組 17"/>
          <p:cNvGrpSpPr/>
          <p:nvPr/>
        </p:nvGrpSpPr>
        <p:grpSpPr>
          <a:xfrm flipH="1">
            <a:off x="8175397" y="3128617"/>
            <a:ext cx="636303" cy="350471"/>
            <a:chOff x="6208729" y="3179156"/>
            <a:chExt cx="636303" cy="350471"/>
          </a:xfrm>
        </p:grpSpPr>
        <p:cxnSp>
          <p:nvCxnSpPr>
            <p:cNvPr id="19" name="直線單箭頭接點 18"/>
            <p:cNvCxnSpPr/>
            <p:nvPr/>
          </p:nvCxnSpPr>
          <p:spPr>
            <a:xfrm>
              <a:off x="6845032" y="3179156"/>
              <a:ext cx="0" cy="34422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214721" y="3185402"/>
              <a:ext cx="0" cy="344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6208729" y="3179156"/>
              <a:ext cx="63630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文字方塊 21"/>
          <p:cNvSpPr txBox="1"/>
          <p:nvPr/>
        </p:nvSpPr>
        <p:spPr>
          <a:xfrm>
            <a:off x="6900880" y="4080983"/>
            <a:ext cx="2322816" cy="461665"/>
          </a:xfrm>
          <a:prstGeom prst="rect">
            <a:avLst/>
          </a:prstGeom>
          <a:noFill/>
        </p:spPr>
        <p:txBody>
          <a:bodyPr wrap="square" rtlCol="0">
            <a:spAutoFit/>
          </a:bodyPr>
          <a:lstStyle/>
          <a:p>
            <a:pPr algn="ctr"/>
            <a:r>
              <a:rPr lang="en-US" altLang="zh-TW" sz="2400" dirty="0"/>
              <a:t>Similar with CNN</a:t>
            </a:r>
            <a:endParaRPr lang="zh-TW" altLang="en-US" sz="2400" dirty="0"/>
          </a:p>
        </p:txBody>
      </p:sp>
      <p:sp>
        <p:nvSpPr>
          <p:cNvPr id="23" name="文字方塊 22"/>
          <p:cNvSpPr txBox="1"/>
          <p:nvPr/>
        </p:nvSpPr>
        <p:spPr>
          <a:xfrm>
            <a:off x="2654100" y="5674421"/>
            <a:ext cx="2039815" cy="461665"/>
          </a:xfrm>
          <a:prstGeom prst="rect">
            <a:avLst/>
          </a:prstGeom>
          <a:noFill/>
        </p:spPr>
        <p:txBody>
          <a:bodyPr wrap="square" rtlCol="0">
            <a:spAutoFit/>
          </a:bodyPr>
          <a:lstStyle/>
          <a:p>
            <a:pPr algn="ctr"/>
            <a:r>
              <a:rPr lang="en-US" altLang="zh-TW" sz="2400" dirty="0"/>
              <a:t>key</a:t>
            </a:r>
            <a:endParaRPr lang="zh-TW" altLang="en-US" sz="2400" dirty="0"/>
          </a:p>
        </p:txBody>
      </p:sp>
      <p:sp>
        <p:nvSpPr>
          <p:cNvPr id="24" name="文字方塊 23"/>
          <p:cNvSpPr txBox="1"/>
          <p:nvPr/>
        </p:nvSpPr>
        <p:spPr>
          <a:xfrm rot="16200000">
            <a:off x="560540" y="3661919"/>
            <a:ext cx="2039815" cy="461665"/>
          </a:xfrm>
          <a:prstGeom prst="rect">
            <a:avLst/>
          </a:prstGeom>
          <a:noFill/>
        </p:spPr>
        <p:txBody>
          <a:bodyPr wrap="square" rtlCol="0">
            <a:spAutoFit/>
          </a:bodyPr>
          <a:lstStyle/>
          <a:p>
            <a:pPr algn="ctr"/>
            <a:r>
              <a:rPr lang="en-US" altLang="zh-TW" sz="2400" dirty="0"/>
              <a:t>query</a:t>
            </a:r>
            <a:endParaRPr lang="zh-TW"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2" grpId="0"/>
      <p:bldP spid="23" grpId="0"/>
      <p:bldP spid="24" grpId="0"/>
    </p:bldLst>
  </p:timing>
</p:sld>
</file>

<file path=ppt/slides/slide109.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 name="標題 1"/>
          <p:cNvSpPr txBox="1"/>
          <p:nvPr/>
        </p:nvSpPr>
        <p:spPr>
          <a:xfrm>
            <a:off x="628650" y="365126"/>
            <a:ext cx="7886700" cy="1325563"/>
          </a:xfrm>
          <a:prstGeom prst="rect">
            <a:avLst/>
          </a:prstGeom>
        </p:spPr>
        <p:txBody>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a:lstStyle>
          <a:p>
            <a:r>
              <a:rPr kumimoji="0" lang="en-US" altLang="zh-TW" sz="4400"/>
              <a:t>Stride Attention</a:t>
            </a:r>
            <a:endParaRPr kumimoji="0" lang="zh-TW" altLang="en-US" sz="4400" dirty="0"/>
          </a:p>
        </p:txBody>
      </p:sp>
      <p:graphicFrame>
        <p:nvGraphicFramePr>
          <p:cNvPr id="3" name="表格 2"/>
          <p:cNvGraphicFramePr>
            <a:graphicFrameLocks noGrp="1"/>
          </p:cNvGraphicFramePr>
          <p:nvPr/>
        </p:nvGraphicFramePr>
        <p:xfrm>
          <a:off x="5913484" y="2671917"/>
          <a:ext cx="3600000" cy="3600000"/>
        </p:xfrm>
        <a:graphic>
          <a:graphicData uri="http://schemas.openxmlformats.org/drawingml/2006/table">
            <a:tbl>
              <a:tblPr firstRow="1" bandRow="1">
                <a:tableStyleId>{5C22544A-7EE6-4342-B048-85BDC9FD1C3A}</a:tableStyleId>
              </a:tblPr>
              <a:tblGrid>
                <a:gridCol w="450000"/>
                <a:gridCol w="450000"/>
                <a:gridCol w="450000"/>
                <a:gridCol w="450000"/>
                <a:gridCol w="450000"/>
                <a:gridCol w="450000"/>
                <a:gridCol w="450000"/>
                <a:gridCol w="450000"/>
              </a:tblGrid>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graphicFrame>
        <p:nvGraphicFramePr>
          <p:cNvPr id="4" name="表格 3"/>
          <p:cNvGraphicFramePr>
            <a:graphicFrameLocks noGrp="1"/>
          </p:cNvGraphicFramePr>
          <p:nvPr/>
        </p:nvGraphicFramePr>
        <p:xfrm>
          <a:off x="1890043" y="2671917"/>
          <a:ext cx="3600000" cy="3600000"/>
        </p:xfrm>
        <a:graphic>
          <a:graphicData uri="http://schemas.openxmlformats.org/drawingml/2006/table">
            <a:tbl>
              <a:tblPr firstRow="1" bandRow="1">
                <a:tableStyleId>{5C22544A-7EE6-4342-B048-85BDC9FD1C3A}</a:tableStyleId>
              </a:tblPr>
              <a:tblGrid>
                <a:gridCol w="450000"/>
                <a:gridCol w="450000"/>
                <a:gridCol w="450000"/>
                <a:gridCol w="450000"/>
                <a:gridCol w="450000"/>
                <a:gridCol w="450000"/>
                <a:gridCol w="450000"/>
                <a:gridCol w="450000"/>
              </a:tblGrid>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sp>
        <p:nvSpPr>
          <p:cNvPr id="5" name="矩形: 圓角 4"/>
          <p:cNvSpPr/>
          <p:nvPr/>
        </p:nvSpPr>
        <p:spPr>
          <a:xfrm>
            <a:off x="6192312" y="1856529"/>
            <a:ext cx="540000" cy="360000"/>
          </a:xfrm>
          <a:prstGeom prst="roundRect">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6" name="矩形: 圓角 5"/>
          <p:cNvSpPr/>
          <p:nvPr/>
        </p:nvSpPr>
        <p:spPr>
          <a:xfrm>
            <a:off x="6817898" y="1856529"/>
            <a:ext cx="540000" cy="360000"/>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7" name="矩形: 圓角 6"/>
          <p:cNvSpPr/>
          <p:nvPr/>
        </p:nvSpPr>
        <p:spPr>
          <a:xfrm>
            <a:off x="7443484" y="1856529"/>
            <a:ext cx="540000" cy="360000"/>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8" name="矩形: 圓角 7"/>
          <p:cNvSpPr/>
          <p:nvPr/>
        </p:nvSpPr>
        <p:spPr>
          <a:xfrm>
            <a:off x="8069071" y="1856529"/>
            <a:ext cx="540000" cy="360000"/>
          </a:xfrm>
          <a:prstGeom prst="roundRect">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9" name="文字方塊 8"/>
          <p:cNvSpPr txBox="1"/>
          <p:nvPr/>
        </p:nvSpPr>
        <p:spPr>
          <a:xfrm>
            <a:off x="8618616" y="1693309"/>
            <a:ext cx="802821" cy="523220"/>
          </a:xfrm>
          <a:prstGeom prst="rect">
            <a:avLst/>
          </a:prstGeom>
          <a:noFill/>
        </p:spPr>
        <p:txBody>
          <a:bodyPr wrap="square" rtlCol="0">
            <a:spAutoFit/>
          </a:bodyPr>
          <a:lstStyle/>
          <a:p>
            <a:r>
              <a:rPr lang="en-US" altLang="zh-TW" sz="2800" b="1" dirty="0"/>
              <a:t>…</a:t>
            </a:r>
            <a:endParaRPr lang="zh-TW" altLang="en-US" sz="2800" b="1" dirty="0"/>
          </a:p>
        </p:txBody>
      </p:sp>
      <p:grpSp>
        <p:nvGrpSpPr>
          <p:cNvPr id="10" name="群組 9"/>
          <p:cNvGrpSpPr/>
          <p:nvPr/>
        </p:nvGrpSpPr>
        <p:grpSpPr>
          <a:xfrm>
            <a:off x="4674902" y="1515453"/>
            <a:ext cx="1734386" cy="350471"/>
            <a:chOff x="6208729" y="3179156"/>
            <a:chExt cx="636303" cy="350471"/>
          </a:xfrm>
        </p:grpSpPr>
        <p:cxnSp>
          <p:nvCxnSpPr>
            <p:cNvPr id="11" name="直線單箭頭接點 10"/>
            <p:cNvCxnSpPr/>
            <p:nvPr/>
          </p:nvCxnSpPr>
          <p:spPr>
            <a:xfrm>
              <a:off x="6845032" y="3179156"/>
              <a:ext cx="0" cy="34422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214721" y="3185402"/>
              <a:ext cx="0" cy="344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208729" y="3179156"/>
              <a:ext cx="63630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群組 13"/>
          <p:cNvGrpSpPr/>
          <p:nvPr/>
        </p:nvGrpSpPr>
        <p:grpSpPr>
          <a:xfrm flipH="1">
            <a:off x="6529571" y="1521699"/>
            <a:ext cx="1876753" cy="350471"/>
            <a:chOff x="6208729" y="3179156"/>
            <a:chExt cx="636303" cy="350471"/>
          </a:xfrm>
        </p:grpSpPr>
        <p:cxnSp>
          <p:nvCxnSpPr>
            <p:cNvPr id="15" name="直線單箭頭接點 14"/>
            <p:cNvCxnSpPr/>
            <p:nvPr/>
          </p:nvCxnSpPr>
          <p:spPr>
            <a:xfrm>
              <a:off x="6845032" y="3179156"/>
              <a:ext cx="0" cy="34422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6214721" y="3185402"/>
              <a:ext cx="0" cy="344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208729" y="3179156"/>
              <a:ext cx="63630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 name="矩形: 圓角 17"/>
          <p:cNvSpPr/>
          <p:nvPr/>
        </p:nvSpPr>
        <p:spPr>
          <a:xfrm>
            <a:off x="4941140" y="1856529"/>
            <a:ext cx="540000" cy="360000"/>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19" name="矩形: 圓角 18"/>
          <p:cNvSpPr/>
          <p:nvPr/>
        </p:nvSpPr>
        <p:spPr>
          <a:xfrm>
            <a:off x="5566726" y="1856529"/>
            <a:ext cx="540000" cy="360000"/>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20" name="文字方塊 19"/>
          <p:cNvSpPr txBox="1"/>
          <p:nvPr/>
        </p:nvSpPr>
        <p:spPr>
          <a:xfrm>
            <a:off x="3894349" y="1697360"/>
            <a:ext cx="802821" cy="523220"/>
          </a:xfrm>
          <a:prstGeom prst="rect">
            <a:avLst/>
          </a:prstGeom>
          <a:noFill/>
        </p:spPr>
        <p:txBody>
          <a:bodyPr wrap="square" rtlCol="0">
            <a:spAutoFit/>
          </a:bodyPr>
          <a:lstStyle/>
          <a:p>
            <a:r>
              <a:rPr lang="en-US" altLang="zh-TW" sz="2800" b="1" dirty="0"/>
              <a:t>…</a:t>
            </a:r>
            <a:endParaRPr lang="zh-TW" altLang="en-US" sz="2800" b="1" dirty="0"/>
          </a:p>
        </p:txBody>
      </p:sp>
      <p:sp>
        <p:nvSpPr>
          <p:cNvPr id="21" name="矩形: 圓角 20"/>
          <p:cNvSpPr/>
          <p:nvPr/>
        </p:nvSpPr>
        <p:spPr>
          <a:xfrm>
            <a:off x="4315554" y="1856529"/>
            <a:ext cx="540000" cy="360000"/>
          </a:xfrm>
          <a:prstGeom prst="roundRect">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22" name="矩形 21"/>
          <p:cNvSpPr/>
          <p:nvPr/>
        </p:nvSpPr>
        <p:spPr>
          <a:xfrm>
            <a:off x="1890043" y="4480139"/>
            <a:ext cx="3588044" cy="438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flipH="1">
            <a:off x="2677737" y="4699214"/>
            <a:ext cx="108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4027699" y="4699214"/>
            <a:ext cx="108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noFill/>
        </p:spPr>
        <p:txBody>
          <a:bodyPr vert="horz" wrap="square" lIns="92075" tIns="46038" rIns="92075" bIns="46038" numCol="1" anchor="ctr" anchorCtr="0" compatLnSpc="1"/>
          <a:lstStyle/>
          <a:p>
            <a:pPr defTabSz="762000"/>
            <a:r>
              <a:rPr lang="en-US" altLang="zh-TW" sz="4800" dirty="0">
                <a:latin typeface="Arial" panose="020B0604020202020204" pitchFamily="34" charset="0"/>
                <a:ea typeface="新細明體" panose="02020500000000000000" charset="-120"/>
                <a:cs typeface="Arial" panose="020B0604020202020204" pitchFamily="34" charset="0"/>
              </a:rPr>
              <a:t>Example</a:t>
            </a:r>
            <a:endParaRPr lang="en-US" altLang="zh-TW" sz="4800" dirty="0">
              <a:latin typeface="Arial" panose="020B0604020202020204" pitchFamily="34" charset="0"/>
              <a:ea typeface="新細明體" panose="02020500000000000000" charset="-120"/>
              <a:cs typeface="Arial" panose="020B0604020202020204" pitchFamily="34" charset="0"/>
            </a:endParaRPr>
          </a:p>
        </p:txBody>
      </p:sp>
      <p:sp>
        <p:nvSpPr>
          <p:cNvPr id="66563" name="Rectangle 3"/>
          <p:cNvSpPr>
            <a:spLocks noGrp="1" noChangeArrowheads="1"/>
          </p:cNvSpPr>
          <p:nvPr>
            <p:ph idx="1"/>
          </p:nvPr>
        </p:nvSpPr>
        <p:spPr>
          <a:noFill/>
        </p:spPr>
        <p:txBody>
          <a:bodyPr vert="horz" wrap="square" lIns="92075" tIns="46038" rIns="92075" bIns="46038" numCol="1" anchor="t" anchorCtr="0" compatLnSpc="1"/>
          <a:lstStyle/>
          <a:p>
            <a:pPr defTabSz="762000"/>
            <a:r>
              <a:rPr lang="en-US" altLang="zh-TW" sz="2800" dirty="0">
                <a:latin typeface="Arial" panose="020B0604020202020204" pitchFamily="34" charset="0"/>
                <a:ea typeface="新細明體" panose="02020500000000000000" charset="-120"/>
                <a:cs typeface="Arial" panose="020B0604020202020204" pitchFamily="34" charset="0"/>
              </a:rPr>
              <a:t>XOR can’t be realized be a single binary threshold function. (Why?)</a:t>
            </a:r>
            <a:endParaRPr lang="en-US" altLang="zh-TW" sz="2800" dirty="0">
              <a:latin typeface="Arial" panose="020B0604020202020204" pitchFamily="34" charset="0"/>
              <a:ea typeface="新細明體" panose="02020500000000000000" charset="-120"/>
              <a:cs typeface="Arial" panose="020B0604020202020204" pitchFamily="34" charset="0"/>
            </a:endParaRPr>
          </a:p>
        </p:txBody>
      </p:sp>
      <p:sp>
        <p:nvSpPr>
          <p:cNvPr id="66564" name="Line 4"/>
          <p:cNvSpPr>
            <a:spLocks noChangeShapeType="1"/>
          </p:cNvSpPr>
          <p:nvPr/>
        </p:nvSpPr>
        <p:spPr bwMode="auto">
          <a:xfrm flipV="1">
            <a:off x="5276850" y="3352800"/>
            <a:ext cx="0" cy="21717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6565" name="Line 5"/>
          <p:cNvSpPr>
            <a:spLocks noChangeShapeType="1"/>
          </p:cNvSpPr>
          <p:nvPr/>
        </p:nvSpPr>
        <p:spPr bwMode="auto">
          <a:xfrm>
            <a:off x="5286378" y="5524500"/>
            <a:ext cx="28860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6566" name="Oval 6"/>
          <p:cNvSpPr>
            <a:spLocks noChangeArrowheads="1"/>
          </p:cNvSpPr>
          <p:nvPr/>
        </p:nvSpPr>
        <p:spPr bwMode="auto">
          <a:xfrm>
            <a:off x="5264153" y="5483228"/>
            <a:ext cx="53975" cy="5397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
        <p:nvSpPr>
          <p:cNvPr id="66567" name="Oval 7"/>
          <p:cNvSpPr>
            <a:spLocks noChangeArrowheads="1"/>
          </p:cNvSpPr>
          <p:nvPr/>
        </p:nvSpPr>
        <p:spPr bwMode="auto">
          <a:xfrm>
            <a:off x="6473828" y="5492753"/>
            <a:ext cx="53975" cy="5397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
        <p:nvSpPr>
          <p:cNvPr id="66568" name="Oval 8"/>
          <p:cNvSpPr>
            <a:spLocks noChangeArrowheads="1"/>
          </p:cNvSpPr>
          <p:nvPr/>
        </p:nvSpPr>
        <p:spPr bwMode="auto">
          <a:xfrm>
            <a:off x="5235578" y="4321178"/>
            <a:ext cx="53975" cy="5397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
        <p:nvSpPr>
          <p:cNvPr id="66569" name="Oval 9"/>
          <p:cNvSpPr>
            <a:spLocks noChangeArrowheads="1"/>
          </p:cNvSpPr>
          <p:nvPr/>
        </p:nvSpPr>
        <p:spPr bwMode="auto">
          <a:xfrm>
            <a:off x="6426203" y="4340228"/>
            <a:ext cx="53975" cy="5397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
        <p:nvSpPr>
          <p:cNvPr id="66570" name="Rectangle 10"/>
          <p:cNvSpPr>
            <a:spLocks noChangeArrowheads="1"/>
          </p:cNvSpPr>
          <p:nvPr/>
        </p:nvSpPr>
        <p:spPr bwMode="auto">
          <a:xfrm>
            <a:off x="5051428" y="5503863"/>
            <a:ext cx="67646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(0,0)</a:t>
            </a:r>
            <a:endParaRPr lang="en-US" altLang="zh-TW" sz="2000">
              <a:latin typeface="Times New Roman" panose="02020603050405020304" pitchFamily="18" charset="0"/>
            </a:endParaRPr>
          </a:p>
        </p:txBody>
      </p:sp>
      <p:sp>
        <p:nvSpPr>
          <p:cNvPr id="66571" name="Rectangle 11"/>
          <p:cNvSpPr>
            <a:spLocks noChangeArrowheads="1"/>
          </p:cNvSpPr>
          <p:nvPr/>
        </p:nvSpPr>
        <p:spPr bwMode="auto">
          <a:xfrm>
            <a:off x="5365753" y="4141788"/>
            <a:ext cx="67646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(0,1)</a:t>
            </a:r>
            <a:endParaRPr lang="en-US" altLang="zh-TW" sz="2000">
              <a:latin typeface="Times New Roman" panose="02020603050405020304" pitchFamily="18" charset="0"/>
            </a:endParaRPr>
          </a:p>
        </p:txBody>
      </p:sp>
      <p:sp>
        <p:nvSpPr>
          <p:cNvPr id="66572" name="Rectangle 12"/>
          <p:cNvSpPr>
            <a:spLocks noChangeArrowheads="1"/>
          </p:cNvSpPr>
          <p:nvPr/>
        </p:nvSpPr>
        <p:spPr bwMode="auto">
          <a:xfrm>
            <a:off x="6565903" y="4132263"/>
            <a:ext cx="67646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(1,1)</a:t>
            </a:r>
            <a:endParaRPr lang="en-US" altLang="zh-TW" sz="2000">
              <a:latin typeface="Times New Roman" panose="02020603050405020304" pitchFamily="18" charset="0"/>
            </a:endParaRPr>
          </a:p>
        </p:txBody>
      </p:sp>
      <p:sp>
        <p:nvSpPr>
          <p:cNvPr id="66573" name="Rectangle 13"/>
          <p:cNvSpPr>
            <a:spLocks noChangeArrowheads="1"/>
          </p:cNvSpPr>
          <p:nvPr/>
        </p:nvSpPr>
        <p:spPr bwMode="auto">
          <a:xfrm>
            <a:off x="6527803" y="5532438"/>
            <a:ext cx="67646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(1,0)</a:t>
            </a:r>
            <a:endParaRPr lang="en-US" altLang="zh-TW" sz="2000" dirty="0">
              <a:latin typeface="Times New Roman" panose="02020603050405020304" pitchFamily="18" charset="0"/>
            </a:endParaRPr>
          </a:p>
        </p:txBody>
      </p:sp>
      <p:sp>
        <p:nvSpPr>
          <p:cNvPr id="66574" name="Rectangle 14"/>
          <p:cNvSpPr>
            <a:spLocks noChangeArrowheads="1"/>
          </p:cNvSpPr>
          <p:nvPr/>
        </p:nvSpPr>
        <p:spPr bwMode="auto">
          <a:xfrm>
            <a:off x="8347075" y="5341938"/>
            <a:ext cx="456856"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X</a:t>
            </a:r>
            <a:r>
              <a:rPr lang="en-US" altLang="zh-TW" sz="2000" baseline="-25000">
                <a:latin typeface="Times New Roman" panose="02020603050405020304" pitchFamily="18" charset="0"/>
              </a:rPr>
              <a:t>1</a:t>
            </a:r>
            <a:endParaRPr lang="en-US" altLang="zh-TW" sz="2000" baseline="-25000">
              <a:latin typeface="Times New Roman" panose="02020603050405020304" pitchFamily="18" charset="0"/>
            </a:endParaRPr>
          </a:p>
        </p:txBody>
      </p:sp>
      <p:sp>
        <p:nvSpPr>
          <p:cNvPr id="66575" name="Rectangle 15"/>
          <p:cNvSpPr>
            <a:spLocks noChangeArrowheads="1"/>
          </p:cNvSpPr>
          <p:nvPr/>
        </p:nvSpPr>
        <p:spPr bwMode="auto">
          <a:xfrm>
            <a:off x="5108575" y="2960688"/>
            <a:ext cx="456856"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X</a:t>
            </a:r>
            <a:r>
              <a:rPr lang="en-US" altLang="zh-TW" sz="2000" baseline="-25000">
                <a:latin typeface="Times New Roman" panose="02020603050405020304" pitchFamily="18" charset="0"/>
              </a:rPr>
              <a:t>2</a:t>
            </a:r>
            <a:endParaRPr lang="en-US" altLang="zh-TW" sz="2000" baseline="-25000">
              <a:latin typeface="Times New Roman" panose="02020603050405020304" pitchFamily="18" charset="0"/>
            </a:endParaRPr>
          </a:p>
        </p:txBody>
      </p:sp>
      <p:sp>
        <p:nvSpPr>
          <p:cNvPr id="66576" name="Oval 16"/>
          <p:cNvSpPr>
            <a:spLocks noChangeArrowheads="1"/>
          </p:cNvSpPr>
          <p:nvPr/>
        </p:nvSpPr>
        <p:spPr bwMode="auto">
          <a:xfrm>
            <a:off x="5168903" y="4225928"/>
            <a:ext cx="187325" cy="18732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
        <p:nvSpPr>
          <p:cNvPr id="66577" name="Oval 17"/>
          <p:cNvSpPr>
            <a:spLocks noChangeArrowheads="1"/>
          </p:cNvSpPr>
          <p:nvPr/>
        </p:nvSpPr>
        <p:spPr bwMode="auto">
          <a:xfrm>
            <a:off x="6426203" y="5426078"/>
            <a:ext cx="187325" cy="18732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508714" y="2644894"/>
          <a:ext cx="3600000" cy="3600000"/>
        </p:xfrm>
        <a:graphic>
          <a:graphicData uri="http://schemas.openxmlformats.org/drawingml/2006/table">
            <a:tbl>
              <a:tblPr firstRow="1" bandRow="1">
                <a:tableStyleId>{5C22544A-7EE6-4342-B048-85BDC9FD1C3A}</a:tableStyleId>
              </a:tblPr>
              <a:tblGrid>
                <a:gridCol w="450000"/>
                <a:gridCol w="450000"/>
                <a:gridCol w="450000"/>
                <a:gridCol w="450000"/>
                <a:gridCol w="450000"/>
                <a:gridCol w="450000"/>
                <a:gridCol w="450000"/>
                <a:gridCol w="450000"/>
              </a:tblGrid>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7" name="文字方塊 36"/>
          <p:cNvSpPr txBox="1"/>
          <p:nvPr/>
        </p:nvSpPr>
        <p:spPr>
          <a:xfrm>
            <a:off x="379561" y="201830"/>
            <a:ext cx="3834992" cy="584775"/>
          </a:xfrm>
          <a:prstGeom prst="rect">
            <a:avLst/>
          </a:prstGeom>
          <a:noFill/>
        </p:spPr>
        <p:txBody>
          <a:bodyPr wrap="square">
            <a:spAutoFit/>
          </a:bodyPr>
          <a:lstStyle/>
          <a:p>
            <a:r>
              <a:rPr lang="en-US" altLang="zh-TW" sz="3200" b="1" i="1" u="sng" dirty="0"/>
              <a:t>Global Attention </a:t>
            </a:r>
            <a:endParaRPr lang="zh-TW" altLang="en-US" sz="3200" b="1" i="1" u="sng" dirty="0"/>
          </a:p>
        </p:txBody>
      </p:sp>
      <p:sp>
        <p:nvSpPr>
          <p:cNvPr id="38" name="文字方塊 37"/>
          <p:cNvSpPr txBox="1"/>
          <p:nvPr/>
        </p:nvSpPr>
        <p:spPr>
          <a:xfrm>
            <a:off x="1618895" y="892864"/>
            <a:ext cx="6325958" cy="461665"/>
          </a:xfrm>
          <a:prstGeom prst="rect">
            <a:avLst/>
          </a:prstGeom>
          <a:noFill/>
        </p:spPr>
        <p:txBody>
          <a:bodyPr wrap="square" rtlCol="0">
            <a:spAutoFit/>
          </a:bodyPr>
          <a:lstStyle/>
          <a:p>
            <a:r>
              <a:rPr lang="en-US" altLang="zh-TW" sz="2400" dirty="0"/>
              <a:t>Add special token into original sequence </a:t>
            </a:r>
            <a:endParaRPr lang="zh-TW" altLang="en-US" sz="2400" dirty="0"/>
          </a:p>
        </p:txBody>
      </p:sp>
      <mc:AlternateContent xmlns:mc="http://schemas.openxmlformats.org/markup-compatibility/2006">
        <mc:Choice xmlns:a14="http://schemas.microsoft.com/office/drawing/2010/main" Requires="a14">
          <p:sp>
            <p:nvSpPr>
              <p:cNvPr id="39" name="文字方塊 38">
                <a:extLst>
                  <a:ext uri="{FF2B5EF4-FFF2-40B4-BE49-F238E27FC236}">
                    <a14:artisticCrisscrossEtching id="{15EA257B-BF40-4E06-B4E7-99C6F1013A53}"/>
                  </a:ext>
                </a:extLst>
              </p:cNvPr>
              <p:cNvSpPr txBox="1"/>
              <p:nvPr/>
            </p:nvSpPr>
            <p:spPr>
              <a:xfrm>
                <a:off x="1705867" y="1496732"/>
                <a:ext cx="7908807"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Attend to every token </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en-US" altLang="zh-TW" sz="2400" dirty="0"/>
                  <a:t> collect global information  </a:t>
                </a:r>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1705867" y="1496732"/>
                <a:ext cx="7908807" cy="461665"/>
              </a:xfrm>
              <a:prstGeom prst="rect">
                <a:avLst/>
              </a:prstGeom>
              <a:blipFill rotWithShape="1">
                <a:blip r:embed="rId1"/>
                <a:stretch>
                  <a:fillRect l="-1079" t="-9333" b="-32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0" name="文字方塊 39">
                <a:extLst>
                  <a:ext uri="{FF2B5EF4-FFF2-40B4-BE49-F238E27FC236}">
                    <a14:artisticCrisscrossEtching id="{ADDDF62B-DAD5-4083-A2A4-76CE04DF8F27}"/>
                  </a:ext>
                </a:extLst>
              </p:cNvPr>
              <p:cNvSpPr txBox="1"/>
              <p:nvPr/>
            </p:nvSpPr>
            <p:spPr>
              <a:xfrm>
                <a:off x="1705867" y="1915941"/>
                <a:ext cx="7908807"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Attended by every token </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en-US" altLang="zh-TW" sz="2400" dirty="0"/>
                  <a:t> it knows global information</a:t>
                </a:r>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1705867" y="1915941"/>
                <a:ext cx="7908807" cy="461665"/>
              </a:xfrm>
              <a:prstGeom prst="rect">
                <a:avLst/>
              </a:prstGeom>
              <a:blipFill rotWithShape="1">
                <a:blip r:embed="rId2"/>
                <a:stretch>
                  <a:fillRect l="-1079" t="-9211" r="-308" b="-30263"/>
                </a:stretch>
              </a:blipFill>
            </p:spPr>
            <p:txBody>
              <a:bodyPr/>
              <a:lstStyle/>
              <a:p>
                <a:r>
                  <a:rPr lang="zh-TW" altLang="en-US">
                    <a:noFill/>
                  </a:rPr>
                  <a:t> </a:t>
                </a:r>
                <a:endParaRPr lang="zh-TW" altLang="en-US">
                  <a:noFill/>
                </a:endParaRPr>
              </a:p>
            </p:txBody>
          </p:sp>
        </mc:Fallback>
      </mc:AlternateContent>
      <p:sp>
        <p:nvSpPr>
          <p:cNvPr id="41" name="文字方塊 40"/>
          <p:cNvSpPr txBox="1"/>
          <p:nvPr/>
        </p:nvSpPr>
        <p:spPr>
          <a:xfrm>
            <a:off x="3815723" y="308089"/>
            <a:ext cx="5009433" cy="461665"/>
          </a:xfrm>
          <a:prstGeom prst="rect">
            <a:avLst/>
          </a:prstGeom>
          <a:noFill/>
        </p:spPr>
        <p:txBody>
          <a:bodyPr wrap="square">
            <a:spAutoFit/>
          </a:bodyPr>
          <a:lstStyle/>
          <a:p>
            <a:pPr algn="ctr"/>
            <a:r>
              <a:rPr lang="en-US" altLang="zh-TW" sz="2400" dirty="0"/>
              <a:t>special token = liaison</a:t>
            </a:r>
            <a:endParaRPr lang="zh-TW" altLang="en-US" sz="2400" dirty="0"/>
          </a:p>
        </p:txBody>
      </p:sp>
      <p:grpSp>
        <p:nvGrpSpPr>
          <p:cNvPr id="42" name="群組 41"/>
          <p:cNvGrpSpPr/>
          <p:nvPr/>
        </p:nvGrpSpPr>
        <p:grpSpPr>
          <a:xfrm>
            <a:off x="3505686" y="2685375"/>
            <a:ext cx="3564991" cy="835819"/>
            <a:chOff x="697870" y="2692904"/>
            <a:chExt cx="3588044" cy="835819"/>
          </a:xfrm>
        </p:grpSpPr>
        <p:sp>
          <p:nvSpPr>
            <p:cNvPr id="43" name="矩形 42"/>
            <p:cNvSpPr/>
            <p:nvPr/>
          </p:nvSpPr>
          <p:spPr>
            <a:xfrm>
              <a:off x="697870" y="3090573"/>
              <a:ext cx="3588044" cy="438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697870" y="2692904"/>
              <a:ext cx="3588044" cy="438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p:cNvGrpSpPr/>
          <p:nvPr/>
        </p:nvGrpSpPr>
        <p:grpSpPr>
          <a:xfrm rot="5400000">
            <a:off x="2174163" y="3988375"/>
            <a:ext cx="3588044" cy="924994"/>
            <a:chOff x="697870" y="2692904"/>
            <a:chExt cx="3588044" cy="835819"/>
          </a:xfrm>
        </p:grpSpPr>
        <p:sp>
          <p:nvSpPr>
            <p:cNvPr id="46" name="矩形 45"/>
            <p:cNvSpPr/>
            <p:nvPr/>
          </p:nvSpPr>
          <p:spPr>
            <a:xfrm>
              <a:off x="697870" y="3090573"/>
              <a:ext cx="3588044" cy="438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697870" y="2692904"/>
              <a:ext cx="3588044" cy="438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文字方塊 47"/>
          <p:cNvSpPr txBox="1"/>
          <p:nvPr/>
        </p:nvSpPr>
        <p:spPr>
          <a:xfrm>
            <a:off x="4384054" y="4419403"/>
            <a:ext cx="2815584" cy="1384995"/>
          </a:xfrm>
          <a:prstGeom prst="rect">
            <a:avLst/>
          </a:prstGeom>
          <a:noFill/>
        </p:spPr>
        <p:txBody>
          <a:bodyPr wrap="square" rtlCol="0">
            <a:spAutoFit/>
          </a:bodyPr>
          <a:lstStyle/>
          <a:p>
            <a:pPr algn="ctr"/>
            <a:r>
              <a:rPr lang="en-US" altLang="zh-TW" sz="2800" i="1" dirty="0"/>
              <a:t>No attention between non-special token</a:t>
            </a:r>
            <a:endParaRPr lang="zh-TW" altLang="en-US" sz="2800" i="1"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8"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602436" y="2118160"/>
          <a:ext cx="2520000" cy="2520000"/>
        </p:xfrm>
        <a:graphic>
          <a:graphicData uri="http://schemas.openxmlformats.org/drawingml/2006/table">
            <a:tbl>
              <a:tblPr firstRow="1" bandRow="1">
                <a:tableStyleId>{5C22544A-7EE6-4342-B048-85BDC9FD1C3A}</a:tableStyleId>
              </a:tblPr>
              <a:tblGrid>
                <a:gridCol w="315000"/>
                <a:gridCol w="315000"/>
                <a:gridCol w="315000"/>
                <a:gridCol w="315000"/>
                <a:gridCol w="315000"/>
                <a:gridCol w="315000"/>
                <a:gridCol w="315000"/>
                <a:gridCol w="315000"/>
              </a:tblGrid>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graphicFrame>
        <p:nvGraphicFramePr>
          <p:cNvPr id="4" name="表格 3"/>
          <p:cNvGraphicFramePr>
            <a:graphicFrameLocks noGrp="1"/>
          </p:cNvGraphicFramePr>
          <p:nvPr/>
        </p:nvGraphicFramePr>
        <p:xfrm>
          <a:off x="4391694" y="2103462"/>
          <a:ext cx="2520000" cy="2520000"/>
        </p:xfrm>
        <a:graphic>
          <a:graphicData uri="http://schemas.openxmlformats.org/drawingml/2006/table">
            <a:tbl>
              <a:tblPr firstRow="1" bandRow="1">
                <a:tableStyleId>{5C22544A-7EE6-4342-B048-85BDC9FD1C3A}</a:tableStyleId>
              </a:tblPr>
              <a:tblGrid>
                <a:gridCol w="315000"/>
                <a:gridCol w="315000"/>
                <a:gridCol w="315000"/>
                <a:gridCol w="315000"/>
                <a:gridCol w="315000"/>
                <a:gridCol w="315000"/>
                <a:gridCol w="315000"/>
                <a:gridCol w="315000"/>
              </a:tblGrid>
              <a:tr h="315000">
                <a:tc>
                  <a:txBody>
                    <a:bodyPr/>
                    <a:lstStyle/>
                    <a:p>
                      <a:endParaRPr kumimoji="0" lang="zh-TW" altLang="en-US" sz="1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sp>
        <p:nvSpPr>
          <p:cNvPr id="5" name="文字方塊 4"/>
          <p:cNvSpPr txBox="1"/>
          <p:nvPr/>
        </p:nvSpPr>
        <p:spPr>
          <a:xfrm>
            <a:off x="2209800" y="5227802"/>
            <a:ext cx="7381184" cy="523220"/>
          </a:xfrm>
          <a:prstGeom prst="rect">
            <a:avLst/>
          </a:prstGeom>
          <a:noFill/>
        </p:spPr>
        <p:txBody>
          <a:bodyPr wrap="square" rtlCol="0">
            <a:spAutoFit/>
          </a:bodyPr>
          <a:lstStyle/>
          <a:p>
            <a:pPr algn="ctr"/>
            <a:r>
              <a:rPr lang="en-US" altLang="zh-TW" sz="2800" dirty="0"/>
              <a:t>Different heads use different patterns</a:t>
            </a:r>
            <a:endParaRPr lang="zh-TW" altLang="en-US" sz="2800" dirty="0"/>
          </a:p>
        </p:txBody>
      </p:sp>
      <p:graphicFrame>
        <p:nvGraphicFramePr>
          <p:cNvPr id="6" name="表格 5"/>
          <p:cNvGraphicFramePr>
            <a:graphicFrameLocks noGrp="1"/>
          </p:cNvGraphicFramePr>
          <p:nvPr/>
        </p:nvGraphicFramePr>
        <p:xfrm>
          <a:off x="7180952" y="2118160"/>
          <a:ext cx="2520000" cy="2520000"/>
        </p:xfrm>
        <a:graphic>
          <a:graphicData uri="http://schemas.openxmlformats.org/drawingml/2006/table">
            <a:tbl>
              <a:tblPr firstRow="1" bandRow="1">
                <a:tableStyleId>{5C22544A-7EE6-4342-B048-85BDC9FD1C3A}</a:tableStyleId>
              </a:tblPr>
              <a:tblGrid>
                <a:gridCol w="315000"/>
                <a:gridCol w="315000"/>
                <a:gridCol w="315000"/>
                <a:gridCol w="315000"/>
                <a:gridCol w="315000"/>
                <a:gridCol w="315000"/>
                <a:gridCol w="315000"/>
                <a:gridCol w="315000"/>
              </a:tblGrid>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315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bl>
          </a:graphicData>
        </a:graphic>
      </p:graphicFrame>
      <p:sp>
        <p:nvSpPr>
          <p:cNvPr id="8" name="標題 1"/>
          <p:cNvSpPr txBox="1"/>
          <p:nvPr/>
        </p:nvSpPr>
        <p:spPr>
          <a:xfrm>
            <a:off x="685800" y="990600"/>
            <a:ext cx="8076243" cy="1325563"/>
          </a:xfrm>
          <a:prstGeom prst="rect">
            <a:avLst/>
          </a:prstGeom>
        </p:spPr>
        <p:txBody>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a:lstStyle>
          <a:p>
            <a:r>
              <a:rPr kumimoji="0" lang="en-US" altLang="zh-TW" dirty="0"/>
              <a:t>Many Different Choices</a:t>
            </a:r>
            <a:endParaRPr kumimoji="0" lang="zh-TW"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pic>
        <p:nvPicPr>
          <p:cNvPr id="2" name="圖片 1"/>
          <p:cNvPicPr>
            <a:picLocks noChangeAspect="1"/>
          </p:cNvPicPr>
          <p:nvPr/>
        </p:nvPicPr>
        <p:blipFill>
          <a:blip r:embed="rId1"/>
          <a:stretch>
            <a:fillRect/>
          </a:stretch>
        </p:blipFill>
        <p:spPr>
          <a:xfrm>
            <a:off x="1454051" y="3982946"/>
            <a:ext cx="7640254" cy="2163848"/>
          </a:xfrm>
          <a:prstGeom prst="rect">
            <a:avLst/>
          </a:prstGeom>
        </p:spPr>
      </p:pic>
      <p:pic>
        <p:nvPicPr>
          <p:cNvPr id="3" name="圖片 2"/>
          <p:cNvPicPr>
            <a:picLocks noChangeAspect="1"/>
          </p:cNvPicPr>
          <p:nvPr/>
        </p:nvPicPr>
        <p:blipFill>
          <a:blip r:embed="rId2"/>
          <a:stretch>
            <a:fillRect/>
          </a:stretch>
        </p:blipFill>
        <p:spPr>
          <a:xfrm>
            <a:off x="2438056" y="1735994"/>
            <a:ext cx="6656249" cy="1829077"/>
          </a:xfrm>
          <a:prstGeom prst="rect">
            <a:avLst/>
          </a:prstGeom>
        </p:spPr>
      </p:pic>
      <p:sp>
        <p:nvSpPr>
          <p:cNvPr id="4" name="標題 1"/>
          <p:cNvSpPr txBox="1"/>
          <p:nvPr/>
        </p:nvSpPr>
        <p:spPr>
          <a:xfrm>
            <a:off x="1084381" y="331875"/>
            <a:ext cx="8885529" cy="1325563"/>
          </a:xfrm>
          <a:prstGeom prst="rect">
            <a:avLst/>
          </a:prstGeom>
        </p:spPr>
        <p:txBody>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a:lstStyle>
          <a:p>
            <a:r>
              <a:rPr kumimoji="0" lang="en-US" altLang="zh-TW" dirty="0"/>
              <a:t>Many Different Choices (Cont.) </a:t>
            </a:r>
            <a:endParaRPr kumimoji="0" lang="zh-TW" altLang="en-US" dirty="0"/>
          </a:p>
        </p:txBody>
      </p:sp>
      <p:sp>
        <p:nvSpPr>
          <p:cNvPr id="5" name="內容版面配置區 2"/>
          <p:cNvSpPr txBox="1"/>
          <p:nvPr/>
        </p:nvSpPr>
        <p:spPr>
          <a:xfrm>
            <a:off x="961159" y="1360112"/>
            <a:ext cx="7886700" cy="4351338"/>
          </a:xfrm>
          <a:prstGeom prst="rect">
            <a:avLst/>
          </a:prstGeom>
        </p:spPr>
        <p:txBody>
          <a:bodyPr>
            <a:normAutofit/>
          </a:bodyPr>
          <a:lst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kumimoji="0" lang="en-US" altLang="zh-TW" sz="2400"/>
              <a:t>Longformer</a:t>
            </a:r>
            <a:endParaRPr kumimoji="0" lang="en-US" altLang="zh-TW" sz="2400"/>
          </a:p>
          <a:p>
            <a:endParaRPr kumimoji="0" lang="en-US" altLang="zh-TW" sz="2400"/>
          </a:p>
          <a:p>
            <a:endParaRPr kumimoji="0" lang="en-US" altLang="zh-TW" sz="2400"/>
          </a:p>
          <a:p>
            <a:endParaRPr kumimoji="0" lang="en-US" altLang="zh-TW" sz="2400"/>
          </a:p>
          <a:p>
            <a:endParaRPr kumimoji="0" lang="en-US" altLang="zh-TW" sz="2400"/>
          </a:p>
          <a:p>
            <a:r>
              <a:rPr kumimoji="0" lang="en-US" altLang="zh-TW" sz="2400"/>
              <a:t>Big Bird </a:t>
            </a:r>
            <a:endParaRPr kumimoji="0" lang="en-US" altLang="zh-TW" sz="2400"/>
          </a:p>
          <a:p>
            <a:endParaRPr kumimoji="0" lang="en-US" altLang="zh-TW" sz="2400"/>
          </a:p>
          <a:p>
            <a:endParaRPr kumimoji="0" lang="zh-TW"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 name="標題 1"/>
          <p:cNvSpPr txBox="1"/>
          <p:nvPr/>
        </p:nvSpPr>
        <p:spPr>
          <a:xfrm>
            <a:off x="628649" y="365126"/>
            <a:ext cx="9438063" cy="1325563"/>
          </a:xfrm>
          <a:prstGeom prst="rect">
            <a:avLst/>
          </a:prstGeom>
        </p:spPr>
        <p:txBody>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a:lstStyle>
          <a:p>
            <a:r>
              <a:rPr kumimoji="0" lang="en-US" altLang="zh-TW" dirty="0"/>
              <a:t>Can we only focus on Critical Parts?</a:t>
            </a:r>
            <a:endParaRPr kumimoji="0" lang="zh-TW" altLang="en-US" dirty="0"/>
          </a:p>
        </p:txBody>
      </p:sp>
      <p:graphicFrame>
        <p:nvGraphicFramePr>
          <p:cNvPr id="3" name="表格 2"/>
          <p:cNvGraphicFramePr>
            <a:graphicFrameLocks noGrp="1"/>
          </p:cNvGraphicFramePr>
          <p:nvPr/>
        </p:nvGraphicFramePr>
        <p:xfrm>
          <a:off x="1612065" y="1872031"/>
          <a:ext cx="3600000" cy="3600000"/>
        </p:xfrm>
        <a:graphic>
          <a:graphicData uri="http://schemas.openxmlformats.org/drawingml/2006/table">
            <a:tbl>
              <a:tblPr firstRow="1" bandRow="1">
                <a:tableStyleId>{5C22544A-7EE6-4342-B048-85BDC9FD1C3A}</a:tableStyleId>
              </a:tblPr>
              <a:tblGrid>
                <a:gridCol w="450000"/>
                <a:gridCol w="450000"/>
                <a:gridCol w="450000"/>
                <a:gridCol w="450000"/>
                <a:gridCol w="450000"/>
                <a:gridCol w="450000"/>
                <a:gridCol w="450000"/>
                <a:gridCol w="450000"/>
              </a:tblGrid>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71450" indent="-171450">
                        <a:buFont typeface="Arial" panose="020B0604020202020204" pitchFamily="34" charset="0"/>
                        <a:buChar char="•"/>
                      </a:pPr>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sp>
        <p:nvSpPr>
          <p:cNvPr id="4" name="文字方塊 3"/>
          <p:cNvSpPr txBox="1"/>
          <p:nvPr/>
        </p:nvSpPr>
        <p:spPr>
          <a:xfrm>
            <a:off x="2449307" y="1404939"/>
            <a:ext cx="2039815" cy="461665"/>
          </a:xfrm>
          <a:prstGeom prst="rect">
            <a:avLst/>
          </a:prstGeom>
          <a:noFill/>
        </p:spPr>
        <p:txBody>
          <a:bodyPr wrap="square" rtlCol="0">
            <a:spAutoFit/>
          </a:bodyPr>
          <a:lstStyle/>
          <a:p>
            <a:pPr algn="ctr"/>
            <a:r>
              <a:rPr lang="en-US" altLang="zh-TW" sz="2400" dirty="0"/>
              <a:t>key</a:t>
            </a:r>
            <a:endParaRPr lang="zh-TW" altLang="en-US" sz="2400" dirty="0"/>
          </a:p>
        </p:txBody>
      </p:sp>
      <p:sp>
        <p:nvSpPr>
          <p:cNvPr id="5" name="文字方塊 4"/>
          <p:cNvSpPr txBox="1"/>
          <p:nvPr/>
        </p:nvSpPr>
        <p:spPr>
          <a:xfrm rot="16200000">
            <a:off x="336833" y="3460248"/>
            <a:ext cx="2039815" cy="461665"/>
          </a:xfrm>
          <a:prstGeom prst="rect">
            <a:avLst/>
          </a:prstGeom>
          <a:noFill/>
        </p:spPr>
        <p:txBody>
          <a:bodyPr wrap="square" rtlCol="0">
            <a:spAutoFit/>
          </a:bodyPr>
          <a:lstStyle/>
          <a:p>
            <a:pPr algn="ctr"/>
            <a:r>
              <a:rPr lang="en-US" altLang="zh-TW" sz="2400" dirty="0"/>
              <a:t>query</a:t>
            </a:r>
            <a:endParaRPr lang="zh-TW" altLang="en-US" sz="2400" dirty="0"/>
          </a:p>
        </p:txBody>
      </p:sp>
      <p:sp>
        <p:nvSpPr>
          <p:cNvPr id="6" name="文字方塊 5"/>
          <p:cNvSpPr txBox="1"/>
          <p:nvPr/>
        </p:nvSpPr>
        <p:spPr>
          <a:xfrm>
            <a:off x="5638800" y="4461105"/>
            <a:ext cx="1733550" cy="461665"/>
          </a:xfrm>
          <a:prstGeom prst="rect">
            <a:avLst/>
          </a:prstGeom>
          <a:noFill/>
        </p:spPr>
        <p:txBody>
          <a:bodyPr wrap="square" rtlCol="0">
            <a:spAutoFit/>
          </a:bodyPr>
          <a:lstStyle/>
          <a:p>
            <a:r>
              <a:rPr lang="en-US" altLang="zh-TW" sz="2400" dirty="0"/>
              <a:t>large value</a:t>
            </a:r>
            <a:endParaRPr lang="zh-TW" altLang="en-US" sz="2400" dirty="0"/>
          </a:p>
        </p:txBody>
      </p:sp>
      <p:sp>
        <p:nvSpPr>
          <p:cNvPr id="7" name="文字方塊 6"/>
          <p:cNvSpPr txBox="1"/>
          <p:nvPr/>
        </p:nvSpPr>
        <p:spPr>
          <a:xfrm>
            <a:off x="5638800" y="2652123"/>
            <a:ext cx="1733550" cy="461665"/>
          </a:xfrm>
          <a:prstGeom prst="rect">
            <a:avLst/>
          </a:prstGeom>
          <a:noFill/>
        </p:spPr>
        <p:txBody>
          <a:bodyPr wrap="square" rtlCol="0">
            <a:spAutoFit/>
          </a:bodyPr>
          <a:lstStyle/>
          <a:p>
            <a:r>
              <a:rPr lang="en-US" altLang="zh-TW" sz="2400" dirty="0"/>
              <a:t>small value</a:t>
            </a:r>
            <a:endParaRPr lang="zh-TW" altLang="en-US" sz="2400" dirty="0"/>
          </a:p>
        </p:txBody>
      </p:sp>
      <p:cxnSp>
        <p:nvCxnSpPr>
          <p:cNvPr id="8" name="直線單箭頭接點 7"/>
          <p:cNvCxnSpPr>
            <a:endCxn id="6" idx="1"/>
          </p:cNvCxnSpPr>
          <p:nvPr/>
        </p:nvCxnSpPr>
        <p:spPr>
          <a:xfrm>
            <a:off x="5111108" y="4380022"/>
            <a:ext cx="527692" cy="3119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V="1">
            <a:off x="4948219" y="2970069"/>
            <a:ext cx="690581" cy="5225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638800" y="3075688"/>
            <a:ext cx="2699869"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Directly set to 0</a:t>
            </a:r>
            <a:endParaRPr lang="zh-TW" altLang="en-US" sz="2400" dirty="0"/>
          </a:p>
        </p:txBody>
      </p:sp>
      <p:sp>
        <p:nvSpPr>
          <p:cNvPr id="11" name="文字方塊 10"/>
          <p:cNvSpPr txBox="1"/>
          <p:nvPr/>
        </p:nvSpPr>
        <p:spPr>
          <a:xfrm>
            <a:off x="5638799" y="3519942"/>
            <a:ext cx="4319848"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Smaller influence on results</a:t>
            </a:r>
            <a:endParaRPr lang="zh-TW" altLang="en-US" sz="2400" dirty="0"/>
          </a:p>
        </p:txBody>
      </p:sp>
      <p:sp>
        <p:nvSpPr>
          <p:cNvPr id="12" name="文字方塊 11"/>
          <p:cNvSpPr txBox="1"/>
          <p:nvPr/>
        </p:nvSpPr>
        <p:spPr>
          <a:xfrm>
            <a:off x="1587574" y="5691472"/>
            <a:ext cx="10208186" cy="461665"/>
          </a:xfrm>
          <a:prstGeom prst="rect">
            <a:avLst/>
          </a:prstGeom>
          <a:noFill/>
        </p:spPr>
        <p:txBody>
          <a:bodyPr wrap="square" rtlCol="0">
            <a:spAutoFit/>
          </a:bodyPr>
          <a:lstStyle/>
          <a:p>
            <a:r>
              <a:rPr lang="en-US" altLang="zh-TW" sz="2400" dirty="0"/>
              <a:t>How to quickly estimate the portion with small attention weights?</a:t>
            </a:r>
            <a:endParaRPr lang="zh-TW"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Lst>
  </p:timing>
</p:sld>
</file>

<file path=ppt/slides/slide114.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 name="標題 1"/>
          <p:cNvSpPr txBox="1"/>
          <p:nvPr/>
        </p:nvSpPr>
        <p:spPr>
          <a:xfrm>
            <a:off x="628650" y="365126"/>
            <a:ext cx="7886700" cy="1325563"/>
          </a:xfrm>
          <a:prstGeom prst="rect">
            <a:avLst/>
          </a:prstGeom>
        </p:spPr>
        <p:txBody>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a:lstStyle>
          <a:p>
            <a:r>
              <a:rPr kumimoji="0" lang="en-US" altLang="zh-TW"/>
              <a:t>Clustering</a:t>
            </a:r>
            <a:endParaRPr kumimoji="0" lang="zh-TW" altLang="en-US" dirty="0"/>
          </a:p>
        </p:txBody>
      </p:sp>
      <p:grpSp>
        <p:nvGrpSpPr>
          <p:cNvPr id="3" name="群組 2"/>
          <p:cNvGrpSpPr/>
          <p:nvPr/>
        </p:nvGrpSpPr>
        <p:grpSpPr>
          <a:xfrm>
            <a:off x="5578953" y="2461422"/>
            <a:ext cx="3371559" cy="821733"/>
            <a:chOff x="4247796" y="992053"/>
            <a:chExt cx="3371559" cy="821733"/>
          </a:xfrm>
        </p:grpSpPr>
        <p:sp>
          <p:nvSpPr>
            <p:cNvPr id="4" name="矩形 3"/>
            <p:cNvSpPr/>
            <p:nvPr/>
          </p:nvSpPr>
          <p:spPr>
            <a:xfrm>
              <a:off x="424779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5" name="矩形 4"/>
            <p:cNvSpPr/>
            <p:nvPr/>
          </p:nvSpPr>
          <p:spPr>
            <a:xfrm>
              <a:off x="469970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6" name="矩形 5"/>
            <p:cNvSpPr/>
            <p:nvPr/>
          </p:nvSpPr>
          <p:spPr>
            <a:xfrm>
              <a:off x="515161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7" name="矩形 6"/>
            <p:cNvSpPr/>
            <p:nvPr/>
          </p:nvSpPr>
          <p:spPr>
            <a:xfrm>
              <a:off x="560352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8" name="矩形 7"/>
            <p:cNvSpPr/>
            <p:nvPr/>
          </p:nvSpPr>
          <p:spPr>
            <a:xfrm>
              <a:off x="605543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9" name="矩形 8"/>
            <p:cNvSpPr/>
            <p:nvPr/>
          </p:nvSpPr>
          <p:spPr>
            <a:xfrm>
              <a:off x="650734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0" name="矩形 9"/>
            <p:cNvSpPr/>
            <p:nvPr/>
          </p:nvSpPr>
          <p:spPr>
            <a:xfrm>
              <a:off x="695925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1" name="矩形 10"/>
            <p:cNvSpPr/>
            <p:nvPr/>
          </p:nvSpPr>
          <p:spPr>
            <a:xfrm>
              <a:off x="741116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grpSp>
      <p:grpSp>
        <p:nvGrpSpPr>
          <p:cNvPr id="12" name="群組 11"/>
          <p:cNvGrpSpPr/>
          <p:nvPr/>
        </p:nvGrpSpPr>
        <p:grpSpPr>
          <a:xfrm rot="10800000">
            <a:off x="1963673" y="2461422"/>
            <a:ext cx="3371559" cy="821733"/>
            <a:chOff x="599952" y="3429000"/>
            <a:chExt cx="3371559" cy="821733"/>
          </a:xfrm>
        </p:grpSpPr>
        <p:sp>
          <p:nvSpPr>
            <p:cNvPr id="13" name="矩形 12"/>
            <p:cNvSpPr/>
            <p:nvPr/>
          </p:nvSpPr>
          <p:spPr>
            <a:xfrm>
              <a:off x="59995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4" name="矩形 13"/>
            <p:cNvSpPr/>
            <p:nvPr/>
          </p:nvSpPr>
          <p:spPr>
            <a:xfrm>
              <a:off x="105186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5" name="矩形 14"/>
            <p:cNvSpPr/>
            <p:nvPr/>
          </p:nvSpPr>
          <p:spPr>
            <a:xfrm>
              <a:off x="150377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6" name="矩形 15"/>
            <p:cNvSpPr/>
            <p:nvPr/>
          </p:nvSpPr>
          <p:spPr>
            <a:xfrm>
              <a:off x="195568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7" name="矩形 16"/>
            <p:cNvSpPr/>
            <p:nvPr/>
          </p:nvSpPr>
          <p:spPr>
            <a:xfrm>
              <a:off x="240759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8" name="矩形 17"/>
            <p:cNvSpPr/>
            <p:nvPr/>
          </p:nvSpPr>
          <p:spPr>
            <a:xfrm>
              <a:off x="285950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9" name="矩形 18"/>
            <p:cNvSpPr/>
            <p:nvPr/>
          </p:nvSpPr>
          <p:spPr>
            <a:xfrm>
              <a:off x="331141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20" name="矩形 19"/>
            <p:cNvSpPr/>
            <p:nvPr/>
          </p:nvSpPr>
          <p:spPr>
            <a:xfrm>
              <a:off x="376332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grpSp>
      <p:sp>
        <p:nvSpPr>
          <p:cNvPr id="21" name="文字方塊 20"/>
          <p:cNvSpPr txBox="1"/>
          <p:nvPr/>
        </p:nvSpPr>
        <p:spPr>
          <a:xfrm>
            <a:off x="6363174" y="1933937"/>
            <a:ext cx="2039815" cy="461665"/>
          </a:xfrm>
          <a:prstGeom prst="rect">
            <a:avLst/>
          </a:prstGeom>
          <a:noFill/>
        </p:spPr>
        <p:txBody>
          <a:bodyPr wrap="square" rtlCol="0">
            <a:spAutoFit/>
          </a:bodyPr>
          <a:lstStyle/>
          <a:p>
            <a:pPr algn="ctr"/>
            <a:r>
              <a:rPr lang="en-US" altLang="zh-TW" sz="2400" dirty="0"/>
              <a:t>key</a:t>
            </a:r>
            <a:endParaRPr lang="zh-TW" altLang="en-US" sz="2400" dirty="0"/>
          </a:p>
        </p:txBody>
      </p:sp>
      <p:sp>
        <p:nvSpPr>
          <p:cNvPr id="22" name="文字方塊 21"/>
          <p:cNvSpPr txBox="1"/>
          <p:nvPr/>
        </p:nvSpPr>
        <p:spPr>
          <a:xfrm>
            <a:off x="2598291" y="1933936"/>
            <a:ext cx="2039815" cy="461665"/>
          </a:xfrm>
          <a:prstGeom prst="rect">
            <a:avLst/>
          </a:prstGeom>
          <a:noFill/>
        </p:spPr>
        <p:txBody>
          <a:bodyPr wrap="square" rtlCol="0">
            <a:spAutoFit/>
          </a:bodyPr>
          <a:lstStyle/>
          <a:p>
            <a:pPr algn="ctr"/>
            <a:r>
              <a:rPr lang="en-US" altLang="zh-TW" sz="2400" dirty="0"/>
              <a:t>query</a:t>
            </a:r>
            <a:endParaRPr lang="zh-TW" altLang="en-US" sz="2400" dirty="0"/>
          </a:p>
        </p:txBody>
      </p:sp>
      <p:sp>
        <p:nvSpPr>
          <p:cNvPr id="25" name="文字方塊 24"/>
          <p:cNvSpPr txBox="1"/>
          <p:nvPr/>
        </p:nvSpPr>
        <p:spPr>
          <a:xfrm>
            <a:off x="3375324" y="608374"/>
            <a:ext cx="5506420" cy="523220"/>
          </a:xfrm>
          <a:prstGeom prst="rect">
            <a:avLst/>
          </a:prstGeom>
          <a:noFill/>
        </p:spPr>
        <p:txBody>
          <a:bodyPr wrap="square">
            <a:spAutoFit/>
          </a:bodyPr>
          <a:lstStyle/>
          <a:p>
            <a:r>
              <a:rPr lang="en-US" altLang="zh-TW" sz="2800" dirty="0"/>
              <a:t>(Reformer &amp; Routing Transformer)</a:t>
            </a:r>
            <a:endParaRPr lang="zh-TW" altLang="en-US" sz="2800" dirty="0"/>
          </a:p>
        </p:txBody>
      </p:sp>
      <p:sp>
        <p:nvSpPr>
          <p:cNvPr id="27" name="箭號: 向下 26"/>
          <p:cNvSpPr/>
          <p:nvPr/>
        </p:nvSpPr>
        <p:spPr>
          <a:xfrm>
            <a:off x="5108445" y="3569983"/>
            <a:ext cx="661764" cy="86880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8" name="文字方塊 27"/>
          <p:cNvSpPr txBox="1"/>
          <p:nvPr/>
        </p:nvSpPr>
        <p:spPr>
          <a:xfrm>
            <a:off x="1158536" y="3434350"/>
            <a:ext cx="3834291" cy="954107"/>
          </a:xfrm>
          <a:prstGeom prst="rect">
            <a:avLst/>
          </a:prstGeom>
          <a:noFill/>
        </p:spPr>
        <p:txBody>
          <a:bodyPr wrap="square" rtlCol="0">
            <a:spAutoFit/>
          </a:bodyPr>
          <a:lstStyle/>
          <a:p>
            <a:pPr algn="r"/>
            <a:r>
              <a:rPr lang="en-US" altLang="zh-TW" sz="2800" dirty="0"/>
              <a:t>Clustering </a:t>
            </a:r>
            <a:endParaRPr lang="en-US" altLang="zh-TW" sz="2800" dirty="0"/>
          </a:p>
          <a:p>
            <a:pPr algn="r"/>
            <a:r>
              <a:rPr lang="en-US" altLang="zh-TW" sz="2800" dirty="0"/>
              <a:t>based on similarity</a:t>
            </a:r>
            <a:endParaRPr lang="zh-TW" altLang="en-US" sz="2800" dirty="0"/>
          </a:p>
        </p:txBody>
      </p:sp>
      <p:sp>
        <p:nvSpPr>
          <p:cNvPr id="29" name="矩形 28"/>
          <p:cNvSpPr/>
          <p:nvPr/>
        </p:nvSpPr>
        <p:spPr>
          <a:xfrm>
            <a:off x="5578953" y="4660226"/>
            <a:ext cx="208189" cy="821733"/>
          </a:xfrm>
          <a:prstGeom prst="rect">
            <a:avLst/>
          </a:prstGeom>
          <a:ln w="76200">
            <a:solidFill>
              <a:srgbClr val="7030A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30" name="矩形 29"/>
          <p:cNvSpPr/>
          <p:nvPr/>
        </p:nvSpPr>
        <p:spPr>
          <a:xfrm>
            <a:off x="6030863" y="4660226"/>
            <a:ext cx="208189" cy="821733"/>
          </a:xfrm>
          <a:prstGeom prst="rect">
            <a:avLst/>
          </a:prstGeom>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31" name="矩形 30"/>
          <p:cNvSpPr/>
          <p:nvPr/>
        </p:nvSpPr>
        <p:spPr>
          <a:xfrm>
            <a:off x="6482773" y="4660226"/>
            <a:ext cx="208189" cy="821733"/>
          </a:xfrm>
          <a:prstGeom prst="rect">
            <a:avLst/>
          </a:prstGeom>
          <a:ln w="76200">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32" name="矩形 31"/>
          <p:cNvSpPr/>
          <p:nvPr/>
        </p:nvSpPr>
        <p:spPr>
          <a:xfrm>
            <a:off x="6934683" y="4660226"/>
            <a:ext cx="208189" cy="821733"/>
          </a:xfrm>
          <a:prstGeom prst="rect">
            <a:avLst/>
          </a:prstGeom>
          <a:ln w="76200">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33" name="矩形 32"/>
          <p:cNvSpPr/>
          <p:nvPr/>
        </p:nvSpPr>
        <p:spPr>
          <a:xfrm>
            <a:off x="7386593" y="4660226"/>
            <a:ext cx="208189" cy="821733"/>
          </a:xfrm>
          <a:prstGeom prst="rect">
            <a:avLst/>
          </a:prstGeom>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34" name="矩形 33"/>
          <p:cNvSpPr/>
          <p:nvPr/>
        </p:nvSpPr>
        <p:spPr>
          <a:xfrm>
            <a:off x="7838503" y="4660226"/>
            <a:ext cx="208189" cy="821733"/>
          </a:xfrm>
          <a:prstGeom prst="rect">
            <a:avLst/>
          </a:prstGeom>
          <a:ln w="76200">
            <a:solidFill>
              <a:srgbClr val="FFC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35" name="矩形 34"/>
          <p:cNvSpPr/>
          <p:nvPr/>
        </p:nvSpPr>
        <p:spPr>
          <a:xfrm>
            <a:off x="8290413" y="4660226"/>
            <a:ext cx="208189" cy="821733"/>
          </a:xfrm>
          <a:prstGeom prst="rect">
            <a:avLst/>
          </a:prstGeom>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36" name="矩形 35"/>
          <p:cNvSpPr/>
          <p:nvPr/>
        </p:nvSpPr>
        <p:spPr>
          <a:xfrm>
            <a:off x="8742323" y="4660226"/>
            <a:ext cx="208189" cy="821733"/>
          </a:xfrm>
          <a:prstGeom prst="rect">
            <a:avLst/>
          </a:prstGeom>
          <a:ln w="76200">
            <a:solidFill>
              <a:srgbClr val="FFC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37" name="矩形 36"/>
          <p:cNvSpPr/>
          <p:nvPr/>
        </p:nvSpPr>
        <p:spPr>
          <a:xfrm rot="10800000">
            <a:off x="5127043" y="4660226"/>
            <a:ext cx="208189" cy="821733"/>
          </a:xfrm>
          <a:prstGeom prst="rect">
            <a:avLst/>
          </a:prstGeom>
          <a:ln w="76200">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38" name="矩形 37"/>
          <p:cNvSpPr/>
          <p:nvPr/>
        </p:nvSpPr>
        <p:spPr>
          <a:xfrm rot="10800000">
            <a:off x="4675133" y="4660226"/>
            <a:ext cx="208189" cy="821733"/>
          </a:xfrm>
          <a:prstGeom prst="rect">
            <a:avLst/>
          </a:prstGeom>
          <a:ln w="762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39" name="矩形 38"/>
          <p:cNvSpPr/>
          <p:nvPr/>
        </p:nvSpPr>
        <p:spPr>
          <a:xfrm rot="10800000">
            <a:off x="4223223" y="4660226"/>
            <a:ext cx="208189" cy="821733"/>
          </a:xfrm>
          <a:prstGeom prst="rect">
            <a:avLst/>
          </a:prstGeom>
          <a:ln w="762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40" name="矩形 39"/>
          <p:cNvSpPr/>
          <p:nvPr/>
        </p:nvSpPr>
        <p:spPr>
          <a:xfrm rot="10800000">
            <a:off x="3771313" y="4660226"/>
            <a:ext cx="208189" cy="821733"/>
          </a:xfrm>
          <a:prstGeom prst="rect">
            <a:avLst/>
          </a:prstGeom>
          <a:ln w="762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41" name="矩形 40"/>
          <p:cNvSpPr/>
          <p:nvPr/>
        </p:nvSpPr>
        <p:spPr>
          <a:xfrm rot="10800000">
            <a:off x="3319403" y="4660226"/>
            <a:ext cx="208189" cy="821733"/>
          </a:xfrm>
          <a:prstGeom prst="rect">
            <a:avLst/>
          </a:prstGeom>
          <a:ln w="76200">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42" name="矩形 41"/>
          <p:cNvSpPr/>
          <p:nvPr/>
        </p:nvSpPr>
        <p:spPr>
          <a:xfrm rot="10800000">
            <a:off x="2867493" y="4660226"/>
            <a:ext cx="208189" cy="821733"/>
          </a:xfrm>
          <a:prstGeom prst="rect">
            <a:avLst/>
          </a:prstGeom>
          <a:ln w="762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43" name="矩形 42"/>
          <p:cNvSpPr/>
          <p:nvPr/>
        </p:nvSpPr>
        <p:spPr>
          <a:xfrm rot="10800000">
            <a:off x="2415583" y="4660226"/>
            <a:ext cx="208189" cy="821733"/>
          </a:xfrm>
          <a:prstGeom prst="rect">
            <a:avLst/>
          </a:prstGeom>
          <a:ln w="76200">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44" name="矩形 43"/>
          <p:cNvSpPr/>
          <p:nvPr/>
        </p:nvSpPr>
        <p:spPr>
          <a:xfrm rot="10800000">
            <a:off x="1963673" y="4660226"/>
            <a:ext cx="208189" cy="821733"/>
          </a:xfrm>
          <a:prstGeom prst="rect">
            <a:avLst/>
          </a:prstGeom>
          <a:ln w="762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45" name="文字方塊 44"/>
          <p:cNvSpPr txBox="1"/>
          <p:nvPr/>
        </p:nvSpPr>
        <p:spPr>
          <a:xfrm>
            <a:off x="1862075" y="5593400"/>
            <a:ext cx="409564" cy="369332"/>
          </a:xfrm>
          <a:prstGeom prst="rect">
            <a:avLst/>
          </a:prstGeom>
          <a:noFill/>
        </p:spPr>
        <p:txBody>
          <a:bodyPr wrap="square" rtlCol="0">
            <a:spAutoFit/>
          </a:bodyPr>
          <a:lstStyle/>
          <a:p>
            <a:pPr algn="ctr"/>
            <a:r>
              <a:rPr lang="en-US" altLang="zh-TW" dirty="0"/>
              <a:t>1</a:t>
            </a:r>
            <a:endParaRPr lang="zh-TW" altLang="en-US" dirty="0"/>
          </a:p>
        </p:txBody>
      </p:sp>
      <p:sp>
        <p:nvSpPr>
          <p:cNvPr id="46" name="文字方塊 45"/>
          <p:cNvSpPr txBox="1"/>
          <p:nvPr/>
        </p:nvSpPr>
        <p:spPr>
          <a:xfrm>
            <a:off x="2761577" y="5593400"/>
            <a:ext cx="409564" cy="369332"/>
          </a:xfrm>
          <a:prstGeom prst="rect">
            <a:avLst/>
          </a:prstGeom>
          <a:noFill/>
        </p:spPr>
        <p:txBody>
          <a:bodyPr wrap="square" rtlCol="0">
            <a:spAutoFit/>
          </a:bodyPr>
          <a:lstStyle/>
          <a:p>
            <a:pPr algn="ctr"/>
            <a:r>
              <a:rPr lang="en-US" altLang="zh-TW" dirty="0"/>
              <a:t>1</a:t>
            </a:r>
            <a:endParaRPr lang="zh-TW" altLang="en-US" dirty="0"/>
          </a:p>
        </p:txBody>
      </p:sp>
      <p:sp>
        <p:nvSpPr>
          <p:cNvPr id="47" name="文字方塊 46"/>
          <p:cNvSpPr txBox="1"/>
          <p:nvPr/>
        </p:nvSpPr>
        <p:spPr>
          <a:xfrm>
            <a:off x="5941335" y="5603386"/>
            <a:ext cx="409564" cy="369332"/>
          </a:xfrm>
          <a:prstGeom prst="rect">
            <a:avLst/>
          </a:prstGeom>
          <a:noFill/>
        </p:spPr>
        <p:txBody>
          <a:bodyPr wrap="square" rtlCol="0">
            <a:spAutoFit/>
          </a:bodyPr>
          <a:lstStyle/>
          <a:p>
            <a:pPr algn="ctr"/>
            <a:r>
              <a:rPr lang="en-US" altLang="zh-TW" dirty="0"/>
              <a:t>1</a:t>
            </a:r>
            <a:endParaRPr lang="zh-TW" altLang="en-US" dirty="0"/>
          </a:p>
        </p:txBody>
      </p:sp>
      <p:sp>
        <p:nvSpPr>
          <p:cNvPr id="48" name="文字方塊 47"/>
          <p:cNvSpPr txBox="1"/>
          <p:nvPr/>
        </p:nvSpPr>
        <p:spPr>
          <a:xfrm>
            <a:off x="7305633" y="5603386"/>
            <a:ext cx="409564" cy="369332"/>
          </a:xfrm>
          <a:prstGeom prst="rect">
            <a:avLst/>
          </a:prstGeom>
          <a:noFill/>
        </p:spPr>
        <p:txBody>
          <a:bodyPr wrap="square" rtlCol="0">
            <a:spAutoFit/>
          </a:bodyPr>
          <a:lstStyle/>
          <a:p>
            <a:pPr algn="ctr"/>
            <a:r>
              <a:rPr lang="en-US" altLang="zh-TW" dirty="0"/>
              <a:t>1</a:t>
            </a:r>
            <a:endParaRPr lang="zh-TW" altLang="en-US" dirty="0"/>
          </a:p>
        </p:txBody>
      </p:sp>
      <p:sp>
        <p:nvSpPr>
          <p:cNvPr id="49" name="文字方塊 48"/>
          <p:cNvSpPr txBox="1"/>
          <p:nvPr/>
        </p:nvSpPr>
        <p:spPr>
          <a:xfrm>
            <a:off x="8215165" y="5603386"/>
            <a:ext cx="409564" cy="369332"/>
          </a:xfrm>
          <a:prstGeom prst="rect">
            <a:avLst/>
          </a:prstGeom>
          <a:noFill/>
        </p:spPr>
        <p:txBody>
          <a:bodyPr wrap="square" rtlCol="0">
            <a:spAutoFit/>
          </a:bodyPr>
          <a:lstStyle/>
          <a:p>
            <a:pPr algn="ctr"/>
            <a:r>
              <a:rPr lang="en-US" altLang="zh-TW" dirty="0"/>
              <a:t>1</a:t>
            </a:r>
            <a:endParaRPr lang="zh-TW" altLang="en-US" dirty="0"/>
          </a:p>
        </p:txBody>
      </p:sp>
      <p:sp>
        <p:nvSpPr>
          <p:cNvPr id="50" name="文字方塊 49"/>
          <p:cNvSpPr txBox="1"/>
          <p:nvPr/>
        </p:nvSpPr>
        <p:spPr>
          <a:xfrm>
            <a:off x="3211328" y="5593400"/>
            <a:ext cx="409564" cy="369332"/>
          </a:xfrm>
          <a:prstGeom prst="rect">
            <a:avLst/>
          </a:prstGeom>
          <a:noFill/>
        </p:spPr>
        <p:txBody>
          <a:bodyPr wrap="square" rtlCol="0">
            <a:spAutoFit/>
          </a:bodyPr>
          <a:lstStyle/>
          <a:p>
            <a:pPr algn="ctr"/>
            <a:r>
              <a:rPr lang="en-US" altLang="zh-TW" dirty="0"/>
              <a:t>2</a:t>
            </a:r>
            <a:endParaRPr lang="zh-TW" altLang="en-US" dirty="0"/>
          </a:p>
        </p:txBody>
      </p:sp>
      <p:sp>
        <p:nvSpPr>
          <p:cNvPr id="51" name="文字方塊 50"/>
          <p:cNvSpPr txBox="1"/>
          <p:nvPr/>
        </p:nvSpPr>
        <p:spPr>
          <a:xfrm>
            <a:off x="5486569" y="5603386"/>
            <a:ext cx="409564" cy="369332"/>
          </a:xfrm>
          <a:prstGeom prst="rect">
            <a:avLst/>
          </a:prstGeom>
          <a:noFill/>
        </p:spPr>
        <p:txBody>
          <a:bodyPr wrap="square" rtlCol="0">
            <a:spAutoFit/>
          </a:bodyPr>
          <a:lstStyle/>
          <a:p>
            <a:pPr algn="ctr"/>
            <a:r>
              <a:rPr lang="en-US" altLang="zh-TW" dirty="0"/>
              <a:t>2</a:t>
            </a:r>
            <a:endParaRPr lang="zh-TW" altLang="en-US" dirty="0"/>
          </a:p>
        </p:txBody>
      </p:sp>
      <p:sp>
        <p:nvSpPr>
          <p:cNvPr id="52" name="文字方塊 51"/>
          <p:cNvSpPr txBox="1"/>
          <p:nvPr/>
        </p:nvSpPr>
        <p:spPr>
          <a:xfrm>
            <a:off x="5010334" y="5593400"/>
            <a:ext cx="409564" cy="369332"/>
          </a:xfrm>
          <a:prstGeom prst="rect">
            <a:avLst/>
          </a:prstGeom>
          <a:noFill/>
        </p:spPr>
        <p:txBody>
          <a:bodyPr wrap="square" rtlCol="0">
            <a:spAutoFit/>
          </a:bodyPr>
          <a:lstStyle/>
          <a:p>
            <a:pPr algn="ctr"/>
            <a:r>
              <a:rPr lang="en-US" altLang="zh-TW" dirty="0"/>
              <a:t>2</a:t>
            </a:r>
            <a:endParaRPr lang="zh-TW" altLang="en-US" dirty="0"/>
          </a:p>
        </p:txBody>
      </p:sp>
      <p:sp>
        <p:nvSpPr>
          <p:cNvPr id="53" name="文字方塊 52"/>
          <p:cNvSpPr txBox="1"/>
          <p:nvPr/>
        </p:nvSpPr>
        <p:spPr>
          <a:xfrm>
            <a:off x="4110830" y="5593400"/>
            <a:ext cx="409564" cy="369332"/>
          </a:xfrm>
          <a:prstGeom prst="rect">
            <a:avLst/>
          </a:prstGeom>
          <a:noFill/>
        </p:spPr>
        <p:txBody>
          <a:bodyPr wrap="square" rtlCol="0">
            <a:spAutoFit/>
          </a:bodyPr>
          <a:lstStyle/>
          <a:p>
            <a:pPr algn="ctr"/>
            <a:r>
              <a:rPr lang="en-US" altLang="zh-TW" dirty="0"/>
              <a:t>3</a:t>
            </a:r>
            <a:endParaRPr lang="zh-TW" altLang="en-US" dirty="0"/>
          </a:p>
        </p:txBody>
      </p:sp>
      <p:sp>
        <p:nvSpPr>
          <p:cNvPr id="54" name="文字方塊 53"/>
          <p:cNvSpPr txBox="1"/>
          <p:nvPr/>
        </p:nvSpPr>
        <p:spPr>
          <a:xfrm>
            <a:off x="3661079" y="5593400"/>
            <a:ext cx="409564" cy="369332"/>
          </a:xfrm>
          <a:prstGeom prst="rect">
            <a:avLst/>
          </a:prstGeom>
          <a:noFill/>
        </p:spPr>
        <p:txBody>
          <a:bodyPr wrap="square" rtlCol="0">
            <a:spAutoFit/>
          </a:bodyPr>
          <a:lstStyle/>
          <a:p>
            <a:pPr algn="ctr"/>
            <a:r>
              <a:rPr lang="en-US" altLang="zh-TW" dirty="0"/>
              <a:t>3</a:t>
            </a:r>
            <a:endParaRPr lang="zh-TW" altLang="en-US" dirty="0"/>
          </a:p>
        </p:txBody>
      </p:sp>
      <p:sp>
        <p:nvSpPr>
          <p:cNvPr id="55" name="文字方塊 54"/>
          <p:cNvSpPr txBox="1"/>
          <p:nvPr/>
        </p:nvSpPr>
        <p:spPr>
          <a:xfrm>
            <a:off x="4560581" y="5593400"/>
            <a:ext cx="409564" cy="369332"/>
          </a:xfrm>
          <a:prstGeom prst="rect">
            <a:avLst/>
          </a:prstGeom>
          <a:noFill/>
        </p:spPr>
        <p:txBody>
          <a:bodyPr wrap="square" rtlCol="0">
            <a:spAutoFit/>
          </a:bodyPr>
          <a:lstStyle/>
          <a:p>
            <a:pPr algn="ctr"/>
            <a:r>
              <a:rPr lang="en-US" altLang="zh-TW" dirty="0"/>
              <a:t>3</a:t>
            </a:r>
            <a:endParaRPr lang="zh-TW" altLang="en-US" dirty="0"/>
          </a:p>
        </p:txBody>
      </p:sp>
      <p:sp>
        <p:nvSpPr>
          <p:cNvPr id="56" name="文字方塊 55"/>
          <p:cNvSpPr txBox="1"/>
          <p:nvPr/>
        </p:nvSpPr>
        <p:spPr>
          <a:xfrm>
            <a:off x="6850867" y="5603386"/>
            <a:ext cx="409564" cy="369332"/>
          </a:xfrm>
          <a:prstGeom prst="rect">
            <a:avLst/>
          </a:prstGeom>
          <a:noFill/>
        </p:spPr>
        <p:txBody>
          <a:bodyPr wrap="square" rtlCol="0">
            <a:spAutoFit/>
          </a:bodyPr>
          <a:lstStyle/>
          <a:p>
            <a:pPr algn="ctr"/>
            <a:r>
              <a:rPr lang="en-US" altLang="zh-TW" dirty="0"/>
              <a:t>3</a:t>
            </a:r>
            <a:endParaRPr lang="zh-TW" altLang="en-US" dirty="0"/>
          </a:p>
        </p:txBody>
      </p:sp>
      <p:sp>
        <p:nvSpPr>
          <p:cNvPr id="57" name="文字方塊 56"/>
          <p:cNvSpPr txBox="1"/>
          <p:nvPr/>
        </p:nvSpPr>
        <p:spPr>
          <a:xfrm>
            <a:off x="6396101" y="5603386"/>
            <a:ext cx="409564" cy="369332"/>
          </a:xfrm>
          <a:prstGeom prst="rect">
            <a:avLst/>
          </a:prstGeom>
          <a:noFill/>
        </p:spPr>
        <p:txBody>
          <a:bodyPr wrap="square" rtlCol="0">
            <a:spAutoFit/>
          </a:bodyPr>
          <a:lstStyle/>
          <a:p>
            <a:pPr algn="ctr"/>
            <a:r>
              <a:rPr lang="en-US" altLang="zh-TW" dirty="0"/>
              <a:t>3</a:t>
            </a:r>
            <a:endParaRPr lang="zh-TW" altLang="en-US" dirty="0"/>
          </a:p>
        </p:txBody>
      </p:sp>
      <p:sp>
        <p:nvSpPr>
          <p:cNvPr id="58" name="文字方塊 57"/>
          <p:cNvSpPr txBox="1"/>
          <p:nvPr/>
        </p:nvSpPr>
        <p:spPr>
          <a:xfrm>
            <a:off x="2311826" y="5593400"/>
            <a:ext cx="409564" cy="369332"/>
          </a:xfrm>
          <a:prstGeom prst="rect">
            <a:avLst/>
          </a:prstGeom>
          <a:noFill/>
        </p:spPr>
        <p:txBody>
          <a:bodyPr wrap="square" rtlCol="0">
            <a:spAutoFit/>
          </a:bodyPr>
          <a:lstStyle/>
          <a:p>
            <a:pPr algn="ctr"/>
            <a:r>
              <a:rPr lang="en-US" altLang="zh-TW" dirty="0"/>
              <a:t>4</a:t>
            </a:r>
            <a:endParaRPr lang="zh-TW" altLang="en-US" dirty="0"/>
          </a:p>
        </p:txBody>
      </p:sp>
      <p:sp>
        <p:nvSpPr>
          <p:cNvPr id="59" name="文字方塊 58"/>
          <p:cNvSpPr txBox="1"/>
          <p:nvPr/>
        </p:nvSpPr>
        <p:spPr>
          <a:xfrm>
            <a:off x="7760399" y="5603386"/>
            <a:ext cx="409564" cy="369332"/>
          </a:xfrm>
          <a:prstGeom prst="rect">
            <a:avLst/>
          </a:prstGeom>
          <a:noFill/>
        </p:spPr>
        <p:txBody>
          <a:bodyPr wrap="square" rtlCol="0">
            <a:spAutoFit/>
          </a:bodyPr>
          <a:lstStyle/>
          <a:p>
            <a:pPr algn="ctr"/>
            <a:r>
              <a:rPr lang="en-US" altLang="zh-TW" dirty="0"/>
              <a:t>4</a:t>
            </a:r>
            <a:endParaRPr lang="zh-TW" altLang="en-US" dirty="0"/>
          </a:p>
        </p:txBody>
      </p:sp>
      <p:sp>
        <p:nvSpPr>
          <p:cNvPr id="60" name="文字方塊 59"/>
          <p:cNvSpPr txBox="1"/>
          <p:nvPr/>
        </p:nvSpPr>
        <p:spPr>
          <a:xfrm>
            <a:off x="8669930" y="5603386"/>
            <a:ext cx="409564" cy="369332"/>
          </a:xfrm>
          <a:prstGeom prst="rect">
            <a:avLst/>
          </a:prstGeom>
          <a:noFill/>
        </p:spPr>
        <p:txBody>
          <a:bodyPr wrap="square" rtlCol="0">
            <a:spAutoFit/>
          </a:bodyPr>
          <a:lstStyle/>
          <a:p>
            <a:pPr algn="ctr"/>
            <a:r>
              <a:rPr lang="en-US" altLang="zh-TW" dirty="0"/>
              <a:t>4</a:t>
            </a:r>
            <a:endParaRPr lang="zh-TW" altLang="en-US" dirty="0"/>
          </a:p>
        </p:txBody>
      </p:sp>
      <p:sp>
        <p:nvSpPr>
          <p:cNvPr id="61" name="文字方塊 60"/>
          <p:cNvSpPr txBox="1"/>
          <p:nvPr/>
        </p:nvSpPr>
        <p:spPr>
          <a:xfrm>
            <a:off x="5762792" y="3677731"/>
            <a:ext cx="3412923" cy="523220"/>
          </a:xfrm>
          <a:prstGeom prst="rect">
            <a:avLst/>
          </a:prstGeom>
          <a:noFill/>
        </p:spPr>
        <p:txBody>
          <a:bodyPr wrap="square" rtlCol="0">
            <a:spAutoFit/>
          </a:bodyPr>
          <a:lstStyle/>
          <a:p>
            <a:r>
              <a:rPr lang="en-US" altLang="zh-TW" sz="2800" dirty="0"/>
              <a:t>(approximate &amp; fast)</a:t>
            </a:r>
            <a:endParaRPr lang="zh-TW" altLang="en-US" sz="2800" dirty="0"/>
          </a:p>
        </p:txBody>
      </p:sp>
      <p:sp>
        <p:nvSpPr>
          <p:cNvPr id="62" name="文字方塊 61"/>
          <p:cNvSpPr txBox="1"/>
          <p:nvPr/>
        </p:nvSpPr>
        <p:spPr>
          <a:xfrm>
            <a:off x="1646918" y="1536442"/>
            <a:ext cx="1457327" cy="523220"/>
          </a:xfrm>
          <a:prstGeom prst="rect">
            <a:avLst/>
          </a:prstGeom>
          <a:noFill/>
        </p:spPr>
        <p:txBody>
          <a:bodyPr wrap="square" rtlCol="0">
            <a:spAutoFit/>
          </a:bodyPr>
          <a:lstStyle/>
          <a:p>
            <a:r>
              <a:rPr lang="en-US" altLang="zh-TW" sz="2800" b="1" i="1" u="sng" dirty="0"/>
              <a:t>Step 1</a:t>
            </a:r>
            <a:endParaRPr lang="zh-TW" altLang="en-US" sz="2800" b="1" i="1" u="sng"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 name="標題 1"/>
          <p:cNvSpPr txBox="1"/>
          <p:nvPr/>
        </p:nvSpPr>
        <p:spPr>
          <a:xfrm>
            <a:off x="628650" y="365126"/>
            <a:ext cx="7886700" cy="1325563"/>
          </a:xfrm>
          <a:prstGeom prst="rect">
            <a:avLst/>
          </a:prstGeom>
        </p:spPr>
        <p:txBody>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a:lstStyle>
          <a:p>
            <a:r>
              <a:rPr kumimoji="0" lang="en-US" altLang="zh-TW"/>
              <a:t>Clustering</a:t>
            </a:r>
            <a:endParaRPr kumimoji="0" lang="zh-TW" altLang="en-US" dirty="0"/>
          </a:p>
        </p:txBody>
      </p:sp>
      <p:grpSp>
        <p:nvGrpSpPr>
          <p:cNvPr id="3" name="群組 2"/>
          <p:cNvGrpSpPr/>
          <p:nvPr/>
        </p:nvGrpSpPr>
        <p:grpSpPr>
          <a:xfrm>
            <a:off x="3925482" y="949121"/>
            <a:ext cx="3371559" cy="821733"/>
            <a:chOff x="4731055" y="5062827"/>
            <a:chExt cx="3371559" cy="821733"/>
          </a:xfrm>
        </p:grpSpPr>
        <p:sp>
          <p:nvSpPr>
            <p:cNvPr id="4" name="矩形 3"/>
            <p:cNvSpPr/>
            <p:nvPr/>
          </p:nvSpPr>
          <p:spPr>
            <a:xfrm>
              <a:off x="4731055" y="5062827"/>
              <a:ext cx="208189" cy="821733"/>
            </a:xfrm>
            <a:prstGeom prst="rect">
              <a:avLst/>
            </a:prstGeom>
            <a:ln w="76200">
              <a:solidFill>
                <a:srgbClr val="7030A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5" name="矩形 4"/>
            <p:cNvSpPr/>
            <p:nvPr/>
          </p:nvSpPr>
          <p:spPr>
            <a:xfrm>
              <a:off x="5182965" y="5062827"/>
              <a:ext cx="208189" cy="821733"/>
            </a:xfrm>
            <a:prstGeom prst="rect">
              <a:avLst/>
            </a:prstGeom>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6" name="矩形 5"/>
            <p:cNvSpPr/>
            <p:nvPr/>
          </p:nvSpPr>
          <p:spPr>
            <a:xfrm>
              <a:off x="5634875" y="5062827"/>
              <a:ext cx="208189" cy="821733"/>
            </a:xfrm>
            <a:prstGeom prst="rect">
              <a:avLst/>
            </a:prstGeom>
            <a:ln w="76200">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7" name="矩形 6"/>
            <p:cNvSpPr/>
            <p:nvPr/>
          </p:nvSpPr>
          <p:spPr>
            <a:xfrm>
              <a:off x="6086785" y="5062827"/>
              <a:ext cx="208189" cy="821733"/>
            </a:xfrm>
            <a:prstGeom prst="rect">
              <a:avLst/>
            </a:prstGeom>
            <a:ln w="76200">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8" name="矩形 7"/>
            <p:cNvSpPr/>
            <p:nvPr/>
          </p:nvSpPr>
          <p:spPr>
            <a:xfrm>
              <a:off x="6538695" y="5062827"/>
              <a:ext cx="208189" cy="821733"/>
            </a:xfrm>
            <a:prstGeom prst="rect">
              <a:avLst/>
            </a:prstGeom>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9" name="矩形 8"/>
            <p:cNvSpPr/>
            <p:nvPr/>
          </p:nvSpPr>
          <p:spPr>
            <a:xfrm>
              <a:off x="6990605" y="5062827"/>
              <a:ext cx="208189" cy="821733"/>
            </a:xfrm>
            <a:prstGeom prst="rect">
              <a:avLst/>
            </a:prstGeom>
            <a:ln w="76200">
              <a:solidFill>
                <a:srgbClr val="FFC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0" name="矩形 9"/>
            <p:cNvSpPr/>
            <p:nvPr/>
          </p:nvSpPr>
          <p:spPr>
            <a:xfrm>
              <a:off x="7442515" y="5062827"/>
              <a:ext cx="208189" cy="821733"/>
            </a:xfrm>
            <a:prstGeom prst="rect">
              <a:avLst/>
            </a:prstGeom>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1" name="矩形 10"/>
            <p:cNvSpPr/>
            <p:nvPr/>
          </p:nvSpPr>
          <p:spPr>
            <a:xfrm>
              <a:off x="7894425" y="5062827"/>
              <a:ext cx="208189" cy="821733"/>
            </a:xfrm>
            <a:prstGeom prst="rect">
              <a:avLst/>
            </a:prstGeom>
            <a:ln w="76200">
              <a:solidFill>
                <a:srgbClr val="FFC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grpSp>
      <p:grpSp>
        <p:nvGrpSpPr>
          <p:cNvPr id="12" name="群組 11"/>
          <p:cNvGrpSpPr/>
          <p:nvPr/>
        </p:nvGrpSpPr>
        <p:grpSpPr>
          <a:xfrm rot="5400000">
            <a:off x="1507558" y="3344455"/>
            <a:ext cx="3371559" cy="821733"/>
            <a:chOff x="1115775" y="5062827"/>
            <a:chExt cx="3371559" cy="821733"/>
          </a:xfrm>
        </p:grpSpPr>
        <p:sp>
          <p:nvSpPr>
            <p:cNvPr id="13" name="矩形 12"/>
            <p:cNvSpPr/>
            <p:nvPr/>
          </p:nvSpPr>
          <p:spPr>
            <a:xfrm rot="10800000">
              <a:off x="4279145" y="5062827"/>
              <a:ext cx="208189" cy="821733"/>
            </a:xfrm>
            <a:prstGeom prst="rect">
              <a:avLst/>
            </a:prstGeom>
            <a:ln w="76200">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4" name="矩形 13"/>
            <p:cNvSpPr/>
            <p:nvPr/>
          </p:nvSpPr>
          <p:spPr>
            <a:xfrm rot="10800000">
              <a:off x="3827235" y="5062827"/>
              <a:ext cx="208189" cy="821733"/>
            </a:xfrm>
            <a:prstGeom prst="rect">
              <a:avLst/>
            </a:prstGeom>
            <a:ln w="762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5" name="矩形 14"/>
            <p:cNvSpPr/>
            <p:nvPr/>
          </p:nvSpPr>
          <p:spPr>
            <a:xfrm rot="10800000">
              <a:off x="3375325" y="5062827"/>
              <a:ext cx="208189" cy="821733"/>
            </a:xfrm>
            <a:prstGeom prst="rect">
              <a:avLst/>
            </a:prstGeom>
            <a:ln w="762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6" name="矩形 15"/>
            <p:cNvSpPr/>
            <p:nvPr/>
          </p:nvSpPr>
          <p:spPr>
            <a:xfrm rot="10800000">
              <a:off x="2923415" y="5062827"/>
              <a:ext cx="208189" cy="821733"/>
            </a:xfrm>
            <a:prstGeom prst="rect">
              <a:avLst/>
            </a:prstGeom>
            <a:ln w="762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7" name="矩形 16"/>
            <p:cNvSpPr/>
            <p:nvPr/>
          </p:nvSpPr>
          <p:spPr>
            <a:xfrm rot="10800000">
              <a:off x="2471505" y="5062827"/>
              <a:ext cx="208189" cy="821733"/>
            </a:xfrm>
            <a:prstGeom prst="rect">
              <a:avLst/>
            </a:prstGeom>
            <a:ln w="76200">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8" name="矩形 17"/>
            <p:cNvSpPr/>
            <p:nvPr/>
          </p:nvSpPr>
          <p:spPr>
            <a:xfrm rot="10800000">
              <a:off x="2019595" y="5062827"/>
              <a:ext cx="208189" cy="821733"/>
            </a:xfrm>
            <a:prstGeom prst="rect">
              <a:avLst/>
            </a:prstGeom>
            <a:ln w="762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9" name="矩形 18"/>
            <p:cNvSpPr/>
            <p:nvPr/>
          </p:nvSpPr>
          <p:spPr>
            <a:xfrm rot="10800000">
              <a:off x="1567685" y="5062827"/>
              <a:ext cx="208189" cy="821733"/>
            </a:xfrm>
            <a:prstGeom prst="rect">
              <a:avLst/>
            </a:prstGeom>
            <a:ln w="76200">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20" name="矩形 19"/>
            <p:cNvSpPr/>
            <p:nvPr/>
          </p:nvSpPr>
          <p:spPr>
            <a:xfrm rot="10800000">
              <a:off x="1115775" y="5062827"/>
              <a:ext cx="208189" cy="821733"/>
            </a:xfrm>
            <a:prstGeom prst="rect">
              <a:avLst/>
            </a:prstGeom>
            <a:ln w="762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grpSp>
      <p:graphicFrame>
        <p:nvGraphicFramePr>
          <p:cNvPr id="21" name="表格 20"/>
          <p:cNvGraphicFramePr>
            <a:graphicFrameLocks noGrp="1"/>
          </p:cNvGraphicFramePr>
          <p:nvPr/>
        </p:nvGraphicFramePr>
        <p:xfrm>
          <a:off x="3811262" y="1939043"/>
          <a:ext cx="3600000" cy="3600000"/>
        </p:xfrm>
        <a:graphic>
          <a:graphicData uri="http://schemas.openxmlformats.org/drawingml/2006/table">
            <a:tbl>
              <a:tblPr firstRow="1" bandRow="1">
                <a:tableStyleId>{5C22544A-7EE6-4342-B048-85BDC9FD1C3A}</a:tableStyleId>
              </a:tblPr>
              <a:tblGrid>
                <a:gridCol w="450000"/>
                <a:gridCol w="450000"/>
                <a:gridCol w="450000"/>
                <a:gridCol w="450000"/>
                <a:gridCol w="450000"/>
                <a:gridCol w="450000"/>
                <a:gridCol w="450000"/>
                <a:gridCol w="450000"/>
              </a:tblGrid>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171450" indent="-171450">
                        <a:buFont typeface="Arial" panose="020B0604020202020204" pitchFamily="34" charset="0"/>
                        <a:buChar char="•"/>
                      </a:pPr>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22" name="文字方塊 21"/>
          <p:cNvSpPr txBox="1"/>
          <p:nvPr/>
        </p:nvSpPr>
        <p:spPr>
          <a:xfrm>
            <a:off x="4679882" y="346044"/>
            <a:ext cx="2039815" cy="461665"/>
          </a:xfrm>
          <a:prstGeom prst="rect">
            <a:avLst/>
          </a:prstGeom>
          <a:noFill/>
        </p:spPr>
        <p:txBody>
          <a:bodyPr wrap="square" rtlCol="0">
            <a:spAutoFit/>
          </a:bodyPr>
          <a:lstStyle/>
          <a:p>
            <a:pPr algn="ctr"/>
            <a:r>
              <a:rPr lang="en-US" altLang="zh-TW" sz="2400" dirty="0"/>
              <a:t>key</a:t>
            </a:r>
            <a:endParaRPr lang="zh-TW" altLang="en-US" sz="2400" dirty="0"/>
          </a:p>
        </p:txBody>
      </p:sp>
      <p:sp>
        <p:nvSpPr>
          <p:cNvPr id="23" name="文字方塊 22"/>
          <p:cNvSpPr txBox="1"/>
          <p:nvPr/>
        </p:nvSpPr>
        <p:spPr>
          <a:xfrm rot="16200000">
            <a:off x="1324673" y="3508210"/>
            <a:ext cx="2039815" cy="461665"/>
          </a:xfrm>
          <a:prstGeom prst="rect">
            <a:avLst/>
          </a:prstGeom>
          <a:noFill/>
        </p:spPr>
        <p:txBody>
          <a:bodyPr wrap="square" rtlCol="0">
            <a:spAutoFit/>
          </a:bodyPr>
          <a:lstStyle/>
          <a:p>
            <a:pPr algn="ctr"/>
            <a:r>
              <a:rPr lang="en-US" altLang="zh-TW" sz="2400" dirty="0"/>
              <a:t>query</a:t>
            </a:r>
            <a:endParaRPr lang="zh-TW" altLang="en-US" sz="2400" dirty="0"/>
          </a:p>
        </p:txBody>
      </p:sp>
      <p:sp>
        <p:nvSpPr>
          <p:cNvPr id="24" name="文字方塊 23"/>
          <p:cNvSpPr txBox="1"/>
          <p:nvPr/>
        </p:nvSpPr>
        <p:spPr>
          <a:xfrm>
            <a:off x="799020" y="1939043"/>
            <a:ext cx="1457327" cy="523220"/>
          </a:xfrm>
          <a:prstGeom prst="rect">
            <a:avLst/>
          </a:prstGeom>
          <a:noFill/>
        </p:spPr>
        <p:txBody>
          <a:bodyPr wrap="square" rtlCol="0">
            <a:spAutoFit/>
          </a:bodyPr>
          <a:lstStyle/>
          <a:p>
            <a:r>
              <a:rPr lang="en-US" altLang="zh-TW" sz="2800" b="1" i="1" u="sng" dirty="0"/>
              <a:t>Step 2</a:t>
            </a:r>
            <a:endParaRPr lang="zh-TW" altLang="en-US" sz="2800" b="1" i="1" u="sng" dirty="0"/>
          </a:p>
        </p:txBody>
      </p:sp>
      <p:sp>
        <p:nvSpPr>
          <p:cNvPr id="25" name="文字方塊 24"/>
          <p:cNvSpPr txBox="1"/>
          <p:nvPr/>
        </p:nvSpPr>
        <p:spPr>
          <a:xfrm>
            <a:off x="7672565" y="2015008"/>
            <a:ext cx="4402840" cy="830997"/>
          </a:xfrm>
          <a:prstGeom prst="rect">
            <a:avLst/>
          </a:prstGeom>
          <a:noFill/>
        </p:spPr>
        <p:txBody>
          <a:bodyPr wrap="square" rtlCol="0">
            <a:spAutoFit/>
          </a:bodyPr>
          <a:lstStyle/>
          <a:p>
            <a:r>
              <a:rPr lang="en-US" altLang="zh-TW" sz="2400" dirty="0"/>
              <a:t>In the same cluster, calculate attention weight</a:t>
            </a:r>
            <a:endParaRPr lang="zh-TW" altLang="en-US" sz="2400" dirty="0"/>
          </a:p>
        </p:txBody>
      </p:sp>
      <p:cxnSp>
        <p:nvCxnSpPr>
          <p:cNvPr id="26" name="直線單箭頭接點 25"/>
          <p:cNvCxnSpPr/>
          <p:nvPr/>
        </p:nvCxnSpPr>
        <p:spPr>
          <a:xfrm flipH="1">
            <a:off x="4133671" y="4887517"/>
            <a:ext cx="857695" cy="9071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6227215" y="4942952"/>
            <a:ext cx="409727" cy="869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5699789" y="5812468"/>
            <a:ext cx="4591367" cy="461665"/>
          </a:xfrm>
          <a:prstGeom prst="rect">
            <a:avLst/>
          </a:prstGeom>
          <a:noFill/>
        </p:spPr>
        <p:txBody>
          <a:bodyPr wrap="square" rtlCol="0">
            <a:spAutoFit/>
          </a:bodyPr>
          <a:lstStyle/>
          <a:p>
            <a:r>
              <a:rPr lang="en-US" altLang="zh-TW" sz="2400" dirty="0"/>
              <a:t>Not the same cluster, set to 0</a:t>
            </a:r>
            <a:endParaRPr lang="zh-TW"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 name="標題 1"/>
          <p:cNvSpPr txBox="1"/>
          <p:nvPr/>
        </p:nvSpPr>
        <p:spPr>
          <a:xfrm>
            <a:off x="628650" y="365126"/>
            <a:ext cx="9205306" cy="1325563"/>
          </a:xfrm>
          <a:prstGeom prst="rect">
            <a:avLst/>
          </a:prstGeom>
        </p:spPr>
        <p:txBody>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a:lstStyle>
          <a:p>
            <a:r>
              <a:rPr kumimoji="0" lang="en-US" altLang="zh-TW" dirty="0"/>
              <a:t>Do we need full attention matrix?</a:t>
            </a:r>
            <a:endParaRPr kumimoji="0" lang="zh-TW" altLang="en-US" dirty="0"/>
          </a:p>
        </p:txBody>
      </p:sp>
      <p:graphicFrame>
        <p:nvGraphicFramePr>
          <p:cNvPr id="3" name="表格 2"/>
          <p:cNvGraphicFramePr>
            <a:graphicFrameLocks noGrp="1"/>
          </p:cNvGraphicFramePr>
          <p:nvPr/>
        </p:nvGraphicFramePr>
        <p:xfrm>
          <a:off x="1192133" y="2207213"/>
          <a:ext cx="3600000" cy="3600000"/>
        </p:xfrm>
        <a:graphic>
          <a:graphicData uri="http://schemas.openxmlformats.org/drawingml/2006/table">
            <a:tbl>
              <a:tblPr firstRow="1" bandRow="1">
                <a:tableStyleId>{5C22544A-7EE6-4342-B048-85BDC9FD1C3A}</a:tableStyleId>
              </a:tblPr>
              <a:tblGrid>
                <a:gridCol w="450000"/>
                <a:gridCol w="450000"/>
                <a:gridCol w="450000"/>
                <a:gridCol w="450000"/>
                <a:gridCol w="450000"/>
                <a:gridCol w="450000"/>
                <a:gridCol w="450000"/>
                <a:gridCol w="450000"/>
              </a:tblGrid>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bl>
          </a:graphicData>
        </a:graphic>
      </p:graphicFrame>
      <p:graphicFrame>
        <p:nvGraphicFramePr>
          <p:cNvPr id="4" name="表格 3"/>
          <p:cNvGraphicFramePr>
            <a:graphicFrameLocks noGrp="1"/>
          </p:cNvGraphicFramePr>
          <p:nvPr/>
        </p:nvGraphicFramePr>
        <p:xfrm>
          <a:off x="6627733" y="2207213"/>
          <a:ext cx="1350000" cy="3600000"/>
        </p:xfrm>
        <a:graphic>
          <a:graphicData uri="http://schemas.openxmlformats.org/drawingml/2006/table">
            <a:tbl>
              <a:tblPr firstRow="1" bandRow="1">
                <a:tableStyleId>{5C22544A-7EE6-4342-B048-85BDC9FD1C3A}</a:tableStyleId>
              </a:tblPr>
              <a:tblGrid>
                <a:gridCol w="450000"/>
                <a:gridCol w="450000"/>
                <a:gridCol w="450000"/>
              </a:tblGrid>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bl>
          </a:graphicData>
        </a:graphic>
      </p:graphicFrame>
      <p:sp>
        <p:nvSpPr>
          <p:cNvPr id="5" name="箭號: 向右 4"/>
          <p:cNvSpPr/>
          <p:nvPr/>
        </p:nvSpPr>
        <p:spPr>
          <a:xfrm>
            <a:off x="5198533" y="3632200"/>
            <a:ext cx="1083733" cy="787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1209139" y="1726099"/>
            <a:ext cx="3806867" cy="461665"/>
          </a:xfrm>
          <a:prstGeom prst="rect">
            <a:avLst/>
          </a:prstGeom>
          <a:noFill/>
        </p:spPr>
        <p:txBody>
          <a:bodyPr wrap="square" rtlCol="0">
            <a:spAutoFit/>
          </a:bodyPr>
          <a:lstStyle/>
          <a:p>
            <a:pPr algn="ctr"/>
            <a:r>
              <a:rPr lang="en-US" altLang="zh-TW" sz="2400" dirty="0"/>
              <a:t>Many redundant columns</a:t>
            </a:r>
            <a:endParaRPr lang="zh-TW" altLang="en-US" sz="2400" dirty="0"/>
          </a:p>
        </p:txBody>
      </p:sp>
      <p:sp>
        <p:nvSpPr>
          <p:cNvPr id="7" name="文字方塊 6"/>
          <p:cNvSpPr txBox="1"/>
          <p:nvPr/>
        </p:nvSpPr>
        <p:spPr>
          <a:xfrm>
            <a:off x="1972225" y="5862072"/>
            <a:ext cx="2039815" cy="461665"/>
          </a:xfrm>
          <a:prstGeom prst="rect">
            <a:avLst/>
          </a:prstGeom>
          <a:noFill/>
        </p:spPr>
        <p:txBody>
          <a:bodyPr wrap="square" rtlCol="0">
            <a:spAutoFit/>
          </a:bodyPr>
          <a:lstStyle/>
          <a:p>
            <a:pPr algn="ctr"/>
            <a:r>
              <a:rPr lang="en-US" altLang="zh-TW" sz="2400" dirty="0"/>
              <a:t>key</a:t>
            </a:r>
            <a:endParaRPr lang="zh-TW" altLang="en-US" sz="2400" dirty="0"/>
          </a:p>
        </p:txBody>
      </p:sp>
      <p:sp>
        <p:nvSpPr>
          <p:cNvPr id="8" name="文字方塊 7"/>
          <p:cNvSpPr txBox="1"/>
          <p:nvPr/>
        </p:nvSpPr>
        <p:spPr>
          <a:xfrm rot="16200000">
            <a:off x="-173242" y="3572817"/>
            <a:ext cx="2039815" cy="461665"/>
          </a:xfrm>
          <a:prstGeom prst="rect">
            <a:avLst/>
          </a:prstGeom>
          <a:noFill/>
        </p:spPr>
        <p:txBody>
          <a:bodyPr wrap="square" rtlCol="0">
            <a:spAutoFit/>
          </a:bodyPr>
          <a:lstStyle/>
          <a:p>
            <a:pPr algn="ctr"/>
            <a:r>
              <a:rPr lang="en-US" altLang="zh-TW" sz="2400" dirty="0"/>
              <a:t>query</a:t>
            </a:r>
            <a:endParaRPr lang="zh-TW" altLang="en-US" sz="2400" dirty="0"/>
          </a:p>
        </p:txBody>
      </p:sp>
      <p:sp>
        <p:nvSpPr>
          <p:cNvPr id="9" name="文字方塊 8"/>
          <p:cNvSpPr txBox="1"/>
          <p:nvPr/>
        </p:nvSpPr>
        <p:spPr>
          <a:xfrm>
            <a:off x="3637188" y="5916931"/>
            <a:ext cx="2051917" cy="461665"/>
          </a:xfrm>
          <a:prstGeom prst="rect">
            <a:avLst/>
          </a:prstGeom>
          <a:noFill/>
        </p:spPr>
        <p:txBody>
          <a:bodyPr wrap="square" rtlCol="0">
            <a:spAutoFit/>
          </a:bodyPr>
          <a:lstStyle/>
          <a:p>
            <a:pPr algn="ctr"/>
            <a:r>
              <a:rPr lang="en-US" altLang="zh-TW" sz="2400" b="1" i="1" u="sng" dirty="0"/>
              <a:t>Low Rank</a:t>
            </a:r>
            <a:endParaRPr lang="zh-TW" altLang="en-US" sz="2400" b="1" i="1" u="sng"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5524340" y="2920580"/>
          <a:ext cx="3600000" cy="3600000"/>
        </p:xfrm>
        <a:graphic>
          <a:graphicData uri="http://schemas.openxmlformats.org/drawingml/2006/table">
            <a:tbl>
              <a:tblPr firstRow="1" bandRow="1">
                <a:tableStyleId>{5C22544A-7EE6-4342-B048-85BDC9FD1C3A}</a:tableStyleId>
              </a:tblPr>
              <a:tblGrid>
                <a:gridCol w="450000"/>
                <a:gridCol w="450000"/>
                <a:gridCol w="450000"/>
                <a:gridCol w="450000"/>
                <a:gridCol w="450000"/>
                <a:gridCol w="450000"/>
                <a:gridCol w="450000"/>
                <a:gridCol w="450000"/>
              </a:tblGrid>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50000">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TW"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bl>
          </a:graphicData>
        </a:graphic>
      </p:graphicFrame>
      <p:grpSp>
        <p:nvGrpSpPr>
          <p:cNvPr id="3" name="群組 2"/>
          <p:cNvGrpSpPr/>
          <p:nvPr/>
        </p:nvGrpSpPr>
        <p:grpSpPr>
          <a:xfrm>
            <a:off x="5644334" y="307160"/>
            <a:ext cx="3371559" cy="821733"/>
            <a:chOff x="4247796" y="992053"/>
            <a:chExt cx="3371559" cy="821733"/>
          </a:xfrm>
        </p:grpSpPr>
        <p:sp>
          <p:nvSpPr>
            <p:cNvPr id="4" name="矩形 3"/>
            <p:cNvSpPr/>
            <p:nvPr/>
          </p:nvSpPr>
          <p:spPr>
            <a:xfrm>
              <a:off x="424779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5" name="矩形 4"/>
            <p:cNvSpPr/>
            <p:nvPr/>
          </p:nvSpPr>
          <p:spPr>
            <a:xfrm>
              <a:off x="469970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6" name="矩形 5"/>
            <p:cNvSpPr/>
            <p:nvPr/>
          </p:nvSpPr>
          <p:spPr>
            <a:xfrm>
              <a:off x="515161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7" name="矩形 6"/>
            <p:cNvSpPr/>
            <p:nvPr/>
          </p:nvSpPr>
          <p:spPr>
            <a:xfrm>
              <a:off x="560352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8" name="矩形 7"/>
            <p:cNvSpPr/>
            <p:nvPr/>
          </p:nvSpPr>
          <p:spPr>
            <a:xfrm>
              <a:off x="605543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9" name="矩形 8"/>
            <p:cNvSpPr/>
            <p:nvPr/>
          </p:nvSpPr>
          <p:spPr>
            <a:xfrm>
              <a:off x="650734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0" name="矩形 9"/>
            <p:cNvSpPr/>
            <p:nvPr/>
          </p:nvSpPr>
          <p:spPr>
            <a:xfrm>
              <a:off x="695925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1" name="矩形 10"/>
            <p:cNvSpPr/>
            <p:nvPr/>
          </p:nvSpPr>
          <p:spPr>
            <a:xfrm>
              <a:off x="7411166" y="992053"/>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grpSp>
      <p:grpSp>
        <p:nvGrpSpPr>
          <p:cNvPr id="12" name="群組 11"/>
          <p:cNvGrpSpPr/>
          <p:nvPr/>
        </p:nvGrpSpPr>
        <p:grpSpPr>
          <a:xfrm rot="5400000">
            <a:off x="3167708" y="4318587"/>
            <a:ext cx="3371559" cy="821733"/>
            <a:chOff x="599952" y="3429000"/>
            <a:chExt cx="3371559" cy="821733"/>
          </a:xfrm>
        </p:grpSpPr>
        <p:sp>
          <p:nvSpPr>
            <p:cNvPr id="13" name="矩形 12"/>
            <p:cNvSpPr/>
            <p:nvPr/>
          </p:nvSpPr>
          <p:spPr>
            <a:xfrm>
              <a:off x="59995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4" name="矩形 13"/>
            <p:cNvSpPr/>
            <p:nvPr/>
          </p:nvSpPr>
          <p:spPr>
            <a:xfrm>
              <a:off x="105186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5" name="矩形 14"/>
            <p:cNvSpPr/>
            <p:nvPr/>
          </p:nvSpPr>
          <p:spPr>
            <a:xfrm>
              <a:off x="150377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6" name="矩形 15"/>
            <p:cNvSpPr/>
            <p:nvPr/>
          </p:nvSpPr>
          <p:spPr>
            <a:xfrm>
              <a:off x="195568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7" name="矩形 16"/>
            <p:cNvSpPr/>
            <p:nvPr/>
          </p:nvSpPr>
          <p:spPr>
            <a:xfrm>
              <a:off x="240759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8" name="矩形 17"/>
            <p:cNvSpPr/>
            <p:nvPr/>
          </p:nvSpPr>
          <p:spPr>
            <a:xfrm>
              <a:off x="285950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19" name="矩形 18"/>
            <p:cNvSpPr/>
            <p:nvPr/>
          </p:nvSpPr>
          <p:spPr>
            <a:xfrm>
              <a:off x="331141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sp>
          <p:nvSpPr>
            <p:cNvPr id="20" name="矩形 19"/>
            <p:cNvSpPr/>
            <p:nvPr/>
          </p:nvSpPr>
          <p:spPr>
            <a:xfrm>
              <a:off x="3763322" y="3429000"/>
              <a:ext cx="208189" cy="821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p:grpSp>
      <p:sp>
        <p:nvSpPr>
          <p:cNvPr id="21" name="文字方塊 20"/>
          <p:cNvSpPr txBox="1"/>
          <p:nvPr/>
        </p:nvSpPr>
        <p:spPr>
          <a:xfrm>
            <a:off x="8314343" y="1052604"/>
            <a:ext cx="2039815" cy="461665"/>
          </a:xfrm>
          <a:prstGeom prst="rect">
            <a:avLst/>
          </a:prstGeom>
          <a:noFill/>
        </p:spPr>
        <p:txBody>
          <a:bodyPr wrap="square" rtlCol="0">
            <a:spAutoFit/>
          </a:bodyPr>
          <a:lstStyle/>
          <a:p>
            <a:pPr algn="ctr"/>
            <a:r>
              <a:rPr lang="en-US" altLang="zh-TW" sz="2400" dirty="0"/>
              <a:t>key</a:t>
            </a:r>
            <a:endParaRPr lang="zh-TW" altLang="en-US" sz="2400" dirty="0"/>
          </a:p>
        </p:txBody>
      </p:sp>
      <p:sp>
        <p:nvSpPr>
          <p:cNvPr id="22" name="文字方塊 21"/>
          <p:cNvSpPr txBox="1"/>
          <p:nvPr/>
        </p:nvSpPr>
        <p:spPr>
          <a:xfrm rot="16200000">
            <a:off x="3109134" y="4467814"/>
            <a:ext cx="2039815" cy="461665"/>
          </a:xfrm>
          <a:prstGeom prst="rect">
            <a:avLst/>
          </a:prstGeom>
          <a:noFill/>
        </p:spPr>
        <p:txBody>
          <a:bodyPr wrap="square" rtlCol="0">
            <a:spAutoFit/>
          </a:bodyPr>
          <a:lstStyle/>
          <a:p>
            <a:pPr algn="ctr"/>
            <a:r>
              <a:rPr lang="en-US" altLang="zh-TW" sz="2400" dirty="0"/>
              <a:t>query</a:t>
            </a:r>
            <a:endParaRPr lang="zh-TW" altLang="en-US" sz="2400" dirty="0"/>
          </a:p>
        </p:txBody>
      </p:sp>
      <p:sp>
        <p:nvSpPr>
          <p:cNvPr id="23" name="矩形 22"/>
          <p:cNvSpPr/>
          <p:nvPr/>
        </p:nvSpPr>
        <p:spPr>
          <a:xfrm>
            <a:off x="6548154" y="1918670"/>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24" name="矩形 23"/>
          <p:cNvSpPr/>
          <p:nvPr/>
        </p:nvSpPr>
        <p:spPr>
          <a:xfrm>
            <a:off x="7000064" y="1918670"/>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25" name="矩形 24"/>
          <p:cNvSpPr/>
          <p:nvPr/>
        </p:nvSpPr>
        <p:spPr>
          <a:xfrm>
            <a:off x="7451974" y="1918670"/>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26" name="矩形 25"/>
          <p:cNvSpPr/>
          <p:nvPr/>
        </p:nvSpPr>
        <p:spPr>
          <a:xfrm>
            <a:off x="7903884" y="1918670"/>
            <a:ext cx="208189" cy="8217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27" name="箭號: 向右 26"/>
          <p:cNvSpPr/>
          <p:nvPr/>
        </p:nvSpPr>
        <p:spPr>
          <a:xfrm rot="5400000">
            <a:off x="7017749" y="1128291"/>
            <a:ext cx="613182" cy="787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426182" y="2740403"/>
            <a:ext cx="987623" cy="3827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8246728" y="2785116"/>
            <a:ext cx="987623" cy="3827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p:cNvGrpSpPr/>
          <p:nvPr/>
        </p:nvGrpSpPr>
        <p:grpSpPr>
          <a:xfrm>
            <a:off x="1699005" y="307160"/>
            <a:ext cx="3371559" cy="821733"/>
            <a:chOff x="4247796" y="992053"/>
            <a:chExt cx="3371559" cy="821733"/>
          </a:xfrm>
        </p:grpSpPr>
        <p:sp>
          <p:nvSpPr>
            <p:cNvPr id="31" name="矩形 30"/>
            <p:cNvSpPr/>
            <p:nvPr/>
          </p:nvSpPr>
          <p:spPr>
            <a:xfrm>
              <a:off x="4247796" y="992053"/>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2" name="矩形 31"/>
            <p:cNvSpPr/>
            <p:nvPr/>
          </p:nvSpPr>
          <p:spPr>
            <a:xfrm>
              <a:off x="4699706" y="992053"/>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3" name="矩形 32"/>
            <p:cNvSpPr/>
            <p:nvPr/>
          </p:nvSpPr>
          <p:spPr>
            <a:xfrm>
              <a:off x="5151616" y="992053"/>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4" name="矩形 33"/>
            <p:cNvSpPr/>
            <p:nvPr/>
          </p:nvSpPr>
          <p:spPr>
            <a:xfrm>
              <a:off x="5603526" y="992053"/>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5" name="矩形 34"/>
            <p:cNvSpPr/>
            <p:nvPr/>
          </p:nvSpPr>
          <p:spPr>
            <a:xfrm>
              <a:off x="6055436" y="992053"/>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6" name="矩形 35"/>
            <p:cNvSpPr/>
            <p:nvPr/>
          </p:nvSpPr>
          <p:spPr>
            <a:xfrm>
              <a:off x="6507346" y="992053"/>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7" name="矩形 36"/>
            <p:cNvSpPr/>
            <p:nvPr/>
          </p:nvSpPr>
          <p:spPr>
            <a:xfrm>
              <a:off x="6959256" y="992053"/>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8" name="矩形 37"/>
            <p:cNvSpPr/>
            <p:nvPr/>
          </p:nvSpPr>
          <p:spPr>
            <a:xfrm>
              <a:off x="7411166" y="992053"/>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grpSp>
      <p:sp>
        <p:nvSpPr>
          <p:cNvPr id="39" name="矩形 38"/>
          <p:cNvSpPr/>
          <p:nvPr/>
        </p:nvSpPr>
        <p:spPr>
          <a:xfrm>
            <a:off x="2602825" y="1918670"/>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40" name="矩形 39"/>
          <p:cNvSpPr/>
          <p:nvPr/>
        </p:nvSpPr>
        <p:spPr>
          <a:xfrm>
            <a:off x="3054735" y="1918670"/>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41" name="矩形 40"/>
          <p:cNvSpPr/>
          <p:nvPr/>
        </p:nvSpPr>
        <p:spPr>
          <a:xfrm>
            <a:off x="3506645" y="1918670"/>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42" name="矩形 41"/>
          <p:cNvSpPr/>
          <p:nvPr/>
        </p:nvSpPr>
        <p:spPr>
          <a:xfrm>
            <a:off x="3958555" y="1918670"/>
            <a:ext cx="208189" cy="8217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43" name="箭號: 向右 42"/>
          <p:cNvSpPr/>
          <p:nvPr/>
        </p:nvSpPr>
        <p:spPr>
          <a:xfrm rot="5400000">
            <a:off x="3072420" y="1128291"/>
            <a:ext cx="613182" cy="787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p:cNvSpPr txBox="1"/>
          <p:nvPr/>
        </p:nvSpPr>
        <p:spPr>
          <a:xfrm>
            <a:off x="4023711" y="1152481"/>
            <a:ext cx="2039815" cy="461665"/>
          </a:xfrm>
          <a:prstGeom prst="rect">
            <a:avLst/>
          </a:prstGeom>
          <a:noFill/>
        </p:spPr>
        <p:txBody>
          <a:bodyPr wrap="square" rtlCol="0">
            <a:spAutoFit/>
          </a:bodyPr>
          <a:lstStyle/>
          <a:p>
            <a:pPr algn="ctr"/>
            <a:r>
              <a:rPr lang="en-US" altLang="zh-TW" sz="2400" dirty="0"/>
              <a:t>value</a:t>
            </a:r>
            <a:endParaRPr lang="zh-TW" altLang="en-US" sz="2400" dirty="0"/>
          </a:p>
        </p:txBody>
      </p:sp>
      <p:sp>
        <p:nvSpPr>
          <p:cNvPr id="45" name="文字方塊 44"/>
          <p:cNvSpPr txBox="1"/>
          <p:nvPr/>
        </p:nvSpPr>
        <p:spPr>
          <a:xfrm>
            <a:off x="1569607" y="4207337"/>
            <a:ext cx="2389185" cy="1200329"/>
          </a:xfrm>
          <a:prstGeom prst="rect">
            <a:avLst/>
          </a:prstGeom>
          <a:noFill/>
        </p:spPr>
        <p:txBody>
          <a:bodyPr wrap="square" rtlCol="0">
            <a:spAutoFit/>
          </a:bodyPr>
          <a:lstStyle/>
          <a:p>
            <a:r>
              <a:rPr lang="en-US" altLang="zh-TW" sz="2400" dirty="0"/>
              <a:t>Can we reduce the number of queries?</a:t>
            </a:r>
            <a:endParaRPr lang="zh-TW" altLang="en-US" sz="2400" dirty="0"/>
          </a:p>
        </p:txBody>
      </p:sp>
      <mc:AlternateContent xmlns:mc="http://schemas.openxmlformats.org/markup-compatibility/2006">
        <mc:Choice xmlns:a14="http://schemas.microsoft.com/office/drawing/2010/main" Requires="a14">
          <p:sp>
            <p:nvSpPr>
              <p:cNvPr id="46" name="文字方塊 45">
                <a:extLst>
                  <a:ext uri="{FF2B5EF4-FFF2-40B4-BE49-F238E27FC236}">
                    <a14:artisticCrisscrossEtching id="{FE579F5A-8BF9-4518-AA71-953856E67FE4}"/>
                  </a:ext>
                </a:extLst>
              </p:cNvPr>
              <p:cNvSpPr txBox="1"/>
              <p:nvPr/>
            </p:nvSpPr>
            <p:spPr>
              <a:xfrm>
                <a:off x="6100508" y="2080123"/>
                <a:ext cx="34272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𝐾</m:t>
                      </m:r>
                    </m:oMath>
                  </m:oMathPara>
                </a14:m>
                <a:endParaRPr lang="zh-TW" altLang="en-US" sz="2800" dirty="0"/>
              </a:p>
            </p:txBody>
          </p:sp>
        </mc:Choice>
        <mc:Fallback>
          <p:sp>
            <p:nvSpPr>
              <p:cNvPr id="46" name="文字方塊 45"/>
              <p:cNvSpPr txBox="1">
                <a:spLocks noRot="1" noChangeAspect="1" noMove="1" noResize="1" noEditPoints="1" noAdjustHandles="1" noChangeArrowheads="1" noChangeShapeType="1" noTextEdit="1"/>
              </p:cNvSpPr>
              <p:nvPr/>
            </p:nvSpPr>
            <p:spPr>
              <a:xfrm>
                <a:off x="6100508" y="2080123"/>
                <a:ext cx="342723" cy="430887"/>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7" name="文字方塊 46">
                <a:extLst>
                  <a:ext uri="{FF2B5EF4-FFF2-40B4-BE49-F238E27FC236}">
                    <a14:artisticCrisscrossEtching id="{494C4FD6-7B96-4A32-963D-9B79FE69DBBA}"/>
                  </a:ext>
                </a:extLst>
              </p:cNvPr>
              <p:cNvSpPr txBox="1"/>
              <p:nvPr/>
            </p:nvSpPr>
            <p:spPr>
              <a:xfrm>
                <a:off x="9057636" y="531628"/>
                <a:ext cx="3534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𝑁</m:t>
                      </m:r>
                    </m:oMath>
                  </m:oMathPara>
                </a14:m>
                <a:endParaRPr lang="zh-TW" altLang="en-US" sz="2800" i="1" dirty="0"/>
              </a:p>
            </p:txBody>
          </p:sp>
        </mc:Choice>
        <mc:Fallback>
          <p:sp>
            <p:nvSpPr>
              <p:cNvPr id="47" name="文字方塊 46"/>
              <p:cNvSpPr txBox="1">
                <a:spLocks noRot="1" noChangeAspect="1" noMove="1" noResize="1" noEditPoints="1" noAdjustHandles="1" noChangeArrowheads="1" noChangeShapeType="1" noTextEdit="1"/>
              </p:cNvSpPr>
              <p:nvPr/>
            </p:nvSpPr>
            <p:spPr>
              <a:xfrm>
                <a:off x="9057636" y="531628"/>
                <a:ext cx="353430" cy="430887"/>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8" name="文字方塊 47">
                <a:extLst>
                  <a:ext uri="{FF2B5EF4-FFF2-40B4-BE49-F238E27FC236}">
                    <a14:artisticCrisscrossEtching id="{633DC727-DA94-4DBE-8D29-3A7B342252EA}"/>
                  </a:ext>
                </a:extLst>
              </p:cNvPr>
              <p:cNvSpPr txBox="1"/>
              <p:nvPr/>
            </p:nvSpPr>
            <p:spPr>
              <a:xfrm>
                <a:off x="5112792" y="531628"/>
                <a:ext cx="3534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𝑁</m:t>
                      </m:r>
                    </m:oMath>
                  </m:oMathPara>
                </a14:m>
                <a:endParaRPr lang="zh-TW" altLang="en-US" sz="2800" i="1" dirty="0"/>
              </a:p>
            </p:txBody>
          </p:sp>
        </mc:Choice>
        <mc:Fallback>
          <p:sp>
            <p:nvSpPr>
              <p:cNvPr id="48" name="文字方塊 47"/>
              <p:cNvSpPr txBox="1">
                <a:spLocks noRot="1" noChangeAspect="1" noMove="1" noResize="1" noEditPoints="1" noAdjustHandles="1" noChangeArrowheads="1" noChangeShapeType="1" noTextEdit="1"/>
              </p:cNvSpPr>
              <p:nvPr/>
            </p:nvSpPr>
            <p:spPr>
              <a:xfrm>
                <a:off x="5112792" y="531628"/>
                <a:ext cx="353430" cy="430887"/>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9" name="文字方塊 48">
                <a:extLst>
                  <a:ext uri="{FF2B5EF4-FFF2-40B4-BE49-F238E27FC236}">
                    <a14:artisticCrisscrossEtching id="{FF7A0A4F-57C4-4931-AA65-FD1F20CAE7FF}"/>
                  </a:ext>
                </a:extLst>
              </p:cNvPr>
              <p:cNvSpPr txBox="1"/>
              <p:nvPr/>
            </p:nvSpPr>
            <p:spPr>
              <a:xfrm>
                <a:off x="4251519" y="2080123"/>
                <a:ext cx="34272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𝐾</m:t>
                      </m:r>
                    </m:oMath>
                  </m:oMathPara>
                </a14:m>
                <a:endParaRPr lang="zh-TW" altLang="en-US" sz="2800" dirty="0"/>
              </a:p>
            </p:txBody>
          </p:sp>
        </mc:Choice>
        <mc:Fallback>
          <p:sp>
            <p:nvSpPr>
              <p:cNvPr id="49" name="文字方塊 48"/>
              <p:cNvSpPr txBox="1">
                <a:spLocks noRot="1" noChangeAspect="1" noMove="1" noResize="1" noEditPoints="1" noAdjustHandles="1" noChangeArrowheads="1" noChangeShapeType="1" noTextEdit="1"/>
              </p:cNvSpPr>
              <p:nvPr/>
            </p:nvSpPr>
            <p:spPr>
              <a:xfrm>
                <a:off x="4251519" y="2080123"/>
                <a:ext cx="342723" cy="430887"/>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50" name="矩形 49"/>
          <p:cNvSpPr/>
          <p:nvPr/>
        </p:nvSpPr>
        <p:spPr>
          <a:xfrm rot="5400000">
            <a:off x="8819289" y="2736902"/>
            <a:ext cx="208189" cy="8217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1" name="矩形 50"/>
          <p:cNvSpPr/>
          <p:nvPr/>
        </p:nvSpPr>
        <p:spPr>
          <a:xfrm rot="5400000">
            <a:off x="8819289" y="3188812"/>
            <a:ext cx="208189" cy="8217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2" name="矩形 51"/>
          <p:cNvSpPr/>
          <p:nvPr/>
        </p:nvSpPr>
        <p:spPr>
          <a:xfrm rot="5400000">
            <a:off x="8819289" y="3640722"/>
            <a:ext cx="208189" cy="8217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3" name="矩形 52"/>
          <p:cNvSpPr/>
          <p:nvPr/>
        </p:nvSpPr>
        <p:spPr>
          <a:xfrm rot="5400000">
            <a:off x="8819289" y="4092632"/>
            <a:ext cx="208189" cy="8217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4" name="矩形 53"/>
          <p:cNvSpPr/>
          <p:nvPr/>
        </p:nvSpPr>
        <p:spPr>
          <a:xfrm rot="5400000">
            <a:off x="8819289" y="4544542"/>
            <a:ext cx="208189" cy="8217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5" name="矩形 54"/>
          <p:cNvSpPr/>
          <p:nvPr/>
        </p:nvSpPr>
        <p:spPr>
          <a:xfrm rot="5400000">
            <a:off x="8819289" y="4996452"/>
            <a:ext cx="208189" cy="8217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6" name="矩形 55"/>
          <p:cNvSpPr/>
          <p:nvPr/>
        </p:nvSpPr>
        <p:spPr>
          <a:xfrm rot="5400000">
            <a:off x="8819289" y="5448362"/>
            <a:ext cx="208189" cy="8217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7" name="矩形 56"/>
          <p:cNvSpPr/>
          <p:nvPr/>
        </p:nvSpPr>
        <p:spPr>
          <a:xfrm rot="5400000">
            <a:off x="8819289" y="5900272"/>
            <a:ext cx="208189" cy="8217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8" name="矩形 57"/>
          <p:cNvSpPr/>
          <p:nvPr/>
        </p:nvSpPr>
        <p:spPr>
          <a:xfrm>
            <a:off x="6443230" y="2920580"/>
            <a:ext cx="1803498" cy="430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2453422" y="1888478"/>
            <a:ext cx="1745636" cy="8966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6443230" y="3384234"/>
            <a:ext cx="1803497" cy="430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p:cNvSpPr txBox="1"/>
          <p:nvPr/>
        </p:nvSpPr>
        <p:spPr>
          <a:xfrm>
            <a:off x="1598240" y="5592332"/>
            <a:ext cx="2634305" cy="830997"/>
          </a:xfrm>
          <a:prstGeom prst="rect">
            <a:avLst/>
          </a:prstGeom>
          <a:noFill/>
        </p:spPr>
        <p:txBody>
          <a:bodyPr wrap="square" rtlCol="0">
            <a:spAutoFit/>
          </a:bodyPr>
          <a:lstStyle/>
          <a:p>
            <a:r>
              <a:rPr lang="en-US" altLang="zh-TW" sz="2400" dirty="0"/>
              <a:t>change output sequence length</a:t>
            </a:r>
            <a:endParaRPr lang="zh-TW"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9" grpId="0" animBg="1"/>
      <p:bldP spid="40" grpId="0" animBg="1"/>
      <p:bldP spid="41" grpId="0" animBg="1"/>
      <p:bldP spid="42" grpId="0" animBg="1"/>
      <p:bldP spid="43" grpId="0" animBg="1"/>
      <p:bldP spid="44" grpId="0"/>
      <p:bldP spid="45" grpId="0"/>
      <p:bldP spid="46" grpId="0"/>
      <p:bldP spid="48" grpId="0"/>
      <p:bldP spid="49" grpId="0"/>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rial" panose="020B0604020202020204" pitchFamily="34" charset="0"/>
                <a:cs typeface="Arial" panose="020B0604020202020204" pitchFamily="34" charset="0"/>
              </a:rPr>
              <a:t>Parallel co-attention</a:t>
            </a:r>
            <a:endParaRPr lang="zh-TW" altLang="en-US"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9D9AE36D-5AF6-4561-A695-97CFEFE2C3E6}"/>
                  </a:ext>
                </a:extLst>
              </p:cNvPr>
              <p:cNvSpPr>
                <a:spLocks noGrp="1"/>
              </p:cNvSpPr>
              <p:nvPr>
                <p:ph idx="1"/>
              </p:nvPr>
            </p:nvSpPr>
            <p:spPr>
              <a:xfrm>
                <a:off x="609600" y="1935166"/>
                <a:ext cx="5791200" cy="4389437"/>
              </a:xfrm>
            </p:spPr>
            <p:txBody>
              <a:bodyPr/>
              <a:lstStyle/>
              <a:p>
                <a:r>
                  <a:rPr lang="en-US" altLang="zh-TW" sz="2400" dirty="0">
                    <a:latin typeface="Arial" panose="020B0604020202020204" pitchFamily="34" charset="0"/>
                  </a:rPr>
                  <a:t>Parallel co-attention model jointly reasons about image and question attention for visual question answering</a:t>
                </a:r>
                <a:r>
                  <a:rPr lang="en-US" altLang="zh-TW" sz="2400" dirty="0"/>
                  <a:t>.</a:t>
                </a:r>
              </a:p>
              <a:p>
                <a:r>
                  <a:rPr lang="en-US" altLang="zh-TW" sz="2400" dirty="0">
                    <a:latin typeface="Arial" panose="020B0604020202020204" pitchFamily="34" charset="0"/>
                    <a:cs typeface="Arial" panose="020B0604020202020204" pitchFamily="34" charset="0"/>
                  </a:rPr>
                  <a:t>Image feature map </a:t>
                </a:r>
                <a14:m>
                  <m:oMath xmlns:m="http://schemas.openxmlformats.org/officeDocument/2006/math">
                    <m:r>
                      <a:rPr lang="en-US" altLang="zh-TW" sz="2400" i="1" dirty="0">
                        <a:latin typeface="Cambria Math" panose="02040503050406030204" pitchFamily="18" charset="0"/>
                      </a:rPr>
                      <m:t>𝑉</m:t>
                    </m:r>
                    <m:r>
                      <a:rPr lang="en-US" altLang="zh-TW" sz="2400" i="1" dirty="0" smtClean="0">
                        <a:latin typeface="Cambria Math" panose="02040503050406030204" pitchFamily="18" charset="0"/>
                        <a:ea typeface="Cambria Math" panose="02040503050406030204" pitchFamily="18" charset="0"/>
                      </a:rPr>
                      <m:t>∈</m:t>
                    </m:r>
                    <m:sSup>
                      <m:sSupPr>
                        <m:ctrlPr>
                          <a:rPr lang="en-US" altLang="zh-TW" sz="2400" i="1" dirty="0" smtClean="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𝑅</m:t>
                        </m:r>
                      </m:e>
                      <m:sup>
                        <m:r>
                          <a:rPr lang="en-US" altLang="zh-TW" sz="2400" b="0" i="1" dirty="0" smtClean="0">
                            <a:latin typeface="Cambria Math" panose="02040503050406030204" pitchFamily="18" charset="0"/>
                            <a:ea typeface="Cambria Math" panose="02040503050406030204" pitchFamily="18" charset="0"/>
                          </a:rPr>
                          <m:t>𝑑</m:t>
                        </m:r>
                        <m:r>
                          <a:rPr lang="en-US" altLang="zh-TW" sz="2400" b="0" i="1" dirty="0" smtClean="0">
                            <a:latin typeface="Cambria Math" panose="02040503050406030204" pitchFamily="18" charset="0"/>
                            <a:ea typeface="Cambria Math" panose="02040503050406030204" pitchFamily="18" charset="0"/>
                          </a:rPr>
                          <m:t>×</m:t>
                        </m:r>
                        <m:r>
                          <a:rPr lang="en-US" altLang="zh-TW" sz="2400" b="0" i="1" dirty="0" smtClean="0">
                            <a:latin typeface="Cambria Math" panose="02040503050406030204" pitchFamily="18" charset="0"/>
                            <a:ea typeface="Cambria Math" panose="02040503050406030204" pitchFamily="18" charset="0"/>
                          </a:rPr>
                          <m:t>𝑛</m:t>
                        </m:r>
                      </m:sup>
                    </m:sSup>
                  </m:oMath>
                </a14:m>
                <a:r>
                  <a:rPr lang="en-US" altLang="zh-TW" sz="2400" dirty="0">
                    <a:latin typeface="Arial" panose="020B0604020202020204" pitchFamily="34" charset="0"/>
                    <a:cs typeface="Arial" panose="020B0604020202020204" pitchFamily="34" charset="0"/>
                  </a:rPr>
                  <a:t>contains the regional features (</a:t>
                </a:r>
                <a14:m>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𝑣</m:t>
                        </m:r>
                      </m:e>
                      <m:sub>
                        <m:r>
                          <a:rPr lang="en-US" altLang="zh-TW" sz="2400" i="1">
                            <a:latin typeface="Cambria Math" panose="02040503050406030204" pitchFamily="18" charset="0"/>
                            <a:cs typeface="Arial" panose="020B0604020202020204" pitchFamily="34" charset="0"/>
                          </a:rPr>
                          <m:t>1</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𝑣</m:t>
                        </m:r>
                      </m:e>
                      <m:sub>
                        <m:r>
                          <a:rPr lang="en-US" altLang="zh-TW" sz="2400" i="1">
                            <a:latin typeface="Cambria Math" panose="02040503050406030204" pitchFamily="18" charset="0"/>
                            <a:cs typeface="Arial" panose="020B0604020202020204" pitchFamily="34" charset="0"/>
                          </a:rPr>
                          <m:t>2</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𝑣</m:t>
                        </m:r>
                      </m:e>
                      <m:sub>
                        <m:r>
                          <a:rPr lang="en-US" altLang="zh-TW" sz="2400" i="1">
                            <a:latin typeface="Cambria Math" panose="02040503050406030204" pitchFamily="18" charset="0"/>
                            <a:cs typeface="Arial" panose="020B0604020202020204" pitchFamily="34" charset="0"/>
                          </a:rPr>
                          <m:t>𝑛</m:t>
                        </m:r>
                      </m:sub>
                    </m:sSub>
                  </m:oMath>
                </a14:m>
                <a:r>
                  <a:rPr lang="en-US" altLang="zh-TW" sz="2400" dirty="0">
                    <a:latin typeface="Arial" panose="020B0604020202020204" pitchFamily="34" charset="0"/>
                    <a:cs typeface="Arial" panose="020B0604020202020204" pitchFamily="34" charset="0"/>
                  </a:rPr>
                  <a:t>) in the image,  q</a:t>
                </a:r>
                <a14:m>
                  <m:oMath xmlns:m="http://schemas.openxmlformats.org/officeDocument/2006/math">
                    <m:r>
                      <m:rPr>
                        <m:sty m:val="p"/>
                      </m:rPr>
                      <a:rPr lang="en-US" altLang="zh-TW" sz="2400" b="0" i="0" dirty="0" smtClean="0">
                        <a:latin typeface="Cambria Math" panose="02040503050406030204" pitchFamily="18" charset="0"/>
                      </a:rPr>
                      <m:t>uestion</m:t>
                    </m:r>
                    <m:r>
                      <a:rPr lang="en-US" altLang="zh-TW" sz="2400" b="0" i="0" dirty="0" smtClean="0">
                        <a:latin typeface="Cambria Math" panose="02040503050406030204" pitchFamily="18" charset="0"/>
                      </a:rPr>
                      <m:t> </m:t>
                    </m:r>
                    <m:r>
                      <m:rPr>
                        <m:sty m:val="p"/>
                      </m:rPr>
                      <a:rPr lang="en-US" altLang="zh-TW" sz="2400" b="0" i="0" dirty="0" smtClean="0">
                        <a:latin typeface="Cambria Math" panose="02040503050406030204" pitchFamily="18" charset="0"/>
                      </a:rPr>
                      <m:t>represention</m:t>
                    </m:r>
                    <m:r>
                      <a:rPr lang="en-US" altLang="zh-TW" sz="2400" b="0" i="0" dirty="0" smtClean="0">
                        <a:latin typeface="Cambria Math" panose="02040503050406030204" pitchFamily="18" charset="0"/>
                      </a:rPr>
                      <m:t> </m:t>
                    </m:r>
                    <m:r>
                      <a:rPr lang="en-US" altLang="zh-TW" sz="2400" b="0" i="1" dirty="0" smtClean="0">
                        <a:latin typeface="Cambria Math" panose="02040503050406030204" pitchFamily="18" charset="0"/>
                      </a:rPr>
                      <m:t>𝑄</m:t>
                    </m:r>
                    <m:r>
                      <a:rPr lang="en-US" altLang="zh-TW" sz="2400" i="1" dirty="0">
                        <a:latin typeface="Cambria Math" panose="02040503050406030204" pitchFamily="18" charset="0"/>
                        <a:ea typeface="Cambria Math" panose="02040503050406030204" pitchFamily="18" charset="0"/>
                      </a:rPr>
                      <m:t>∈</m:t>
                    </m:r>
                    <m:sSup>
                      <m:sSupPr>
                        <m:ctrlPr>
                          <a:rPr lang="en-US" altLang="zh-TW" sz="2400" i="1" dirty="0">
                            <a:latin typeface="Cambria Math" panose="02040503050406030204" pitchFamily="18" charset="0"/>
                            <a:ea typeface="Cambria Math" panose="02040503050406030204" pitchFamily="18" charset="0"/>
                          </a:rPr>
                        </m:ctrlPr>
                      </m:sSupPr>
                      <m:e>
                        <m:r>
                          <a:rPr lang="en-US" altLang="zh-TW" sz="2400" i="1" dirty="0">
                            <a:latin typeface="Cambria Math" panose="02040503050406030204" pitchFamily="18" charset="0"/>
                            <a:ea typeface="Cambria Math" panose="02040503050406030204" pitchFamily="18" charset="0"/>
                          </a:rPr>
                          <m:t>𝑅</m:t>
                        </m:r>
                      </m:e>
                      <m:sup>
                        <m:r>
                          <a:rPr lang="en-US" altLang="zh-TW" sz="2400" i="1" dirty="0">
                            <a:latin typeface="Cambria Math" panose="02040503050406030204" pitchFamily="18" charset="0"/>
                            <a:ea typeface="Cambria Math" panose="02040503050406030204" pitchFamily="18" charset="0"/>
                          </a:rPr>
                          <m:t>𝑑</m:t>
                        </m:r>
                        <m:r>
                          <a:rPr lang="en-US" altLang="zh-TW" sz="2400" i="1" dirty="0">
                            <a:latin typeface="Cambria Math" panose="02040503050406030204" pitchFamily="18" charset="0"/>
                            <a:ea typeface="Cambria Math" panose="02040503050406030204" pitchFamily="18" charset="0"/>
                          </a:rPr>
                          <m:t>×</m:t>
                        </m:r>
                        <m:r>
                          <a:rPr lang="en-US" altLang="zh-TW" sz="2400" b="0" i="1" dirty="0" smtClean="0">
                            <a:latin typeface="Cambria Math" panose="02040503050406030204" pitchFamily="18" charset="0"/>
                            <a:ea typeface="Cambria Math" panose="02040503050406030204" pitchFamily="18" charset="0"/>
                          </a:rPr>
                          <m:t>𝑡</m:t>
                        </m:r>
                      </m:sup>
                    </m:sSup>
                  </m:oMath>
                </a14:m>
                <a:r>
                  <a:rPr lang="en-US" altLang="zh-TW" sz="2400" dirty="0">
                    <a:latin typeface="Arial" panose="020B0604020202020204" pitchFamily="34" charset="0"/>
                    <a:cs typeface="Arial" panose="020B0604020202020204" pitchFamily="34" charset="0"/>
                  </a:rPr>
                  <a:t>contains gram features (</a:t>
                </a:r>
                <a14:m>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𝑞</m:t>
                        </m:r>
                      </m:e>
                      <m:sub>
                        <m:r>
                          <a:rPr lang="en-US" altLang="zh-TW" sz="2400" i="1">
                            <a:latin typeface="Cambria Math" panose="02040503050406030204" pitchFamily="18" charset="0"/>
                            <a:cs typeface="Arial" panose="020B0604020202020204" pitchFamily="34" charset="0"/>
                          </a:rPr>
                          <m:t>1</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𝑞</m:t>
                        </m:r>
                      </m:e>
                      <m:sub>
                        <m:r>
                          <a:rPr lang="en-US" altLang="zh-TW" sz="2400" i="1">
                            <a:latin typeface="Cambria Math" panose="02040503050406030204" pitchFamily="18" charset="0"/>
                            <a:cs typeface="Arial" panose="020B0604020202020204" pitchFamily="34" charset="0"/>
                          </a:rPr>
                          <m:t>2</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𝑞</m:t>
                        </m:r>
                      </m:e>
                      <m:sub>
                        <m:r>
                          <a:rPr lang="en-US" altLang="zh-TW" sz="2400" b="0" i="1" smtClean="0">
                            <a:latin typeface="Cambria Math" panose="02040503050406030204" pitchFamily="18" charset="0"/>
                            <a:cs typeface="Arial" panose="020B0604020202020204" pitchFamily="34" charset="0"/>
                          </a:rPr>
                          <m:t>𝑡</m:t>
                        </m:r>
                      </m:sub>
                    </m:sSub>
                  </m:oMath>
                </a14:m>
                <a:r>
                  <a:rPr lang="en-US" altLang="zh-TW" sz="2400" dirty="0">
                    <a:latin typeface="Arial" panose="020B0604020202020204" pitchFamily="34" charset="0"/>
                    <a:cs typeface="Arial" panose="020B0604020202020204" pitchFamily="34" charset="0"/>
                  </a:rPr>
                  <a:t>). </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609600" y="1935166"/>
                <a:ext cx="5791200" cy="4389437"/>
              </a:xfrm>
              <a:blipFill rotWithShape="1">
                <a:blip r:embed="rId1"/>
                <a:stretch>
                  <a:fillRect l="-1053" t="-971" r="-526"/>
                </a:stretch>
              </a:blipFill>
            </p:spPr>
            <p:txBody>
              <a:bodyPr/>
              <a:lstStyle/>
              <a:p>
                <a:r>
                  <a:rPr lang="zh-TW" altLang="en-US">
                    <a:noFill/>
                  </a:rPr>
                  <a:t> </a:t>
                </a:r>
                <a:endParaRPr lang="zh-TW" altLang="en-US">
                  <a:noFill/>
                </a:endParaRPr>
              </a:p>
            </p:txBody>
          </p:sp>
        </mc:Fallback>
      </mc:AlternateContent>
      <p:pic>
        <p:nvPicPr>
          <p:cNvPr id="4" name="圖片 3"/>
          <p:cNvPicPr>
            <a:picLocks noChangeAspect="1"/>
          </p:cNvPicPr>
          <p:nvPr/>
        </p:nvPicPr>
        <p:blipFill>
          <a:blip r:embed="rId2"/>
          <a:stretch>
            <a:fillRect/>
          </a:stretch>
        </p:blipFill>
        <p:spPr>
          <a:xfrm>
            <a:off x="6702830" y="1912532"/>
            <a:ext cx="5101243" cy="44347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rial" panose="020B0604020202020204" pitchFamily="34" charset="0"/>
                <a:cs typeface="Arial" panose="020B0604020202020204" pitchFamily="34" charset="0"/>
              </a:rPr>
              <a:t>Parallel co-attention (Cont.)</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7AA40FC8-60DC-4209-B8C2-436002206992}"/>
                  </a:ext>
                </a:extLst>
              </p:cNvPr>
              <p:cNvSpPr>
                <a:spLocks noGrp="1"/>
              </p:cNvSpPr>
              <p:nvPr>
                <p:ph idx="1"/>
              </p:nvPr>
            </p:nvSpPr>
            <p:spPr/>
            <p:txBody>
              <a:bodyPr/>
              <a:lstStyle/>
              <a:p>
                <a:r>
                  <a:rPr lang="en-US" altLang="zh-TW" sz="2400" dirty="0">
                    <a:latin typeface="Arial" panose="020B0604020202020204" pitchFamily="34" charset="0"/>
                    <a:cs typeface="Arial" panose="020B0604020202020204" pitchFamily="34" charset="0"/>
                  </a:rPr>
                  <a:t>The new representations of image and question are derived as follows, where </a:t>
                </a:r>
                <a14:m>
                  <m:oMath xmlns:m="http://schemas.openxmlformats.org/officeDocument/2006/math">
                    <m:r>
                      <a:rPr lang="en-US" altLang="zh-TW" sz="2400" i="1">
                        <a:latin typeface="Cambria Math" panose="02040503050406030204" pitchFamily="18" charset="0"/>
                      </a:rPr>
                      <m:t>𝐶</m:t>
                    </m:r>
                  </m:oMath>
                </a14:m>
                <a:r>
                  <a:rPr lang="en-US" altLang="zh-TW" sz="2400" dirty="0">
                    <a:latin typeface="Arial" panose="020B0604020202020204" pitchFamily="34" charset="0"/>
                    <a:cs typeface="Arial" panose="020B0604020202020204" pitchFamily="34" charset="0"/>
                  </a:rPr>
                  <a:t> is the affinity matrix</a:t>
                </a:r>
                <a:r>
                  <a:rPr lang="en-US" altLang="zh-TW" sz="2400" i="1" dirty="0">
                    <a:latin typeface="Arial" panose="020B0604020202020204" pitchFamily="34" charset="0"/>
                    <a:cs typeface="Arial" panose="020B0604020202020204" pitchFamily="34" charset="0"/>
                  </a:rPr>
                  <a:t>,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𝑣</m:t>
                        </m:r>
                      </m:sup>
                    </m:sSup>
                  </m:oMath>
                </a14:m>
                <a:r>
                  <a:rPr lang="en-US" altLang="zh-TW" sz="2400" i="1" dirty="0">
                    <a:latin typeface="Arial" panose="020B0604020202020204" pitchFamily="34" charset="0"/>
                    <a:cs typeface="Arial" panose="020B0604020202020204" pitchFamily="34" charset="0"/>
                  </a:rPr>
                  <a:t> and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𝑞</m:t>
                        </m:r>
                      </m:sup>
                    </m:sSup>
                  </m:oMath>
                </a14:m>
                <a:r>
                  <a:rPr lang="en-US" altLang="zh-TW" sz="2400" i="1" dirty="0">
                    <a:latin typeface="Arial" panose="020B0604020202020204" pitchFamily="34" charset="0"/>
                    <a:cs typeface="Arial" panose="020B0604020202020204" pitchFamily="34" charset="0"/>
                  </a:rPr>
                  <a:t> </a:t>
                </a:r>
                <a:r>
                  <a:rPr lang="en-US" altLang="zh-TW" sz="2400" dirty="0">
                    <a:latin typeface="Arial" panose="020B0604020202020204" pitchFamily="34" charset="0"/>
                    <a:cs typeface="Arial" panose="020B0604020202020204" pitchFamily="34" charset="0"/>
                  </a:rPr>
                  <a:t>are the attention probabilities of each image region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𝑣</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 </m:t>
                    </m:r>
                  </m:oMath>
                </a14:m>
                <a:r>
                  <a:rPr lang="en-US" altLang="zh-TW" sz="2400" dirty="0">
                    <a:latin typeface="Arial" panose="020B0604020202020204" pitchFamily="34" charset="0"/>
                    <a:cs typeface="Arial" panose="020B0604020202020204" pitchFamily="34" charset="0"/>
                  </a:rPr>
                  <a:t>and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𝑞</m:t>
                        </m:r>
                      </m:e>
                      <m:sub>
                        <m:r>
                          <a:rPr lang="en-US" altLang="zh-TW" sz="2400" i="1">
                            <a:latin typeface="Cambria Math" panose="02040503050406030204" pitchFamily="18" charset="0"/>
                          </a:rPr>
                          <m:t>𝑗</m:t>
                        </m:r>
                      </m:sub>
                    </m:sSub>
                  </m:oMath>
                </a14:m>
                <a:r>
                  <a:rPr lang="en-US" altLang="zh-TW" sz="2400" i="1" dirty="0">
                    <a:latin typeface="Arial" panose="020B0604020202020204" pitchFamily="34" charset="0"/>
                    <a:cs typeface="Arial" panose="020B0604020202020204" pitchFamily="34" charset="0"/>
                  </a:rPr>
                  <a:t>, </a:t>
                </a:r>
                <a:r>
                  <a:rPr lang="en-US" altLang="zh-TW" sz="2400" dirty="0">
                    <a:latin typeface="Arial" panose="020B0604020202020204" pitchFamily="34" charset="0"/>
                    <a:cs typeface="Arial" panose="020B0604020202020204" pitchFamily="34" charset="0"/>
                  </a:rPr>
                  <a:t>respectively.</a:t>
                </a:r>
              </a:p>
              <a:p>
                <a:pPr marL="0" indent="0">
                  <a:buNone/>
                  <a:tabLst>
                    <a:tab pos="355600" algn="l"/>
                  </a:tabLst>
                </a:pPr>
                <a:r>
                  <a:rPr lang="en-US" altLang="zh-TW" b="0" dirty="0"/>
                  <a:t>	</a:t>
                </a:r>
                <a14:m>
                  <m:oMath xmlns:m="http://schemas.openxmlformats.org/officeDocument/2006/math">
                    <m:r>
                      <a:rPr lang="en-US" altLang="zh-TW" b="0" i="1" smtClean="0">
                        <a:latin typeface="Cambria Math" panose="02040503050406030204" pitchFamily="18" charset="0"/>
                      </a:rPr>
                      <m:t>𝐶</m:t>
                    </m:r>
                    <m:r>
                      <a:rPr lang="en-US" altLang="zh-TW" b="0" i="1" smtClean="0">
                        <a:latin typeface="Cambria Math" panose="02040503050406030204" pitchFamily="18" charset="0"/>
                      </a:rPr>
                      <m:t>=</m:t>
                    </m:r>
                    <m:r>
                      <a:rPr lang="en-US" altLang="zh-TW" b="0" i="1" smtClean="0">
                        <a:latin typeface="Cambria Math" panose="02040503050406030204" pitchFamily="18" charset="0"/>
                      </a:rPr>
                      <m:t>𝑡𝑎𝑛h</m:t>
                    </m:r>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𝑄</m:t>
                        </m:r>
                      </m:e>
                      <m:sup>
                        <m:r>
                          <a:rPr lang="en-US" altLang="zh-TW" b="0" i="1" smtClean="0">
                            <a:latin typeface="Cambria Math" panose="02040503050406030204" pitchFamily="18" charset="0"/>
                          </a:rPr>
                          <m:t>𝑇</m:t>
                        </m:r>
                      </m:sup>
                    </m:s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𝑉</m:t>
                    </m:r>
                    <m:r>
                      <a:rPr lang="en-US" altLang="zh-TW" b="0" i="1" smtClean="0">
                        <a:latin typeface="Cambria Math" panose="02040503050406030204" pitchFamily="18" charset="0"/>
                      </a:rPr>
                      <m:t>)</m:t>
                    </m:r>
                  </m:oMath>
                </a14:m>
                <a:endParaRPr lang="en-US" altLang="zh-TW" i="1" dirty="0"/>
              </a:p>
              <a:p>
                <a:pPr marL="0" indent="0">
                  <a:buNone/>
                  <a:tabLst>
                    <a:tab pos="355600" algn="l"/>
                  </a:tabLst>
                </a:pPr>
                <a:r>
                  <a:rPr lang="en-US" altLang="zh-TW" dirty="0"/>
                  <a:t>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𝐻</m:t>
                        </m:r>
                      </m:e>
                      <m:sup>
                        <m:r>
                          <a:rPr lang="en-US" altLang="zh-TW" b="0" i="1" smtClean="0">
                            <a:latin typeface="Cambria Math" panose="02040503050406030204" pitchFamily="18" charset="0"/>
                          </a:rPr>
                          <m:t>𝑣</m:t>
                        </m:r>
                      </m:sup>
                    </m:sSup>
                    <m:r>
                      <a:rPr lang="en-US" altLang="zh-TW" b="0" i="1" smtClean="0">
                        <a:latin typeface="Cambria Math" panose="02040503050406030204" pitchFamily="18" charset="0"/>
                      </a:rPr>
                      <m:t>=</m:t>
                    </m:r>
                    <m:sSubSup>
                      <m:sSubSupPr>
                        <m:ctrlPr>
                          <a:rPr lang="en-US" altLang="zh-TW" i="1" smtClean="0">
                            <a:latin typeface="Cambria Math" panose="02040503050406030204" pitchFamily="18" charset="0"/>
                          </a:rPr>
                        </m:ctrlPr>
                      </m:sSubSup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h𝑣</m:t>
                        </m:r>
                      </m:sub>
                      <m:sup>
                        <m:r>
                          <a:rPr lang="en-US" altLang="zh-TW" b="0" i="1" smtClean="0">
                            <a:latin typeface="Cambria Math" panose="02040503050406030204" pitchFamily="18" charset="0"/>
                          </a:rPr>
                          <m:t>𝑇</m:t>
                        </m:r>
                      </m:sup>
                    </m:sSubSup>
                    <m:r>
                      <a:rPr lang="en-US" altLang="zh-TW" b="0" i="1" smtClean="0">
                        <a:latin typeface="Cambria Math" panose="02040503050406030204" pitchFamily="18" charset="0"/>
                      </a:rPr>
                      <m:t>𝑡𝑎𝑛h</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𝑣</m:t>
                        </m:r>
                      </m:sub>
                    </m:sSub>
                    <m:r>
                      <a:rPr lang="en-US" altLang="zh-TW" b="0" i="1" smtClean="0">
                        <a:latin typeface="Cambria Math" panose="02040503050406030204" pitchFamily="18" charset="0"/>
                      </a:rPr>
                      <m:t>𝑉</m:t>
                    </m:r>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𝑊</m:t>
                        </m:r>
                      </m:e>
                      <m:sub>
                        <m:r>
                          <a:rPr lang="en-US" altLang="zh-TW" i="1">
                            <a:latin typeface="Cambria Math" panose="02040503050406030204" pitchFamily="18" charset="0"/>
                          </a:rPr>
                          <m:t>𝑞</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𝑄𝐶</m:t>
                        </m:r>
                      </m:e>
                    </m:d>
                    <m:r>
                      <a:rPr lang="en-US" altLang="zh-TW" b="0" i="1" smtClean="0">
                        <a:latin typeface="Cambria Math" panose="02040503050406030204" pitchFamily="18" charset="0"/>
                      </a:rPr>
                      <m:t>)</m:t>
                    </m:r>
                  </m:oMath>
                </a14:m>
                <a:r>
                  <a:rPr lang="en-US" altLang="zh-TW" i="1" dirty="0"/>
                  <a:t>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𝐻</m:t>
                        </m:r>
                      </m:e>
                      <m:sup>
                        <m:r>
                          <a:rPr lang="en-US" altLang="zh-TW" b="0" i="1" smtClean="0">
                            <a:latin typeface="Cambria Math" panose="02040503050406030204" pitchFamily="18" charset="0"/>
                          </a:rPr>
                          <m:t>𝑞</m:t>
                        </m:r>
                      </m:sup>
                    </m:sSup>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𝑊</m:t>
                        </m:r>
                      </m:e>
                      <m:sub>
                        <m:r>
                          <a:rPr lang="en-US" altLang="zh-TW" i="1">
                            <a:latin typeface="Cambria Math" panose="02040503050406030204" pitchFamily="18" charset="0"/>
                          </a:rPr>
                          <m:t>h</m:t>
                        </m:r>
                        <m:r>
                          <a:rPr lang="en-US" altLang="zh-TW" b="0" i="1" smtClean="0">
                            <a:latin typeface="Cambria Math" panose="02040503050406030204" pitchFamily="18" charset="0"/>
                          </a:rPr>
                          <m:t>𝑞</m:t>
                        </m:r>
                      </m:sub>
                      <m:sup>
                        <m:r>
                          <a:rPr lang="en-US" altLang="zh-TW" i="1">
                            <a:latin typeface="Cambria Math" panose="02040503050406030204" pitchFamily="18" charset="0"/>
                          </a:rPr>
                          <m:t>𝑇</m:t>
                        </m:r>
                      </m:sup>
                    </m:sSubSup>
                    <m:r>
                      <a:rPr lang="en-US" altLang="zh-TW" i="1">
                        <a:latin typeface="Cambria Math" panose="02040503050406030204" pitchFamily="18" charset="0"/>
                      </a:rPr>
                      <m:t>𝑡𝑎𝑛</m:t>
                    </m:r>
                    <m:func>
                      <m:funcPr>
                        <m:ctrlPr>
                          <a:rPr lang="en-US" altLang="zh-TW" i="1">
                            <a:latin typeface="Cambria Math" panose="02040503050406030204" pitchFamily="18" charset="0"/>
                          </a:rPr>
                        </m:ctrlPr>
                      </m:funcPr>
                      <m:fName>
                        <m:r>
                          <a:rPr lang="en-US" altLang="zh-TW" i="1">
                            <a:latin typeface="Cambria Math" panose="02040503050406030204" pitchFamily="18" charset="0"/>
                          </a:rPr>
                          <m:t>h</m:t>
                        </m:r>
                      </m:fName>
                      <m:e>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𝑊</m:t>
                                </m:r>
                              </m:e>
                              <m:sub>
                                <m:r>
                                  <a:rPr lang="en-US" altLang="zh-TW" b="0" i="1" smtClean="0">
                                    <a:latin typeface="Cambria Math" panose="02040503050406030204" pitchFamily="18" charset="0"/>
                                  </a:rPr>
                                  <m:t>𝑞</m:t>
                                </m:r>
                              </m:sub>
                            </m:sSub>
                            <m:r>
                              <a:rPr lang="en-US" altLang="zh-TW" b="0" i="1" smtClean="0">
                                <a:latin typeface="Cambria Math" panose="02040503050406030204" pitchFamily="18" charset="0"/>
                              </a:rPr>
                              <m:t>𝑄</m:t>
                            </m:r>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𝑊</m:t>
                                </m:r>
                              </m:e>
                              <m:sub>
                                <m:r>
                                  <a:rPr lang="en-US" altLang="zh-TW" i="1">
                                    <a:latin typeface="Cambria Math" panose="02040503050406030204" pitchFamily="18" charset="0"/>
                                  </a:rPr>
                                  <m:t>𝑣</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𝑉</m:t>
                                </m:r>
                                <m:sSup>
                                  <m:sSupPr>
                                    <m:ctrlPr>
                                      <a:rPr lang="en-US" altLang="zh-TW" i="1">
                                        <a:latin typeface="Cambria Math" panose="02040503050406030204" pitchFamily="18" charset="0"/>
                                      </a:rPr>
                                    </m:ctrlPr>
                                  </m:sSupPr>
                                  <m:e>
                                    <m:r>
                                      <a:rPr lang="en-US" altLang="zh-TW" i="1">
                                        <a:latin typeface="Cambria Math" panose="02040503050406030204" pitchFamily="18" charset="0"/>
                                      </a:rPr>
                                      <m:t>𝐶</m:t>
                                    </m:r>
                                  </m:e>
                                  <m:sup>
                                    <m:r>
                                      <a:rPr lang="en-US" altLang="zh-TW" i="1">
                                        <a:latin typeface="Cambria Math" panose="02040503050406030204" pitchFamily="18" charset="0"/>
                                      </a:rPr>
                                      <m:t>𝑇</m:t>
                                    </m:r>
                                  </m:sup>
                                </m:sSup>
                              </m:e>
                            </m:d>
                          </m:e>
                        </m:d>
                      </m:e>
                    </m:func>
                  </m:oMath>
                </a14:m>
                <a:endParaRPr lang="en-US" altLang="zh-TW" i="1" dirty="0">
                  <a:latin typeface="Cambria Math" panose="02040503050406030204" pitchFamily="18" charset="0"/>
                </a:endParaRPr>
              </a:p>
              <a:p>
                <a:pPr marL="0" indent="0">
                  <a:buNone/>
                  <a:tabLst>
                    <a:tab pos="355600" algn="l"/>
                  </a:tabLst>
                </a:pPr>
                <a:r>
                  <a:rPr lang="en-US" altLang="zh-TW" dirty="0"/>
                  <a:t>	</a:t>
                </a:r>
                <a14:m>
                  <m:oMath xmlns:m="http://schemas.openxmlformats.org/officeDocument/2006/math">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𝑎</m:t>
                        </m:r>
                      </m:e>
                      <m:sup>
                        <m:r>
                          <a:rPr lang="en-US" altLang="zh-TW" i="1">
                            <a:latin typeface="Cambria Math" panose="02040503050406030204" pitchFamily="18" charset="0"/>
                          </a:rPr>
                          <m:t>𝑣</m:t>
                        </m:r>
                      </m:sup>
                    </m:sSup>
                    <m:r>
                      <a:rPr lang="en-US" altLang="zh-TW" i="1">
                        <a:latin typeface="Cambria Math" panose="02040503050406030204" pitchFamily="18" charset="0"/>
                      </a:rPr>
                      <m:t>=</m:t>
                    </m:r>
                    <m:r>
                      <a:rPr lang="en-US" altLang="zh-TW" b="0" i="1" smtClean="0">
                        <a:latin typeface="Cambria Math" panose="02040503050406030204" pitchFamily="18" charset="0"/>
                      </a:rPr>
                      <m:t>𝑠𝑜𝑓𝑡𝑚𝑎𝑥</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𝐻</m:t>
                        </m:r>
                      </m:e>
                      <m:sup>
                        <m:r>
                          <a:rPr lang="en-US" altLang="zh-TW" i="1">
                            <a:latin typeface="Cambria Math" panose="02040503050406030204" pitchFamily="18" charset="0"/>
                          </a:rPr>
                          <m:t>𝑣</m:t>
                        </m:r>
                      </m:sup>
                    </m:sSup>
                    <m:r>
                      <a:rPr lang="en-US" altLang="zh-TW" i="1">
                        <a:latin typeface="Cambria Math" panose="02040503050406030204" pitchFamily="18" charset="0"/>
                      </a:rPr>
                      <m:t>)</m:t>
                    </m:r>
                  </m:oMath>
                </a14:m>
                <a:r>
                  <a:rPr lang="en-US" altLang="zh-TW" i="1" dirty="0"/>
                  <a:t>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𝑎</m:t>
                        </m:r>
                      </m:e>
                      <m:sup>
                        <m:r>
                          <a:rPr lang="en-US" altLang="zh-TW" b="0" i="1" smtClean="0">
                            <a:latin typeface="Cambria Math" panose="02040503050406030204" pitchFamily="18" charset="0"/>
                          </a:rPr>
                          <m:t>𝑞</m:t>
                        </m:r>
                      </m:sup>
                    </m:sSup>
                    <m:r>
                      <a:rPr lang="en-US" altLang="zh-TW" i="1">
                        <a:latin typeface="Cambria Math" panose="02040503050406030204" pitchFamily="18" charset="0"/>
                      </a:rPr>
                      <m:t>=</m:t>
                    </m:r>
                    <m:r>
                      <a:rPr lang="en-US" altLang="zh-TW" i="1">
                        <a:latin typeface="Cambria Math" panose="02040503050406030204" pitchFamily="18" charset="0"/>
                      </a:rPr>
                      <m:t>𝑠𝑜𝑓𝑡𝑚𝑎𝑥</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𝐻</m:t>
                            </m:r>
                          </m:e>
                          <m:sup>
                            <m:r>
                              <a:rPr lang="en-US" altLang="zh-TW" i="1">
                                <a:latin typeface="Cambria Math" panose="02040503050406030204" pitchFamily="18" charset="0"/>
                              </a:rPr>
                              <m:t>𝑞</m:t>
                            </m:r>
                          </m:sup>
                        </m:sSup>
                      </m:e>
                    </m:d>
                  </m:oMath>
                </a14:m>
                <a:endParaRPr lang="en-US" altLang="zh-TW" i="1" dirty="0">
                  <a:latin typeface="Cambria Math" panose="02040503050406030204" pitchFamily="18" charset="0"/>
                </a:endParaRPr>
              </a:p>
              <a:p>
                <a:pPr marL="0" indent="0">
                  <a:buNone/>
                  <a:tabLst>
                    <a:tab pos="355600" algn="l"/>
                  </a:tabLst>
                </a:pPr>
                <a:r>
                  <a:rPr lang="en-US" altLang="zh-TW" dirty="0"/>
                  <a:t>	</a:t>
                </a:r>
                <a14:m>
                  <m:oMath xmlns:m="http://schemas.openxmlformats.org/officeDocument/2006/math">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𝑣</m:t>
                        </m:r>
                      </m:e>
                    </m:acc>
                    <m:r>
                      <a:rPr lang="en-US" altLang="zh-TW" b="0" i="1" smtClean="0">
                        <a:latin typeface="Cambria Math" panose="02040503050406030204" pitchFamily="18" charset="0"/>
                      </a:rPr>
                      <m:t>=</m:t>
                    </m:r>
                    <m:nary>
                      <m:naryPr>
                        <m:chr m:val="∑"/>
                        <m:limLoc m:val="subSup"/>
                        <m:ctrlPr>
                          <a:rPr lang="en-US" altLang="zh-TW" b="0" i="1" smtClean="0">
                            <a:latin typeface="Cambria Math" panose="02040503050406030204" pitchFamily="18" charset="0"/>
                          </a:rPr>
                        </m:ctrlPr>
                      </m:naryPr>
                      <m:sub>
                        <m:r>
                          <m:rPr>
                            <m:brk m:alnAt="25"/>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𝑛</m:t>
                        </m:r>
                      </m:sup>
                      <m:e>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𝑖</m:t>
                            </m:r>
                          </m:sub>
                          <m:sup>
                            <m:r>
                              <a:rPr lang="en-US" altLang="zh-TW" b="0" i="1" smtClean="0">
                                <a:latin typeface="Cambria Math" panose="02040503050406030204" pitchFamily="18" charset="0"/>
                              </a:rPr>
                              <m:t>𝑣</m:t>
                            </m:r>
                          </m:sup>
                        </m:sSub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𝑖</m:t>
                            </m:r>
                          </m:sub>
                        </m:sSub>
                      </m:e>
                    </m:nary>
                  </m:oMath>
                </a14:m>
                <a:r>
                  <a:rPr lang="en-US" altLang="zh-TW" i="1" dirty="0"/>
                  <a:t>,				 </a:t>
                </a:r>
                <a14:m>
                  <m:oMath xmlns:m="http://schemas.openxmlformats.org/officeDocument/2006/math">
                    <m:acc>
                      <m:accPr>
                        <m:chr m:val="̂"/>
                        <m:ctrlPr>
                          <a:rPr lang="en-US" altLang="zh-TW" i="1">
                            <a:latin typeface="Cambria Math" panose="02040503050406030204" pitchFamily="18" charset="0"/>
                          </a:rPr>
                        </m:ctrlPr>
                      </m:accPr>
                      <m:e>
                        <m:r>
                          <a:rPr lang="en-US" altLang="zh-TW" b="0" i="1" smtClean="0">
                            <a:latin typeface="Cambria Math" panose="02040503050406030204" pitchFamily="18" charset="0"/>
                          </a:rPr>
                          <m:t>𝑞</m:t>
                        </m:r>
                      </m:e>
                    </m:acc>
                    <m:r>
                      <a:rPr lang="en-US" altLang="zh-TW" i="1">
                        <a:latin typeface="Cambria Math" panose="02040503050406030204" pitchFamily="18" charset="0"/>
                      </a:rPr>
                      <m:t>=</m:t>
                    </m:r>
                    <m:nary>
                      <m:naryPr>
                        <m:chr m:val="∑"/>
                        <m:limLoc m:val="subSup"/>
                        <m:ctrlPr>
                          <a:rPr lang="en-US" altLang="zh-TW" i="1">
                            <a:latin typeface="Cambria Math" panose="02040503050406030204" pitchFamily="18" charset="0"/>
                          </a:rPr>
                        </m:ctrlPr>
                      </m:naryPr>
                      <m:sub>
                        <m:r>
                          <m:rPr>
                            <m:brk m:alnAt="17"/>
                          </m:rPr>
                          <a:rPr lang="en-US" altLang="zh-TW" b="0" i="1" smtClean="0">
                            <a:latin typeface="Cambria Math" panose="02040503050406030204" pitchFamily="18" charset="0"/>
                          </a:rPr>
                          <m:t>𝑗</m:t>
                        </m:r>
                        <m:r>
                          <a:rPr lang="en-US" altLang="zh-TW" i="1">
                            <a:latin typeface="Cambria Math" panose="02040503050406030204" pitchFamily="18" charset="0"/>
                          </a:rPr>
                          <m:t>=1</m:t>
                        </m:r>
                      </m:sub>
                      <m:sup>
                        <m:r>
                          <a:rPr lang="en-US" altLang="zh-TW" b="0" i="1" smtClean="0">
                            <a:latin typeface="Cambria Math" panose="02040503050406030204" pitchFamily="18" charset="0"/>
                          </a:rPr>
                          <m:t>𝑡</m:t>
                        </m:r>
                      </m:sup>
                      <m:e>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𝑎</m:t>
                            </m:r>
                          </m:e>
                          <m:sub>
                            <m:r>
                              <a:rPr lang="en-US" altLang="zh-TW" b="0" i="1" smtClean="0">
                                <a:latin typeface="Cambria Math" panose="02040503050406030204" pitchFamily="18" charset="0"/>
                              </a:rPr>
                              <m:t>𝑗</m:t>
                            </m:r>
                          </m:sub>
                          <m:sup>
                            <m:r>
                              <a:rPr lang="en-US" altLang="zh-TW" b="0" i="1" smtClean="0">
                                <a:latin typeface="Cambria Math" panose="02040503050406030204" pitchFamily="18" charset="0"/>
                              </a:rPr>
                              <m:t>𝑞</m:t>
                            </m:r>
                          </m:sup>
                        </m:sSubSup>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𝑞</m:t>
                            </m:r>
                          </m:e>
                          <m:sub>
                            <m:r>
                              <a:rPr lang="en-US" altLang="zh-TW" b="0" i="1" smtClean="0">
                                <a:latin typeface="Cambria Math" panose="02040503050406030204" pitchFamily="18" charset="0"/>
                              </a:rPr>
                              <m:t>𝑗</m:t>
                            </m:r>
                          </m:sub>
                        </m:sSub>
                      </m:e>
                    </m:nary>
                  </m:oMath>
                </a14:m>
                <a:endParaRPr lang="en-US" altLang="zh-TW" i="1" dirty="0"/>
              </a:p>
              <a:p>
                <a:r>
                  <a:rPr lang="en-US" altLang="zh-TW" dirty="0"/>
                  <a:t>The affinity matrix </a:t>
                </a:r>
                <a14:m>
                  <m:oMath xmlns:m="http://schemas.openxmlformats.org/officeDocument/2006/math">
                    <m:r>
                      <a:rPr lang="en-US" altLang="zh-TW" i="1">
                        <a:latin typeface="Cambria Math" panose="02040503050406030204" pitchFamily="18" charset="0"/>
                      </a:rPr>
                      <m:t>𝐶</m:t>
                    </m:r>
                  </m:oMath>
                </a14:m>
                <a:r>
                  <a:rPr lang="en-US" altLang="zh-TW" dirty="0"/>
                  <a:t> transforms question attention space to image attention space (vice versa for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𝐶</m:t>
                        </m:r>
                      </m:e>
                      <m:sup>
                        <m:r>
                          <a:rPr lang="en-US" altLang="zh-TW" i="1">
                            <a:latin typeface="Cambria Math" panose="02040503050406030204" pitchFamily="18" charset="0"/>
                          </a:rPr>
                          <m:t>𝑇</m:t>
                        </m:r>
                      </m:sup>
                    </m:sSup>
                  </m:oMath>
                </a14:m>
                <a:r>
                  <a:rPr lang="en-US" altLang="zh-TW" dirty="0"/>
                  <a:t>).</a:t>
                </a:r>
                <a:r>
                  <a:rPr lang="en-US" altLang="zh-TW" i="1" dirty="0"/>
                  <a:t> </a:t>
                </a:r>
              </a:p>
              <a:p>
                <a:endParaRPr lang="en-US" altLang="zh-TW" dirty="0"/>
              </a:p>
              <a:p>
                <a:endParaRPr lang="en-US" altLang="zh-TW" dirty="0"/>
              </a:p>
              <a:p>
                <a:endParaRPr lang="en-US" altLang="zh-TW" dirty="0"/>
              </a:p>
              <a:p>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1"/>
                <a:stretch>
                  <a:fillRect l="-667" t="-971" r="-1278" b="-2497"/>
                </a:stretch>
              </a:blipFill>
            </p:spPr>
            <p:txBody>
              <a:bodyPr/>
              <a:lstStyle/>
              <a:p>
                <a:r>
                  <a:rPr lang="zh-TW" altLang="en-US">
                    <a:noFill/>
                  </a:rPr>
                  <a:t> </a:t>
                </a:r>
                <a:endParaRPr lang="zh-TW"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33400" y="705169"/>
            <a:ext cx="9601193" cy="1143000"/>
          </a:xfrm>
          <a:noFill/>
        </p:spPr>
        <p:txBody>
          <a:bodyPr vert="horz" wrap="square" lIns="92075" tIns="46038" rIns="92075" bIns="46038" numCol="1" anchor="ctr" anchorCtr="0" compatLnSpc="1"/>
          <a:lstStyle/>
          <a:p>
            <a:pPr defTabSz="762000"/>
            <a:r>
              <a:rPr lang="en-US" altLang="zh-TW" sz="4800" dirty="0">
                <a:latin typeface="Arial" panose="020B0604020202020204" pitchFamily="34" charset="0"/>
                <a:ea typeface="新細明體" panose="02020500000000000000" charset="-120"/>
                <a:cs typeface="Arial" panose="020B0604020202020204" pitchFamily="34" charset="0"/>
              </a:rPr>
              <a:t>Non-linearly separable problems</a:t>
            </a:r>
            <a:endParaRPr lang="en-US" altLang="zh-TW" sz="4800" dirty="0">
              <a:latin typeface="Arial" panose="020B0604020202020204" pitchFamily="34" charset="0"/>
              <a:ea typeface="新細明體" panose="02020500000000000000" charset="-120"/>
              <a:cs typeface="Arial" panose="020B0604020202020204" pitchFamily="34" charset="0"/>
            </a:endParaRPr>
          </a:p>
        </p:txBody>
      </p:sp>
      <p:sp>
        <p:nvSpPr>
          <p:cNvPr id="67587" name="Line 3"/>
          <p:cNvSpPr>
            <a:spLocks noChangeShapeType="1"/>
          </p:cNvSpPr>
          <p:nvPr/>
        </p:nvSpPr>
        <p:spPr bwMode="auto">
          <a:xfrm>
            <a:off x="2209800" y="3905250"/>
            <a:ext cx="30099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7588" name="Line 4"/>
          <p:cNvSpPr>
            <a:spLocks noChangeShapeType="1"/>
          </p:cNvSpPr>
          <p:nvPr/>
        </p:nvSpPr>
        <p:spPr bwMode="auto">
          <a:xfrm>
            <a:off x="3676650" y="2419350"/>
            <a:ext cx="0" cy="3257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7589" name="Freeform 5"/>
          <p:cNvSpPr/>
          <p:nvPr/>
        </p:nvSpPr>
        <p:spPr bwMode="auto">
          <a:xfrm>
            <a:off x="3067050" y="2819400"/>
            <a:ext cx="1830388" cy="1773238"/>
          </a:xfrm>
          <a:custGeom>
            <a:avLst/>
            <a:gdLst>
              <a:gd name="T0" fmla="*/ 2147483647 w 1153"/>
              <a:gd name="T1" fmla="*/ 2147483647 h 1117"/>
              <a:gd name="T2" fmla="*/ 2147483647 w 1153"/>
              <a:gd name="T3" fmla="*/ 2147483647 h 1117"/>
              <a:gd name="T4" fmla="*/ 2147483647 w 1153"/>
              <a:gd name="T5" fmla="*/ 2147483647 h 1117"/>
              <a:gd name="T6" fmla="*/ 2147483647 w 1153"/>
              <a:gd name="T7" fmla="*/ 2147483647 h 1117"/>
              <a:gd name="T8" fmla="*/ 2147483647 w 1153"/>
              <a:gd name="T9" fmla="*/ 2147483647 h 1117"/>
              <a:gd name="T10" fmla="*/ 2147483647 w 1153"/>
              <a:gd name="T11" fmla="*/ 2147483647 h 1117"/>
              <a:gd name="T12" fmla="*/ 2147483647 w 1153"/>
              <a:gd name="T13" fmla="*/ 2147483647 h 1117"/>
              <a:gd name="T14" fmla="*/ 2147483647 w 1153"/>
              <a:gd name="T15" fmla="*/ 2147483647 h 1117"/>
              <a:gd name="T16" fmla="*/ 2147483647 w 1153"/>
              <a:gd name="T17" fmla="*/ 2147483647 h 1117"/>
              <a:gd name="T18" fmla="*/ 2147483647 w 1153"/>
              <a:gd name="T19" fmla="*/ 2147483647 h 1117"/>
              <a:gd name="T20" fmla="*/ 2147483647 w 1153"/>
              <a:gd name="T21" fmla="*/ 2147483647 h 1117"/>
              <a:gd name="T22" fmla="*/ 2147483647 w 1153"/>
              <a:gd name="T23" fmla="*/ 2147483647 h 1117"/>
              <a:gd name="T24" fmla="*/ 2147483647 w 1153"/>
              <a:gd name="T25" fmla="*/ 2147483647 h 1117"/>
              <a:gd name="T26" fmla="*/ 2147483647 w 1153"/>
              <a:gd name="T27" fmla="*/ 2147483647 h 1117"/>
              <a:gd name="T28" fmla="*/ 2147483647 w 1153"/>
              <a:gd name="T29" fmla="*/ 2147483647 h 1117"/>
              <a:gd name="T30" fmla="*/ 2147483647 w 1153"/>
              <a:gd name="T31" fmla="*/ 2147483647 h 1117"/>
              <a:gd name="T32" fmla="*/ 2147483647 w 1153"/>
              <a:gd name="T33" fmla="*/ 2147483647 h 1117"/>
              <a:gd name="T34" fmla="*/ 2147483647 w 1153"/>
              <a:gd name="T35" fmla="*/ 2147483647 h 1117"/>
              <a:gd name="T36" fmla="*/ 2147483647 w 1153"/>
              <a:gd name="T37" fmla="*/ 2147483647 h 1117"/>
              <a:gd name="T38" fmla="*/ 2147483647 w 1153"/>
              <a:gd name="T39" fmla="*/ 2147483647 h 1117"/>
              <a:gd name="T40" fmla="*/ 2147483647 w 1153"/>
              <a:gd name="T41" fmla="*/ 2147483647 h 1117"/>
              <a:gd name="T42" fmla="*/ 2147483647 w 1153"/>
              <a:gd name="T43" fmla="*/ 2147483647 h 1117"/>
              <a:gd name="T44" fmla="*/ 2147483647 w 1153"/>
              <a:gd name="T45" fmla="*/ 2147483647 h 1117"/>
              <a:gd name="T46" fmla="*/ 2147483647 w 1153"/>
              <a:gd name="T47" fmla="*/ 2147483647 h 1117"/>
              <a:gd name="T48" fmla="*/ 2147483647 w 1153"/>
              <a:gd name="T49" fmla="*/ 2147483647 h 1117"/>
              <a:gd name="T50" fmla="*/ 2147483647 w 1153"/>
              <a:gd name="T51" fmla="*/ 2147483647 h 1117"/>
              <a:gd name="T52" fmla="*/ 2147483647 w 1153"/>
              <a:gd name="T53" fmla="*/ 2147483647 h 1117"/>
              <a:gd name="T54" fmla="*/ 2147483647 w 1153"/>
              <a:gd name="T55" fmla="*/ 2147483647 h 1117"/>
              <a:gd name="T56" fmla="*/ 2147483647 w 1153"/>
              <a:gd name="T57" fmla="*/ 2147483647 h 1117"/>
              <a:gd name="T58" fmla="*/ 2147483647 w 1153"/>
              <a:gd name="T59" fmla="*/ 2147483647 h 1117"/>
              <a:gd name="T60" fmla="*/ 2147483647 w 1153"/>
              <a:gd name="T61" fmla="*/ 2147483647 h 1117"/>
              <a:gd name="T62" fmla="*/ 2147483647 w 1153"/>
              <a:gd name="T63" fmla="*/ 2147483647 h 1117"/>
              <a:gd name="T64" fmla="*/ 2147483647 w 1153"/>
              <a:gd name="T65" fmla="*/ 2147483647 h 1117"/>
              <a:gd name="T66" fmla="*/ 2147483647 w 1153"/>
              <a:gd name="T67" fmla="*/ 2147483647 h 1117"/>
              <a:gd name="T68" fmla="*/ 2147483647 w 1153"/>
              <a:gd name="T69" fmla="*/ 2147483647 h 1117"/>
              <a:gd name="T70" fmla="*/ 2147483647 w 1153"/>
              <a:gd name="T71" fmla="*/ 2147483647 h 1117"/>
              <a:gd name="T72" fmla="*/ 2147483647 w 1153"/>
              <a:gd name="T73" fmla="*/ 0 h 1117"/>
              <a:gd name="T74" fmla="*/ 2147483647 w 1153"/>
              <a:gd name="T75" fmla="*/ 2147483647 h 1117"/>
              <a:gd name="T76" fmla="*/ 2147483647 w 1153"/>
              <a:gd name="T77" fmla="*/ 2147483647 h 1117"/>
              <a:gd name="T78" fmla="*/ 2147483647 w 1153"/>
              <a:gd name="T79" fmla="*/ 2147483647 h 1117"/>
              <a:gd name="T80" fmla="*/ 0 w 1153"/>
              <a:gd name="T81" fmla="*/ 2147483647 h 11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3"/>
              <a:gd name="T124" fmla="*/ 0 h 1117"/>
              <a:gd name="T125" fmla="*/ 1153 w 1153"/>
              <a:gd name="T126" fmla="*/ 1117 h 11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3" h="1117">
                <a:moveTo>
                  <a:pt x="0" y="252"/>
                </a:moveTo>
                <a:lnTo>
                  <a:pt x="12" y="300"/>
                </a:lnTo>
                <a:lnTo>
                  <a:pt x="24" y="336"/>
                </a:lnTo>
                <a:lnTo>
                  <a:pt x="60" y="348"/>
                </a:lnTo>
                <a:lnTo>
                  <a:pt x="96" y="372"/>
                </a:lnTo>
                <a:lnTo>
                  <a:pt x="144" y="396"/>
                </a:lnTo>
                <a:lnTo>
                  <a:pt x="192" y="396"/>
                </a:lnTo>
                <a:lnTo>
                  <a:pt x="288" y="420"/>
                </a:lnTo>
                <a:lnTo>
                  <a:pt x="336" y="432"/>
                </a:lnTo>
                <a:lnTo>
                  <a:pt x="384" y="432"/>
                </a:lnTo>
                <a:lnTo>
                  <a:pt x="432" y="432"/>
                </a:lnTo>
                <a:lnTo>
                  <a:pt x="468" y="432"/>
                </a:lnTo>
                <a:lnTo>
                  <a:pt x="504" y="432"/>
                </a:lnTo>
                <a:lnTo>
                  <a:pt x="540" y="456"/>
                </a:lnTo>
                <a:lnTo>
                  <a:pt x="552" y="492"/>
                </a:lnTo>
                <a:lnTo>
                  <a:pt x="576" y="528"/>
                </a:lnTo>
                <a:lnTo>
                  <a:pt x="576" y="564"/>
                </a:lnTo>
                <a:lnTo>
                  <a:pt x="588" y="600"/>
                </a:lnTo>
                <a:lnTo>
                  <a:pt x="588" y="636"/>
                </a:lnTo>
                <a:lnTo>
                  <a:pt x="600" y="672"/>
                </a:lnTo>
                <a:lnTo>
                  <a:pt x="600" y="708"/>
                </a:lnTo>
                <a:lnTo>
                  <a:pt x="600" y="756"/>
                </a:lnTo>
                <a:lnTo>
                  <a:pt x="600" y="792"/>
                </a:lnTo>
                <a:lnTo>
                  <a:pt x="600" y="828"/>
                </a:lnTo>
                <a:lnTo>
                  <a:pt x="600" y="864"/>
                </a:lnTo>
                <a:lnTo>
                  <a:pt x="612" y="912"/>
                </a:lnTo>
                <a:lnTo>
                  <a:pt x="612" y="948"/>
                </a:lnTo>
                <a:lnTo>
                  <a:pt x="636" y="984"/>
                </a:lnTo>
                <a:lnTo>
                  <a:pt x="648" y="1020"/>
                </a:lnTo>
                <a:lnTo>
                  <a:pt x="660" y="1056"/>
                </a:lnTo>
                <a:lnTo>
                  <a:pt x="696" y="1080"/>
                </a:lnTo>
                <a:lnTo>
                  <a:pt x="768" y="1092"/>
                </a:lnTo>
                <a:lnTo>
                  <a:pt x="816" y="1116"/>
                </a:lnTo>
                <a:lnTo>
                  <a:pt x="864" y="1116"/>
                </a:lnTo>
                <a:lnTo>
                  <a:pt x="900" y="1116"/>
                </a:lnTo>
                <a:lnTo>
                  <a:pt x="948" y="1116"/>
                </a:lnTo>
                <a:lnTo>
                  <a:pt x="984" y="1104"/>
                </a:lnTo>
                <a:lnTo>
                  <a:pt x="1020" y="1092"/>
                </a:lnTo>
                <a:lnTo>
                  <a:pt x="1044" y="1056"/>
                </a:lnTo>
                <a:lnTo>
                  <a:pt x="1080" y="1020"/>
                </a:lnTo>
                <a:lnTo>
                  <a:pt x="1104" y="972"/>
                </a:lnTo>
                <a:lnTo>
                  <a:pt x="1116" y="936"/>
                </a:lnTo>
                <a:lnTo>
                  <a:pt x="1128" y="900"/>
                </a:lnTo>
                <a:lnTo>
                  <a:pt x="1140" y="864"/>
                </a:lnTo>
                <a:lnTo>
                  <a:pt x="1140" y="768"/>
                </a:lnTo>
                <a:lnTo>
                  <a:pt x="1152" y="720"/>
                </a:lnTo>
                <a:lnTo>
                  <a:pt x="1152" y="684"/>
                </a:lnTo>
                <a:lnTo>
                  <a:pt x="1152" y="648"/>
                </a:lnTo>
                <a:lnTo>
                  <a:pt x="1152" y="612"/>
                </a:lnTo>
                <a:lnTo>
                  <a:pt x="1152" y="576"/>
                </a:lnTo>
                <a:lnTo>
                  <a:pt x="1140" y="540"/>
                </a:lnTo>
                <a:lnTo>
                  <a:pt x="1128" y="504"/>
                </a:lnTo>
                <a:lnTo>
                  <a:pt x="1116" y="456"/>
                </a:lnTo>
                <a:lnTo>
                  <a:pt x="1092" y="420"/>
                </a:lnTo>
                <a:lnTo>
                  <a:pt x="1056" y="372"/>
                </a:lnTo>
                <a:lnTo>
                  <a:pt x="1032" y="336"/>
                </a:lnTo>
                <a:lnTo>
                  <a:pt x="1008" y="300"/>
                </a:lnTo>
                <a:lnTo>
                  <a:pt x="972" y="264"/>
                </a:lnTo>
                <a:lnTo>
                  <a:pt x="936" y="240"/>
                </a:lnTo>
                <a:lnTo>
                  <a:pt x="900" y="204"/>
                </a:lnTo>
                <a:lnTo>
                  <a:pt x="804" y="168"/>
                </a:lnTo>
                <a:lnTo>
                  <a:pt x="768" y="132"/>
                </a:lnTo>
                <a:lnTo>
                  <a:pt x="732" y="120"/>
                </a:lnTo>
                <a:lnTo>
                  <a:pt x="684" y="96"/>
                </a:lnTo>
                <a:lnTo>
                  <a:pt x="636" y="72"/>
                </a:lnTo>
                <a:lnTo>
                  <a:pt x="588" y="60"/>
                </a:lnTo>
                <a:lnTo>
                  <a:pt x="552" y="48"/>
                </a:lnTo>
                <a:lnTo>
                  <a:pt x="504" y="36"/>
                </a:lnTo>
                <a:lnTo>
                  <a:pt x="468" y="24"/>
                </a:lnTo>
                <a:lnTo>
                  <a:pt x="420" y="12"/>
                </a:lnTo>
                <a:lnTo>
                  <a:pt x="372" y="12"/>
                </a:lnTo>
                <a:lnTo>
                  <a:pt x="336" y="12"/>
                </a:lnTo>
                <a:lnTo>
                  <a:pt x="300" y="0"/>
                </a:lnTo>
                <a:lnTo>
                  <a:pt x="204" y="0"/>
                </a:lnTo>
                <a:lnTo>
                  <a:pt x="168" y="12"/>
                </a:lnTo>
                <a:lnTo>
                  <a:pt x="132" y="36"/>
                </a:lnTo>
                <a:lnTo>
                  <a:pt x="108" y="72"/>
                </a:lnTo>
                <a:lnTo>
                  <a:pt x="84" y="108"/>
                </a:lnTo>
                <a:lnTo>
                  <a:pt x="48" y="144"/>
                </a:lnTo>
                <a:lnTo>
                  <a:pt x="24" y="180"/>
                </a:lnTo>
                <a:lnTo>
                  <a:pt x="0" y="252"/>
                </a:lnTo>
              </a:path>
            </a:pathLst>
          </a:custGeom>
          <a:solidFill>
            <a:schemeClr val="folHlink"/>
          </a:solidFill>
          <a:ln w="12700" cap="rnd">
            <a:solidFill>
              <a:schemeClr val="tx1"/>
            </a:solidFill>
            <a:round/>
          </a:ln>
        </p:spPr>
        <p:txBody>
          <a:bodyPr/>
          <a:lstStyle/>
          <a:p>
            <a:endParaRPr lang="zh-TW" altLang="en-US"/>
          </a:p>
        </p:txBody>
      </p:sp>
      <p:sp>
        <p:nvSpPr>
          <p:cNvPr id="67590" name="Freeform 6"/>
          <p:cNvSpPr/>
          <p:nvPr/>
        </p:nvSpPr>
        <p:spPr bwMode="auto">
          <a:xfrm>
            <a:off x="2686050" y="3429000"/>
            <a:ext cx="1430338" cy="1849438"/>
          </a:xfrm>
          <a:custGeom>
            <a:avLst/>
            <a:gdLst>
              <a:gd name="T0" fmla="*/ 2147483647 w 901"/>
              <a:gd name="T1" fmla="*/ 2147483647 h 1165"/>
              <a:gd name="T2" fmla="*/ 2147483647 w 901"/>
              <a:gd name="T3" fmla="*/ 2147483647 h 1165"/>
              <a:gd name="T4" fmla="*/ 2147483647 w 901"/>
              <a:gd name="T5" fmla="*/ 2147483647 h 1165"/>
              <a:gd name="T6" fmla="*/ 2147483647 w 901"/>
              <a:gd name="T7" fmla="*/ 2147483647 h 1165"/>
              <a:gd name="T8" fmla="*/ 2147483647 w 901"/>
              <a:gd name="T9" fmla="*/ 2147483647 h 1165"/>
              <a:gd name="T10" fmla="*/ 2147483647 w 901"/>
              <a:gd name="T11" fmla="*/ 2147483647 h 1165"/>
              <a:gd name="T12" fmla="*/ 2147483647 w 901"/>
              <a:gd name="T13" fmla="*/ 2147483647 h 1165"/>
              <a:gd name="T14" fmla="*/ 2147483647 w 901"/>
              <a:gd name="T15" fmla="*/ 2147483647 h 1165"/>
              <a:gd name="T16" fmla="*/ 2147483647 w 901"/>
              <a:gd name="T17" fmla="*/ 2147483647 h 1165"/>
              <a:gd name="T18" fmla="*/ 2147483647 w 901"/>
              <a:gd name="T19" fmla="*/ 2147483647 h 1165"/>
              <a:gd name="T20" fmla="*/ 2147483647 w 901"/>
              <a:gd name="T21" fmla="*/ 2147483647 h 1165"/>
              <a:gd name="T22" fmla="*/ 2147483647 w 901"/>
              <a:gd name="T23" fmla="*/ 2147483647 h 1165"/>
              <a:gd name="T24" fmla="*/ 2147483647 w 901"/>
              <a:gd name="T25" fmla="*/ 2147483647 h 1165"/>
              <a:gd name="T26" fmla="*/ 2147483647 w 901"/>
              <a:gd name="T27" fmla="*/ 2147483647 h 1165"/>
              <a:gd name="T28" fmla="*/ 2147483647 w 901"/>
              <a:gd name="T29" fmla="*/ 2147483647 h 1165"/>
              <a:gd name="T30" fmla="*/ 2147483647 w 901"/>
              <a:gd name="T31" fmla="*/ 2147483647 h 1165"/>
              <a:gd name="T32" fmla="*/ 2147483647 w 901"/>
              <a:gd name="T33" fmla="*/ 2147483647 h 1165"/>
              <a:gd name="T34" fmla="*/ 2147483647 w 901"/>
              <a:gd name="T35" fmla="*/ 2147483647 h 1165"/>
              <a:gd name="T36" fmla="*/ 2147483647 w 901"/>
              <a:gd name="T37" fmla="*/ 2147483647 h 1165"/>
              <a:gd name="T38" fmla="*/ 2147483647 w 901"/>
              <a:gd name="T39" fmla="*/ 2147483647 h 1165"/>
              <a:gd name="T40" fmla="*/ 2147483647 w 901"/>
              <a:gd name="T41" fmla="*/ 2147483647 h 1165"/>
              <a:gd name="T42" fmla="*/ 2147483647 w 901"/>
              <a:gd name="T43" fmla="*/ 2147483647 h 1165"/>
              <a:gd name="T44" fmla="*/ 2147483647 w 901"/>
              <a:gd name="T45" fmla="*/ 2147483647 h 1165"/>
              <a:gd name="T46" fmla="*/ 2147483647 w 901"/>
              <a:gd name="T47" fmla="*/ 2147483647 h 1165"/>
              <a:gd name="T48" fmla="*/ 2147483647 w 901"/>
              <a:gd name="T49" fmla="*/ 2147483647 h 1165"/>
              <a:gd name="T50" fmla="*/ 2147483647 w 901"/>
              <a:gd name="T51" fmla="*/ 2147483647 h 1165"/>
              <a:gd name="T52" fmla="*/ 2147483647 w 901"/>
              <a:gd name="T53" fmla="*/ 2147483647 h 1165"/>
              <a:gd name="T54" fmla="*/ 2147483647 w 901"/>
              <a:gd name="T55" fmla="*/ 2147483647 h 1165"/>
              <a:gd name="T56" fmla="*/ 2147483647 w 901"/>
              <a:gd name="T57" fmla="*/ 2147483647 h 1165"/>
              <a:gd name="T58" fmla="*/ 2147483647 w 901"/>
              <a:gd name="T59" fmla="*/ 2147483647 h 1165"/>
              <a:gd name="T60" fmla="*/ 2147483647 w 901"/>
              <a:gd name="T61" fmla="*/ 2147483647 h 1165"/>
              <a:gd name="T62" fmla="*/ 2147483647 w 901"/>
              <a:gd name="T63" fmla="*/ 2147483647 h 1165"/>
              <a:gd name="T64" fmla="*/ 2147483647 w 901"/>
              <a:gd name="T65" fmla="*/ 2147483647 h 1165"/>
              <a:gd name="T66" fmla="*/ 2147483647 w 901"/>
              <a:gd name="T67" fmla="*/ 2147483647 h 1165"/>
              <a:gd name="T68" fmla="*/ 0 w 901"/>
              <a:gd name="T69" fmla="*/ 2147483647 h 1165"/>
              <a:gd name="T70" fmla="*/ 0 w 901"/>
              <a:gd name="T71" fmla="*/ 2147483647 h 1165"/>
              <a:gd name="T72" fmla="*/ 2147483647 w 901"/>
              <a:gd name="T73" fmla="*/ 2147483647 h 1165"/>
              <a:gd name="T74" fmla="*/ 2147483647 w 901"/>
              <a:gd name="T75" fmla="*/ 2147483647 h 1165"/>
              <a:gd name="T76" fmla="*/ 2147483647 w 901"/>
              <a:gd name="T77" fmla="*/ 2147483647 h 1165"/>
              <a:gd name="T78" fmla="*/ 2147483647 w 901"/>
              <a:gd name="T79" fmla="*/ 2147483647 h 1165"/>
              <a:gd name="T80" fmla="*/ 2147483647 w 901"/>
              <a:gd name="T81" fmla="*/ 2147483647 h 1165"/>
              <a:gd name="T82" fmla="*/ 2147483647 w 901"/>
              <a:gd name="T83" fmla="*/ 2147483647 h 1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01"/>
              <a:gd name="T127" fmla="*/ 0 h 1165"/>
              <a:gd name="T128" fmla="*/ 901 w 901"/>
              <a:gd name="T129" fmla="*/ 1165 h 1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01" h="1165">
                <a:moveTo>
                  <a:pt x="180" y="0"/>
                </a:moveTo>
                <a:lnTo>
                  <a:pt x="204" y="48"/>
                </a:lnTo>
                <a:lnTo>
                  <a:pt x="240" y="84"/>
                </a:lnTo>
                <a:lnTo>
                  <a:pt x="276" y="108"/>
                </a:lnTo>
                <a:lnTo>
                  <a:pt x="312" y="108"/>
                </a:lnTo>
                <a:lnTo>
                  <a:pt x="348" y="120"/>
                </a:lnTo>
                <a:lnTo>
                  <a:pt x="396" y="132"/>
                </a:lnTo>
                <a:lnTo>
                  <a:pt x="444" y="156"/>
                </a:lnTo>
                <a:lnTo>
                  <a:pt x="480" y="156"/>
                </a:lnTo>
                <a:lnTo>
                  <a:pt x="516" y="156"/>
                </a:lnTo>
                <a:lnTo>
                  <a:pt x="552" y="144"/>
                </a:lnTo>
                <a:lnTo>
                  <a:pt x="588" y="144"/>
                </a:lnTo>
                <a:lnTo>
                  <a:pt x="624" y="132"/>
                </a:lnTo>
                <a:lnTo>
                  <a:pt x="660" y="132"/>
                </a:lnTo>
                <a:lnTo>
                  <a:pt x="696" y="108"/>
                </a:lnTo>
                <a:lnTo>
                  <a:pt x="732" y="120"/>
                </a:lnTo>
                <a:lnTo>
                  <a:pt x="744" y="156"/>
                </a:lnTo>
                <a:lnTo>
                  <a:pt x="756" y="192"/>
                </a:lnTo>
                <a:lnTo>
                  <a:pt x="756" y="228"/>
                </a:lnTo>
                <a:lnTo>
                  <a:pt x="756" y="264"/>
                </a:lnTo>
                <a:lnTo>
                  <a:pt x="756" y="300"/>
                </a:lnTo>
                <a:lnTo>
                  <a:pt x="768" y="336"/>
                </a:lnTo>
                <a:lnTo>
                  <a:pt x="780" y="372"/>
                </a:lnTo>
                <a:lnTo>
                  <a:pt x="780" y="408"/>
                </a:lnTo>
                <a:lnTo>
                  <a:pt x="780" y="444"/>
                </a:lnTo>
                <a:lnTo>
                  <a:pt x="780" y="480"/>
                </a:lnTo>
                <a:lnTo>
                  <a:pt x="780" y="516"/>
                </a:lnTo>
                <a:lnTo>
                  <a:pt x="780" y="552"/>
                </a:lnTo>
                <a:lnTo>
                  <a:pt x="792" y="588"/>
                </a:lnTo>
                <a:lnTo>
                  <a:pt x="792" y="624"/>
                </a:lnTo>
                <a:lnTo>
                  <a:pt x="804" y="660"/>
                </a:lnTo>
                <a:lnTo>
                  <a:pt x="816" y="696"/>
                </a:lnTo>
                <a:lnTo>
                  <a:pt x="828" y="732"/>
                </a:lnTo>
                <a:lnTo>
                  <a:pt x="852" y="768"/>
                </a:lnTo>
                <a:lnTo>
                  <a:pt x="876" y="804"/>
                </a:lnTo>
                <a:lnTo>
                  <a:pt x="888" y="840"/>
                </a:lnTo>
                <a:lnTo>
                  <a:pt x="900" y="876"/>
                </a:lnTo>
                <a:lnTo>
                  <a:pt x="900" y="912"/>
                </a:lnTo>
                <a:lnTo>
                  <a:pt x="900" y="948"/>
                </a:lnTo>
                <a:lnTo>
                  <a:pt x="888" y="984"/>
                </a:lnTo>
                <a:lnTo>
                  <a:pt x="864" y="1020"/>
                </a:lnTo>
                <a:lnTo>
                  <a:pt x="840" y="1056"/>
                </a:lnTo>
                <a:lnTo>
                  <a:pt x="816" y="1092"/>
                </a:lnTo>
                <a:lnTo>
                  <a:pt x="780" y="1116"/>
                </a:lnTo>
                <a:lnTo>
                  <a:pt x="744" y="1140"/>
                </a:lnTo>
                <a:lnTo>
                  <a:pt x="708" y="1152"/>
                </a:lnTo>
                <a:lnTo>
                  <a:pt x="672" y="1164"/>
                </a:lnTo>
                <a:lnTo>
                  <a:pt x="636" y="1164"/>
                </a:lnTo>
                <a:lnTo>
                  <a:pt x="600" y="1164"/>
                </a:lnTo>
                <a:lnTo>
                  <a:pt x="564" y="1164"/>
                </a:lnTo>
                <a:lnTo>
                  <a:pt x="492" y="1164"/>
                </a:lnTo>
                <a:lnTo>
                  <a:pt x="444" y="1164"/>
                </a:lnTo>
                <a:lnTo>
                  <a:pt x="408" y="1152"/>
                </a:lnTo>
                <a:lnTo>
                  <a:pt x="360" y="1140"/>
                </a:lnTo>
                <a:lnTo>
                  <a:pt x="288" y="1140"/>
                </a:lnTo>
                <a:lnTo>
                  <a:pt x="252" y="1116"/>
                </a:lnTo>
                <a:lnTo>
                  <a:pt x="216" y="1092"/>
                </a:lnTo>
                <a:lnTo>
                  <a:pt x="168" y="1044"/>
                </a:lnTo>
                <a:lnTo>
                  <a:pt x="132" y="1008"/>
                </a:lnTo>
                <a:lnTo>
                  <a:pt x="108" y="972"/>
                </a:lnTo>
                <a:lnTo>
                  <a:pt x="84" y="936"/>
                </a:lnTo>
                <a:lnTo>
                  <a:pt x="60" y="900"/>
                </a:lnTo>
                <a:lnTo>
                  <a:pt x="60" y="828"/>
                </a:lnTo>
                <a:lnTo>
                  <a:pt x="36" y="792"/>
                </a:lnTo>
                <a:lnTo>
                  <a:pt x="36" y="756"/>
                </a:lnTo>
                <a:lnTo>
                  <a:pt x="24" y="708"/>
                </a:lnTo>
                <a:lnTo>
                  <a:pt x="12" y="672"/>
                </a:lnTo>
                <a:lnTo>
                  <a:pt x="12" y="636"/>
                </a:lnTo>
                <a:lnTo>
                  <a:pt x="0" y="600"/>
                </a:lnTo>
                <a:lnTo>
                  <a:pt x="0" y="564"/>
                </a:lnTo>
                <a:lnTo>
                  <a:pt x="0" y="528"/>
                </a:lnTo>
                <a:lnTo>
                  <a:pt x="0" y="480"/>
                </a:lnTo>
                <a:lnTo>
                  <a:pt x="0" y="432"/>
                </a:lnTo>
                <a:lnTo>
                  <a:pt x="12" y="396"/>
                </a:lnTo>
                <a:lnTo>
                  <a:pt x="12" y="360"/>
                </a:lnTo>
                <a:lnTo>
                  <a:pt x="24" y="324"/>
                </a:lnTo>
                <a:lnTo>
                  <a:pt x="36" y="288"/>
                </a:lnTo>
                <a:lnTo>
                  <a:pt x="36" y="252"/>
                </a:lnTo>
                <a:lnTo>
                  <a:pt x="48" y="216"/>
                </a:lnTo>
                <a:lnTo>
                  <a:pt x="60" y="180"/>
                </a:lnTo>
                <a:lnTo>
                  <a:pt x="84" y="144"/>
                </a:lnTo>
                <a:lnTo>
                  <a:pt x="96" y="108"/>
                </a:lnTo>
                <a:lnTo>
                  <a:pt x="132" y="84"/>
                </a:lnTo>
                <a:lnTo>
                  <a:pt x="156" y="48"/>
                </a:lnTo>
                <a:lnTo>
                  <a:pt x="180" y="0"/>
                </a:lnTo>
              </a:path>
            </a:pathLst>
          </a:custGeom>
          <a:solidFill>
            <a:schemeClr val="hlink"/>
          </a:solidFill>
          <a:ln w="12700" cap="rnd">
            <a:solidFill>
              <a:schemeClr val="tx1"/>
            </a:solidFill>
            <a:round/>
          </a:ln>
        </p:spPr>
        <p:txBody>
          <a:bodyPr/>
          <a:lstStyle/>
          <a:p>
            <a:endParaRPr lang="zh-TW" altLang="en-US"/>
          </a:p>
        </p:txBody>
      </p:sp>
      <p:sp>
        <p:nvSpPr>
          <p:cNvPr id="67591" name="Rectangle 7"/>
          <p:cNvSpPr>
            <a:spLocks noChangeArrowheads="1"/>
          </p:cNvSpPr>
          <p:nvPr/>
        </p:nvSpPr>
        <p:spPr bwMode="auto">
          <a:xfrm>
            <a:off x="4060828" y="3270250"/>
            <a:ext cx="596317"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3200">
                <a:latin typeface="Times New Roman" panose="02020603050405020304" pitchFamily="18" charset="0"/>
              </a:rPr>
              <a:t>C</a:t>
            </a:r>
            <a:r>
              <a:rPr lang="en-US" altLang="zh-TW" sz="3200" baseline="-25000">
                <a:latin typeface="Times New Roman" panose="02020603050405020304" pitchFamily="18" charset="0"/>
              </a:rPr>
              <a:t>1</a:t>
            </a:r>
            <a:endParaRPr lang="en-US" altLang="zh-TW" sz="3200" baseline="-25000">
              <a:latin typeface="Times New Roman" panose="02020603050405020304" pitchFamily="18" charset="0"/>
            </a:endParaRPr>
          </a:p>
        </p:txBody>
      </p:sp>
      <p:sp>
        <p:nvSpPr>
          <p:cNvPr id="67592" name="Rectangle 8"/>
          <p:cNvSpPr>
            <a:spLocks noChangeArrowheads="1"/>
          </p:cNvSpPr>
          <p:nvPr/>
        </p:nvSpPr>
        <p:spPr bwMode="auto">
          <a:xfrm>
            <a:off x="3146428" y="3994150"/>
            <a:ext cx="596317"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3200">
                <a:latin typeface="Times New Roman" panose="02020603050405020304" pitchFamily="18" charset="0"/>
              </a:rPr>
              <a:t>C</a:t>
            </a:r>
            <a:r>
              <a:rPr lang="en-US" altLang="zh-TW" sz="3200" baseline="-25000">
                <a:latin typeface="Times New Roman" panose="02020603050405020304" pitchFamily="18" charset="0"/>
              </a:rPr>
              <a:t>2</a:t>
            </a:r>
            <a:endParaRPr lang="en-US" altLang="zh-TW" sz="3200" baseline="-25000">
              <a:latin typeface="Times New Roman" panose="02020603050405020304" pitchFamily="18" charset="0"/>
            </a:endParaRPr>
          </a:p>
        </p:txBody>
      </p:sp>
      <p:sp>
        <p:nvSpPr>
          <p:cNvPr id="67593" name="Rectangle 9"/>
          <p:cNvSpPr>
            <a:spLocks noChangeArrowheads="1"/>
          </p:cNvSpPr>
          <p:nvPr/>
        </p:nvSpPr>
        <p:spPr bwMode="auto">
          <a:xfrm>
            <a:off x="5453066" y="2284416"/>
            <a:ext cx="6281734" cy="2678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defTabSz="762000">
              <a:buFontTx/>
              <a:buChar char="•"/>
            </a:pPr>
            <a:r>
              <a:rPr lang="zh-TW" altLang="en-US" sz="2800" dirty="0">
                <a:latin typeface="Arial" panose="020B0604020202020204" pitchFamily="34" charset="0"/>
                <a:cs typeface="Arial" panose="020B0604020202020204" pitchFamily="34" charset="0"/>
              </a:rPr>
              <a:t> </a:t>
            </a:r>
            <a:r>
              <a:rPr lang="en-US" altLang="zh-TW" sz="2800" dirty="0">
                <a:latin typeface="Arial" panose="020B0604020202020204" pitchFamily="34" charset="0"/>
                <a:cs typeface="Arial" panose="020B0604020202020204" pitchFamily="34" charset="0"/>
              </a:rPr>
              <a:t>Perceptron algorithm is poorly  behaved when patterns are non-linear separable</a:t>
            </a:r>
            <a:endParaRPr lang="en-US" altLang="zh-TW" sz="2800" dirty="0">
              <a:latin typeface="Arial" panose="020B0604020202020204" pitchFamily="34" charset="0"/>
              <a:cs typeface="Arial" panose="020B0604020202020204" pitchFamily="34" charset="0"/>
            </a:endParaRPr>
          </a:p>
          <a:p>
            <a:pPr defTabSz="762000"/>
            <a:endParaRPr lang="en-US" altLang="zh-TW" sz="2800" dirty="0">
              <a:latin typeface="Arial" panose="020B0604020202020204" pitchFamily="34" charset="0"/>
              <a:cs typeface="Arial" panose="020B0604020202020204" pitchFamily="34" charset="0"/>
            </a:endParaRPr>
          </a:p>
          <a:p>
            <a:pPr defTabSz="762000">
              <a:buFontTx/>
              <a:buChar char="•"/>
            </a:pPr>
            <a:r>
              <a:rPr lang="en-US" altLang="zh-TW" sz="2800" dirty="0">
                <a:latin typeface="Arial" panose="020B0604020202020204" pitchFamily="34" charset="0"/>
                <a:cs typeface="Arial" panose="020B0604020202020204" pitchFamily="34" charset="0"/>
              </a:rPr>
              <a:t> The task of finding an optimal separable hyperplane is NP-hard</a:t>
            </a:r>
            <a:endParaRPr lang="en-US" altLang="zh-TW" sz="2800" dirty="0">
              <a:latin typeface="Arial" panose="020B0604020202020204" pitchFamily="34" charset="0"/>
              <a:cs typeface="Arial" panose="020B0604020202020204" pitchFamily="34" charset="0"/>
            </a:endParaRPr>
          </a:p>
        </p:txBody>
      </p:sp>
      <p:sp>
        <p:nvSpPr>
          <p:cNvPr id="67594" name="Line 10"/>
          <p:cNvSpPr>
            <a:spLocks noChangeShapeType="1"/>
          </p:cNvSpPr>
          <p:nvPr/>
        </p:nvSpPr>
        <p:spPr bwMode="auto">
          <a:xfrm>
            <a:off x="2305050" y="2514600"/>
            <a:ext cx="2628900" cy="299085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09600" y="533400"/>
            <a:ext cx="9601200" cy="1143000"/>
          </a:xfrm>
          <a:noFill/>
        </p:spPr>
        <p:txBody>
          <a:bodyPr vert="horz" wrap="square" lIns="92075" tIns="46038" rIns="92075" bIns="46038" numCol="1" anchor="ctr" anchorCtr="0" compatLnSpc="1"/>
          <a:lstStyle/>
          <a:p>
            <a:pPr defTabSz="762000"/>
            <a:r>
              <a:rPr lang="en-US" altLang="zh-TW" sz="4800" dirty="0">
                <a:latin typeface="Arial" panose="020B0604020202020204" pitchFamily="34" charset="0"/>
                <a:ea typeface="新細明體" panose="02020500000000000000" charset="-120"/>
                <a:cs typeface="Arial" panose="020B0604020202020204" pitchFamily="34" charset="0"/>
              </a:rPr>
              <a:t>Multi-layer (non-linear) networks</a:t>
            </a:r>
            <a:endParaRPr lang="en-US" altLang="zh-TW" sz="4800" dirty="0">
              <a:latin typeface="Arial" panose="020B0604020202020204" pitchFamily="34" charset="0"/>
              <a:ea typeface="新細明體" panose="02020500000000000000" charset="-120"/>
              <a:cs typeface="Arial" panose="020B0604020202020204" pitchFamily="34" charset="0"/>
            </a:endParaRPr>
          </a:p>
        </p:txBody>
      </p:sp>
      <p:sp>
        <p:nvSpPr>
          <p:cNvPr id="68611" name="Rectangle 3"/>
          <p:cNvSpPr>
            <a:spLocks noGrp="1" noChangeArrowheads="1"/>
          </p:cNvSpPr>
          <p:nvPr>
            <p:ph idx="1"/>
          </p:nvPr>
        </p:nvSpPr>
        <p:spPr>
          <a:noFill/>
        </p:spPr>
        <p:txBody>
          <a:bodyPr vert="horz" wrap="square" lIns="92075" tIns="46038" rIns="92075" bIns="46038" numCol="1" anchor="t" anchorCtr="0" compatLnSpc="1"/>
          <a:lstStyle/>
          <a:p>
            <a:pPr defTabSz="762000"/>
            <a:r>
              <a:rPr lang="en-US" altLang="zh-TW" dirty="0">
                <a:latin typeface="Arial" panose="020B0604020202020204" pitchFamily="34" charset="0"/>
                <a:ea typeface="新細明體" panose="02020500000000000000" charset="-120"/>
                <a:cs typeface="Arial" panose="020B0604020202020204" pitchFamily="34" charset="0"/>
              </a:rPr>
              <a:t>Motivations</a:t>
            </a:r>
            <a:endParaRPr lang="en-US" altLang="zh-TW" dirty="0">
              <a:latin typeface="Arial" panose="020B0604020202020204" pitchFamily="34" charset="0"/>
              <a:ea typeface="新細明體" panose="02020500000000000000" charset="-120"/>
              <a:cs typeface="Arial" panose="020B0604020202020204" pitchFamily="34" charset="0"/>
            </a:endParaRPr>
          </a:p>
          <a:p>
            <a:pPr lvl="1" defTabSz="762000"/>
            <a:r>
              <a:rPr lang="en-US" altLang="zh-TW" sz="2600" dirty="0">
                <a:latin typeface="Arial" panose="020B0604020202020204" pitchFamily="34" charset="0"/>
                <a:ea typeface="新細明體" panose="02020500000000000000" charset="-120"/>
                <a:cs typeface="Arial" panose="020B0604020202020204" pitchFamily="34" charset="0"/>
              </a:rPr>
              <a:t>Overcome the limitations of linear networks for function approximation</a:t>
            </a:r>
            <a:endParaRPr lang="en-US" altLang="zh-TW" sz="2600" dirty="0">
              <a:latin typeface="Arial" panose="020B0604020202020204" pitchFamily="34" charset="0"/>
              <a:ea typeface="新細明體" panose="02020500000000000000" charset="-120"/>
              <a:cs typeface="Arial" panose="020B0604020202020204" pitchFamily="34" charset="0"/>
            </a:endParaRPr>
          </a:p>
          <a:p>
            <a:pPr lvl="1" defTabSz="762000"/>
            <a:r>
              <a:rPr lang="en-US" altLang="zh-TW" sz="2600" dirty="0">
                <a:latin typeface="Arial" panose="020B0604020202020204" pitchFamily="34" charset="0"/>
                <a:ea typeface="新細明體" panose="02020500000000000000" charset="-120"/>
                <a:cs typeface="Arial" panose="020B0604020202020204" pitchFamily="34" charset="0"/>
              </a:rPr>
              <a:t>Overcome the limitations of </a:t>
            </a:r>
            <a:r>
              <a:rPr lang="en-US" altLang="zh-TW" sz="2600" dirty="0" err="1">
                <a:latin typeface="Arial" panose="020B0604020202020204" pitchFamily="34" charset="0"/>
                <a:ea typeface="新細明體" panose="02020500000000000000" charset="-120"/>
                <a:cs typeface="Arial" panose="020B0604020202020204" pitchFamily="34" charset="0"/>
              </a:rPr>
              <a:t>perceptrons</a:t>
            </a:r>
            <a:r>
              <a:rPr lang="en-US" altLang="zh-TW" sz="2600" dirty="0">
                <a:latin typeface="Arial" panose="020B0604020202020204" pitchFamily="34" charset="0"/>
                <a:ea typeface="新細明體" panose="02020500000000000000" charset="-120"/>
                <a:cs typeface="Arial" panose="020B0604020202020204" pitchFamily="34" charset="0"/>
              </a:rPr>
              <a:t> for pattern recognition</a:t>
            </a:r>
            <a:endParaRPr lang="en-US" altLang="zh-TW" sz="2600" dirty="0">
              <a:latin typeface="Arial" panose="020B0604020202020204" pitchFamily="34" charset="0"/>
              <a:ea typeface="新細明體" panose="02020500000000000000" charset="-120"/>
              <a:cs typeface="Arial" panose="020B0604020202020204" pitchFamily="34" charset="0"/>
            </a:endParaRPr>
          </a:p>
          <a:p>
            <a:pPr lvl="1" defTabSz="762000"/>
            <a:r>
              <a:rPr lang="en-US" altLang="zh-TW" sz="2600" dirty="0">
                <a:latin typeface="Arial" panose="020B0604020202020204" pitchFamily="34" charset="0"/>
                <a:ea typeface="新細明體" panose="02020500000000000000" charset="-120"/>
                <a:cs typeface="Arial" panose="020B0604020202020204" pitchFamily="34" charset="0"/>
              </a:rPr>
              <a:t>Overcome the limitations of classical </a:t>
            </a:r>
            <a:r>
              <a:rPr lang="en-US" altLang="zh-TW" sz="2600" dirty="0" err="1">
                <a:latin typeface="Arial" panose="020B0604020202020204" pitchFamily="34" charset="0"/>
                <a:ea typeface="新細明體" panose="02020500000000000000" charset="-120"/>
                <a:cs typeface="Arial" panose="020B0604020202020204" pitchFamily="34" charset="0"/>
              </a:rPr>
              <a:t>behoviorist</a:t>
            </a:r>
            <a:r>
              <a:rPr lang="en-US" altLang="zh-TW" sz="2600" dirty="0">
                <a:latin typeface="Arial" panose="020B0604020202020204" pitchFamily="34" charset="0"/>
                <a:ea typeface="新細明體" panose="02020500000000000000" charset="-120"/>
                <a:cs typeface="Arial" panose="020B0604020202020204" pitchFamily="34" charset="0"/>
              </a:rPr>
              <a:t> models of psychology</a:t>
            </a:r>
            <a:endParaRPr lang="en-US" altLang="zh-TW" sz="2600" dirty="0">
              <a:latin typeface="Arial" panose="020B0604020202020204" pitchFamily="34" charset="0"/>
              <a:ea typeface="新細明體" panose="02020500000000000000" charset="-120"/>
              <a:cs typeface="Arial" panose="020B0604020202020204" pitchFamily="34" charset="0"/>
            </a:endParaRPr>
          </a:p>
          <a:p>
            <a:pPr lvl="1" defTabSz="762000"/>
            <a:r>
              <a:rPr lang="en-US" altLang="zh-TW" sz="2600" dirty="0">
                <a:latin typeface="Arial" panose="020B0604020202020204" pitchFamily="34" charset="0"/>
                <a:ea typeface="新細明體" panose="02020500000000000000" charset="-120"/>
                <a:cs typeface="Arial" panose="020B0604020202020204" pitchFamily="34" charset="0"/>
              </a:rPr>
              <a:t>Non-linear control systems </a:t>
            </a:r>
            <a:endParaRPr lang="en-US" altLang="zh-TW" sz="2600" dirty="0">
              <a:latin typeface="Arial" panose="020B0604020202020204" pitchFamily="34" charset="0"/>
              <a:ea typeface="新細明體" panose="02020500000000000000" charset="-120"/>
              <a:cs typeface="Arial" panose="020B0604020202020204" pitchFamily="34" charset="0"/>
            </a:endParaRPr>
          </a:p>
          <a:p>
            <a:pPr lvl="1" defTabSz="762000"/>
            <a:r>
              <a:rPr lang="en-US" altLang="zh-TW" sz="2600" dirty="0">
                <a:latin typeface="Arial" panose="020B0604020202020204" pitchFamily="34" charset="0"/>
                <a:ea typeface="新細明體" panose="02020500000000000000" charset="-120"/>
                <a:cs typeface="Arial" panose="020B0604020202020204" pitchFamily="34" charset="0"/>
              </a:rPr>
              <a:t>Statistical regression</a:t>
            </a:r>
            <a:endParaRPr lang="en-US" altLang="zh-TW" sz="2600" dirty="0">
              <a:latin typeface="Arial" panose="020B0604020202020204" pitchFamily="34" charset="0"/>
              <a:ea typeface="新細明體" panose="02020500000000000000" charset="-12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noFill/>
        </p:spPr>
        <p:txBody>
          <a:bodyPr vert="horz" wrap="square" lIns="92075" tIns="46038" rIns="92075" bIns="46038" numCol="1" anchor="ctr" anchorCtr="0" compatLnSpc="1"/>
          <a:lstStyle/>
          <a:p>
            <a:pPr defTabSz="762000"/>
            <a:r>
              <a:rPr lang="en-US" altLang="zh-TW" sz="4800" dirty="0" err="1">
                <a:latin typeface="Arial" panose="020B0604020202020204" pitchFamily="34" charset="0"/>
                <a:ea typeface="新細明體" panose="02020500000000000000" charset="-120"/>
                <a:cs typeface="Arial" panose="020B0604020202020204" pitchFamily="34" charset="0"/>
              </a:rPr>
              <a:t>Xor</a:t>
            </a:r>
            <a:r>
              <a:rPr lang="en-US" altLang="zh-TW" sz="4800" dirty="0">
                <a:latin typeface="Arial" panose="020B0604020202020204" pitchFamily="34" charset="0"/>
                <a:ea typeface="新細明體" panose="02020500000000000000" charset="-120"/>
                <a:cs typeface="Arial" panose="020B0604020202020204" pitchFamily="34" charset="0"/>
              </a:rPr>
              <a:t> (revisited)</a:t>
            </a:r>
            <a:endParaRPr lang="en-US" altLang="zh-TW" sz="4800" dirty="0">
              <a:latin typeface="Arial" panose="020B0604020202020204" pitchFamily="34" charset="0"/>
              <a:ea typeface="新細明體" panose="02020500000000000000" charset="-120"/>
              <a:cs typeface="Arial" panose="020B0604020202020204" pitchFamily="34" charset="0"/>
            </a:endParaRPr>
          </a:p>
        </p:txBody>
      </p:sp>
      <p:sp>
        <p:nvSpPr>
          <p:cNvPr id="69637" name="Oval 5"/>
          <p:cNvSpPr>
            <a:spLocks noChangeArrowheads="1"/>
          </p:cNvSpPr>
          <p:nvPr/>
        </p:nvSpPr>
        <p:spPr bwMode="auto">
          <a:xfrm>
            <a:off x="7740650" y="4578350"/>
            <a:ext cx="730250" cy="730250"/>
          </a:xfrm>
          <a:prstGeom prst="ellipse">
            <a:avLst/>
          </a:prstGeom>
          <a:solidFill>
            <a:schemeClr val="bg1"/>
          </a:solidFill>
          <a:ln w="12700">
            <a:solidFill>
              <a:schemeClr val="tx1"/>
            </a:solidFill>
            <a:round/>
          </a:ln>
        </p:spPr>
        <p:txBody>
          <a:bodyPr wrap="none" anchor="ctr"/>
          <a:lstStyle/>
          <a:p>
            <a:endParaRPr lang="zh-TW" altLang="en-US">
              <a:ea typeface="新細明體" panose="02020500000000000000" charset="-120"/>
            </a:endParaRPr>
          </a:p>
        </p:txBody>
      </p:sp>
      <p:sp>
        <p:nvSpPr>
          <p:cNvPr id="69638" name="Oval 6"/>
          <p:cNvSpPr>
            <a:spLocks noChangeArrowheads="1"/>
          </p:cNvSpPr>
          <p:nvPr/>
        </p:nvSpPr>
        <p:spPr bwMode="auto">
          <a:xfrm>
            <a:off x="7702550" y="2959100"/>
            <a:ext cx="730250" cy="730250"/>
          </a:xfrm>
          <a:prstGeom prst="ellipse">
            <a:avLst/>
          </a:prstGeom>
          <a:solidFill>
            <a:schemeClr val="bg1"/>
          </a:solidFill>
          <a:ln w="12700">
            <a:solidFill>
              <a:schemeClr val="tx1"/>
            </a:solidFill>
            <a:round/>
          </a:ln>
        </p:spPr>
        <p:txBody>
          <a:bodyPr wrap="none" anchor="ctr"/>
          <a:lstStyle/>
          <a:p>
            <a:endParaRPr lang="zh-TW" altLang="en-US">
              <a:ea typeface="新細明體" panose="02020500000000000000" charset="-120"/>
            </a:endParaRPr>
          </a:p>
        </p:txBody>
      </p:sp>
      <p:sp>
        <p:nvSpPr>
          <p:cNvPr id="69639" name="Oval 7"/>
          <p:cNvSpPr>
            <a:spLocks noChangeArrowheads="1"/>
          </p:cNvSpPr>
          <p:nvPr/>
        </p:nvSpPr>
        <p:spPr bwMode="auto">
          <a:xfrm>
            <a:off x="9226550" y="3759200"/>
            <a:ext cx="730250" cy="730250"/>
          </a:xfrm>
          <a:prstGeom prst="ellipse">
            <a:avLst/>
          </a:prstGeom>
          <a:solidFill>
            <a:schemeClr val="bg1"/>
          </a:solidFill>
          <a:ln w="12700">
            <a:solidFill>
              <a:schemeClr val="tx1"/>
            </a:solidFill>
            <a:round/>
          </a:ln>
        </p:spPr>
        <p:txBody>
          <a:bodyPr wrap="none" anchor="ctr"/>
          <a:lstStyle/>
          <a:p>
            <a:endParaRPr lang="zh-TW" altLang="en-US">
              <a:ea typeface="新細明體" panose="02020500000000000000" charset="-120"/>
            </a:endParaRPr>
          </a:p>
        </p:txBody>
      </p:sp>
      <p:sp>
        <p:nvSpPr>
          <p:cNvPr id="69640" name="Line 8"/>
          <p:cNvSpPr>
            <a:spLocks noChangeShapeType="1"/>
          </p:cNvSpPr>
          <p:nvPr/>
        </p:nvSpPr>
        <p:spPr bwMode="auto">
          <a:xfrm>
            <a:off x="6629403" y="3333750"/>
            <a:ext cx="1114425" cy="157638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9641" name="Line 9"/>
          <p:cNvSpPr>
            <a:spLocks noChangeShapeType="1"/>
          </p:cNvSpPr>
          <p:nvPr/>
        </p:nvSpPr>
        <p:spPr bwMode="auto">
          <a:xfrm>
            <a:off x="6629400" y="3333750"/>
            <a:ext cx="10668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9642" name="Line 10"/>
          <p:cNvSpPr>
            <a:spLocks noChangeShapeType="1"/>
          </p:cNvSpPr>
          <p:nvPr/>
        </p:nvSpPr>
        <p:spPr bwMode="auto">
          <a:xfrm flipV="1">
            <a:off x="6648450" y="3333748"/>
            <a:ext cx="1042988" cy="1570739"/>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9643" name="Line 11"/>
          <p:cNvSpPr>
            <a:spLocks noChangeShapeType="1"/>
          </p:cNvSpPr>
          <p:nvPr/>
        </p:nvSpPr>
        <p:spPr bwMode="auto">
          <a:xfrm>
            <a:off x="6648450" y="4914900"/>
            <a:ext cx="108585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9644" name="Line 12"/>
          <p:cNvSpPr>
            <a:spLocks noChangeShapeType="1"/>
          </p:cNvSpPr>
          <p:nvPr/>
        </p:nvSpPr>
        <p:spPr bwMode="auto">
          <a:xfrm>
            <a:off x="8434388" y="3333753"/>
            <a:ext cx="785812" cy="79057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9645" name="Line 13"/>
          <p:cNvSpPr>
            <a:spLocks noChangeShapeType="1"/>
          </p:cNvSpPr>
          <p:nvPr/>
        </p:nvSpPr>
        <p:spPr bwMode="auto">
          <a:xfrm flipV="1">
            <a:off x="8467725" y="4129088"/>
            <a:ext cx="757238" cy="8048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9647" name="Line 15"/>
          <p:cNvSpPr>
            <a:spLocks noChangeShapeType="1"/>
          </p:cNvSpPr>
          <p:nvPr/>
        </p:nvSpPr>
        <p:spPr bwMode="auto">
          <a:xfrm>
            <a:off x="9967913" y="4129088"/>
            <a:ext cx="3810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9649" name="Rectangle 17"/>
          <p:cNvSpPr>
            <a:spLocks noChangeArrowheads="1"/>
          </p:cNvSpPr>
          <p:nvPr/>
        </p:nvSpPr>
        <p:spPr bwMode="auto">
          <a:xfrm>
            <a:off x="5946778" y="2312988"/>
            <a:ext cx="726161"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Input</a:t>
            </a:r>
            <a:endParaRPr lang="en-US" altLang="zh-TW" sz="2000">
              <a:latin typeface="Times New Roman" panose="02020603050405020304" pitchFamily="18" charset="0"/>
            </a:endParaRPr>
          </a:p>
          <a:p>
            <a:pPr defTabSz="762000"/>
            <a:r>
              <a:rPr lang="en-US" altLang="zh-TW" sz="2000">
                <a:latin typeface="Times New Roman" panose="02020603050405020304" pitchFamily="18" charset="0"/>
              </a:rPr>
              <a:t>units</a:t>
            </a:r>
            <a:endParaRPr lang="en-US" altLang="zh-TW" sz="2000">
              <a:latin typeface="Times New Roman" panose="02020603050405020304" pitchFamily="18" charset="0"/>
            </a:endParaRPr>
          </a:p>
        </p:txBody>
      </p:sp>
      <p:sp>
        <p:nvSpPr>
          <p:cNvPr id="69650" name="Rectangle 18"/>
          <p:cNvSpPr>
            <a:spLocks noChangeArrowheads="1"/>
          </p:cNvSpPr>
          <p:nvPr/>
        </p:nvSpPr>
        <p:spPr bwMode="auto">
          <a:xfrm>
            <a:off x="7680328" y="2274888"/>
            <a:ext cx="940963"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Hidden</a:t>
            </a:r>
            <a:endParaRPr lang="en-US" altLang="zh-TW" sz="2000">
              <a:latin typeface="Times New Roman" panose="02020603050405020304" pitchFamily="18" charset="0"/>
            </a:endParaRPr>
          </a:p>
          <a:p>
            <a:pPr defTabSz="762000"/>
            <a:r>
              <a:rPr lang="en-US" altLang="zh-TW" sz="2000">
                <a:latin typeface="Times New Roman" panose="02020603050405020304" pitchFamily="18" charset="0"/>
              </a:rPr>
              <a:t>Units</a:t>
            </a:r>
            <a:endParaRPr lang="en-US" altLang="zh-TW" sz="2000">
              <a:latin typeface="Times New Roman" panose="02020603050405020304" pitchFamily="18" charset="0"/>
            </a:endParaRPr>
          </a:p>
        </p:txBody>
      </p:sp>
      <p:sp>
        <p:nvSpPr>
          <p:cNvPr id="69651" name="Rectangle 19"/>
          <p:cNvSpPr>
            <a:spLocks noChangeArrowheads="1"/>
          </p:cNvSpPr>
          <p:nvPr/>
        </p:nvSpPr>
        <p:spPr bwMode="auto">
          <a:xfrm>
            <a:off x="9280525" y="2293938"/>
            <a:ext cx="897682"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Output</a:t>
            </a:r>
            <a:endParaRPr lang="en-US" altLang="zh-TW" sz="2000">
              <a:latin typeface="Times New Roman" panose="02020603050405020304" pitchFamily="18" charset="0"/>
            </a:endParaRPr>
          </a:p>
          <a:p>
            <a:pPr defTabSz="762000"/>
            <a:r>
              <a:rPr lang="en-US" altLang="zh-TW" sz="2000">
                <a:latin typeface="Times New Roman" panose="02020603050405020304" pitchFamily="18" charset="0"/>
              </a:rPr>
              <a:t>Units</a:t>
            </a:r>
            <a:endParaRPr lang="en-US" altLang="zh-TW" sz="2000">
              <a:latin typeface="Times New Roman" panose="02020603050405020304" pitchFamily="18" charset="0"/>
            </a:endParaRPr>
          </a:p>
        </p:txBody>
      </p:sp>
      <p:sp>
        <p:nvSpPr>
          <p:cNvPr id="69652" name="Rectangle 20"/>
          <p:cNvSpPr>
            <a:spLocks noChangeArrowheads="1"/>
          </p:cNvSpPr>
          <p:nvPr/>
        </p:nvSpPr>
        <p:spPr bwMode="auto">
          <a:xfrm>
            <a:off x="6842128" y="3036888"/>
            <a:ext cx="45845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+1</a:t>
            </a:r>
            <a:endParaRPr lang="en-US" altLang="zh-TW" sz="2000">
              <a:latin typeface="Times New Roman" panose="02020603050405020304" pitchFamily="18" charset="0"/>
            </a:endParaRPr>
          </a:p>
        </p:txBody>
      </p:sp>
      <p:sp>
        <p:nvSpPr>
          <p:cNvPr id="69653" name="Rectangle 21"/>
          <p:cNvSpPr>
            <a:spLocks noChangeArrowheads="1"/>
          </p:cNvSpPr>
          <p:nvPr/>
        </p:nvSpPr>
        <p:spPr bwMode="auto">
          <a:xfrm>
            <a:off x="6575425" y="3589338"/>
            <a:ext cx="399148"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-1</a:t>
            </a:r>
            <a:endParaRPr lang="en-US" altLang="zh-TW" sz="2000">
              <a:latin typeface="Times New Roman" panose="02020603050405020304" pitchFamily="18" charset="0"/>
            </a:endParaRPr>
          </a:p>
        </p:txBody>
      </p:sp>
      <p:sp>
        <p:nvSpPr>
          <p:cNvPr id="69654" name="Rectangle 22"/>
          <p:cNvSpPr>
            <a:spLocks noChangeArrowheads="1"/>
          </p:cNvSpPr>
          <p:nvPr/>
        </p:nvSpPr>
        <p:spPr bwMode="auto">
          <a:xfrm>
            <a:off x="6613525" y="4237038"/>
            <a:ext cx="399148"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-1</a:t>
            </a:r>
            <a:endParaRPr lang="en-US" altLang="zh-TW" sz="2000">
              <a:latin typeface="Times New Roman" panose="02020603050405020304" pitchFamily="18" charset="0"/>
            </a:endParaRPr>
          </a:p>
        </p:txBody>
      </p:sp>
      <p:sp>
        <p:nvSpPr>
          <p:cNvPr id="69655" name="Rectangle 23"/>
          <p:cNvSpPr>
            <a:spLocks noChangeArrowheads="1"/>
          </p:cNvSpPr>
          <p:nvPr/>
        </p:nvSpPr>
        <p:spPr bwMode="auto">
          <a:xfrm>
            <a:off x="6994528" y="4579938"/>
            <a:ext cx="45845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+1</a:t>
            </a:r>
            <a:endParaRPr lang="en-US" altLang="zh-TW" sz="2000">
              <a:latin typeface="Times New Roman" panose="02020603050405020304" pitchFamily="18" charset="0"/>
            </a:endParaRPr>
          </a:p>
        </p:txBody>
      </p:sp>
      <p:sp>
        <p:nvSpPr>
          <p:cNvPr id="69656" name="Rectangle 24"/>
          <p:cNvSpPr>
            <a:spLocks noChangeArrowheads="1"/>
          </p:cNvSpPr>
          <p:nvPr/>
        </p:nvSpPr>
        <p:spPr bwMode="auto">
          <a:xfrm>
            <a:off x="8709028" y="4503738"/>
            <a:ext cx="45845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+1</a:t>
            </a:r>
            <a:endParaRPr lang="en-US" altLang="zh-TW" sz="2000">
              <a:latin typeface="Times New Roman" panose="02020603050405020304" pitchFamily="18" charset="0"/>
            </a:endParaRPr>
          </a:p>
        </p:txBody>
      </p:sp>
      <p:sp>
        <p:nvSpPr>
          <p:cNvPr id="69657" name="Rectangle 25"/>
          <p:cNvSpPr>
            <a:spLocks noChangeArrowheads="1"/>
          </p:cNvSpPr>
          <p:nvPr/>
        </p:nvSpPr>
        <p:spPr bwMode="auto">
          <a:xfrm>
            <a:off x="8670928" y="3379788"/>
            <a:ext cx="45845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+1</a:t>
            </a:r>
            <a:endParaRPr lang="en-US" altLang="zh-TW" sz="2000">
              <a:latin typeface="Times New Roman" panose="02020603050405020304" pitchFamily="18" charset="0"/>
            </a:endParaRPr>
          </a:p>
        </p:txBody>
      </p:sp>
      <p:sp>
        <p:nvSpPr>
          <p:cNvPr id="69659" name="Rectangle 27"/>
          <p:cNvSpPr>
            <a:spLocks noChangeArrowheads="1"/>
          </p:cNvSpPr>
          <p:nvPr/>
        </p:nvSpPr>
        <p:spPr bwMode="auto">
          <a:xfrm>
            <a:off x="6072673" y="3085902"/>
            <a:ext cx="399148"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x</a:t>
            </a:r>
            <a:r>
              <a:rPr lang="en-US" altLang="zh-TW" sz="2000" baseline="-25000" dirty="0">
                <a:latin typeface="Times New Roman" panose="02020603050405020304" pitchFamily="18" charset="0"/>
              </a:rPr>
              <a:t>1</a:t>
            </a:r>
            <a:endParaRPr lang="en-US" altLang="zh-TW" sz="2000" baseline="-25000" dirty="0">
              <a:latin typeface="Times New Roman" panose="02020603050405020304" pitchFamily="18" charset="0"/>
            </a:endParaRPr>
          </a:p>
        </p:txBody>
      </p:sp>
      <p:sp>
        <p:nvSpPr>
          <p:cNvPr id="69660" name="Rectangle 28"/>
          <p:cNvSpPr>
            <a:spLocks noChangeArrowheads="1"/>
          </p:cNvSpPr>
          <p:nvPr/>
        </p:nvSpPr>
        <p:spPr bwMode="auto">
          <a:xfrm>
            <a:off x="6126288" y="4609399"/>
            <a:ext cx="399148"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x</a:t>
            </a:r>
            <a:r>
              <a:rPr lang="en-US" altLang="zh-TW" sz="2000" baseline="-25000" dirty="0">
                <a:latin typeface="Times New Roman" panose="02020603050405020304" pitchFamily="18" charset="0"/>
              </a:rPr>
              <a:t>2</a:t>
            </a:r>
            <a:endParaRPr lang="en-US" altLang="zh-TW" sz="2000" baseline="-25000" dirty="0">
              <a:latin typeface="Times New Roman" panose="02020603050405020304" pitchFamily="18" charset="0"/>
            </a:endParaRPr>
          </a:p>
        </p:txBody>
      </p:sp>
      <p:sp>
        <p:nvSpPr>
          <p:cNvPr id="69661" name="Rectangle 29"/>
          <p:cNvSpPr>
            <a:spLocks noChangeArrowheads="1"/>
          </p:cNvSpPr>
          <p:nvPr/>
        </p:nvSpPr>
        <p:spPr bwMode="auto">
          <a:xfrm>
            <a:off x="10023478" y="3722688"/>
            <a:ext cx="37189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O</a:t>
            </a:r>
            <a:endParaRPr lang="en-US" altLang="zh-TW" sz="2000" baseline="-25000" dirty="0">
              <a:latin typeface="Times New Roman" panose="02020603050405020304" pitchFamily="18" charset="0"/>
            </a:endParaRPr>
          </a:p>
        </p:txBody>
      </p:sp>
      <p:sp>
        <p:nvSpPr>
          <p:cNvPr id="69662" name="Rectangle 30"/>
          <p:cNvSpPr>
            <a:spLocks noChangeArrowheads="1"/>
          </p:cNvSpPr>
          <p:nvPr/>
        </p:nvSpPr>
        <p:spPr bwMode="auto">
          <a:xfrm>
            <a:off x="7451725" y="5418138"/>
            <a:ext cx="2058256"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Thresholds = </a:t>
            </a:r>
            <a:r>
              <a:rPr lang="en-US" altLang="zh-TW" sz="2000" dirty="0">
                <a:latin typeface="Times New Roman" panose="02020603050405020304" pitchFamily="18" charset="0"/>
                <a:sym typeface="Symbol" panose="05050102010706020507" pitchFamily="18" charset="2"/>
              </a:rPr>
              <a:t></a:t>
            </a:r>
            <a:r>
              <a:rPr lang="en-US" altLang="zh-TW" sz="2000" dirty="0">
                <a:latin typeface="Times New Roman" panose="02020603050405020304" pitchFamily="18" charset="0"/>
              </a:rPr>
              <a:t>0.1</a:t>
            </a:r>
            <a:endParaRPr lang="en-US" altLang="zh-TW" sz="2000" dirty="0">
              <a:latin typeface="Times New Roman" panose="02020603050405020304" pitchFamily="18" charset="0"/>
            </a:endParaRPr>
          </a:p>
        </p:txBody>
      </p:sp>
      <p:graphicFrame>
        <p:nvGraphicFramePr>
          <p:cNvPr id="2" name="表格 1"/>
          <p:cNvGraphicFramePr>
            <a:graphicFrameLocks noGrp="1"/>
          </p:cNvGraphicFramePr>
          <p:nvPr/>
        </p:nvGraphicFramePr>
        <p:xfrm>
          <a:off x="916614" y="2418114"/>
          <a:ext cx="3283911" cy="3144486"/>
        </p:xfrm>
        <a:graphic>
          <a:graphicData uri="http://schemas.openxmlformats.org/drawingml/2006/table">
            <a:tbl>
              <a:tblPr firstRow="1" bandRow="1">
                <a:tableStyleId>{5C22544A-7EE6-4342-B048-85BDC9FD1C3A}</a:tableStyleId>
              </a:tblPr>
              <a:tblGrid>
                <a:gridCol w="1011152"/>
                <a:gridCol w="898804"/>
                <a:gridCol w="1373955"/>
              </a:tblGrid>
              <a:tr h="524081">
                <a:tc gridSpan="2">
                  <a:txBody>
                    <a:bodyPr/>
                    <a:lstStyle/>
                    <a:p>
                      <a:pPr algn="ctr"/>
                      <a:r>
                        <a:rPr lang="en-US" altLang="zh-TW" sz="2400" dirty="0">
                          <a:latin typeface="Times New Roman" panose="02020603050405020304" pitchFamily="18" charset="0"/>
                          <a:cs typeface="Times New Roman" panose="02020603050405020304" pitchFamily="18" charset="0"/>
                        </a:rPr>
                        <a:t>Input</a:t>
                      </a:r>
                      <a:endParaRPr lang="zh-TW" altLang="en-US" sz="2400" dirty="0">
                        <a:latin typeface="Times New Roman" panose="02020603050405020304" pitchFamily="18" charset="0"/>
                        <a:cs typeface="Times New Roman" panose="02020603050405020304" pitchFamily="18" charset="0"/>
                      </a:endParaRPr>
                    </a:p>
                  </a:txBody>
                  <a:tcPr/>
                </a:tc>
                <a:tc hMerge="1">
                  <a:tcPr/>
                </a:tc>
                <a:tc>
                  <a:txBody>
                    <a:bodyPr/>
                    <a:lstStyle/>
                    <a:p>
                      <a:pPr algn="ctr"/>
                      <a:r>
                        <a:rPr lang="en-US" altLang="zh-TW" sz="2400" dirty="0">
                          <a:latin typeface="Times New Roman" panose="02020603050405020304" pitchFamily="18" charset="0"/>
                          <a:cs typeface="Times New Roman" panose="02020603050405020304" pitchFamily="18" charset="0"/>
                        </a:rPr>
                        <a:t>Output</a:t>
                      </a:r>
                      <a:endParaRPr lang="zh-TW" altLang="en-US" sz="2400" dirty="0">
                        <a:latin typeface="Times New Roman" panose="02020603050405020304" pitchFamily="18" charset="0"/>
                        <a:cs typeface="Times New Roman" panose="02020603050405020304" pitchFamily="18" charset="0"/>
                      </a:endParaRPr>
                    </a:p>
                  </a:txBody>
                  <a:tcPr/>
                </a:tc>
              </a:tr>
              <a:tr h="524081">
                <a:tc>
                  <a:txBody>
                    <a:bodyPr/>
                    <a:lstStyle/>
                    <a:p>
                      <a:pPr algn="ctr"/>
                      <a:r>
                        <a:rPr lang="en-US" altLang="zh-TW" sz="2400" dirty="0">
                          <a:latin typeface="Times New Roman" panose="02020603050405020304" pitchFamily="18" charset="0"/>
                          <a:cs typeface="Times New Roman" panose="02020603050405020304" pitchFamily="18" charset="0"/>
                        </a:rPr>
                        <a:t>x</a:t>
                      </a:r>
                      <a:r>
                        <a:rPr lang="en-US" altLang="zh-TW" sz="2400" baseline="-25000" dirty="0">
                          <a:latin typeface="Times New Roman" panose="02020603050405020304" pitchFamily="18" charset="0"/>
                          <a:cs typeface="Times New Roman" panose="02020603050405020304" pitchFamily="18" charset="0"/>
                        </a:rPr>
                        <a:t>1</a:t>
                      </a:r>
                      <a:endParaRPr lang="zh-TW" altLang="en-US" sz="2400" baseline="-250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TW" sz="2400" dirty="0">
                          <a:latin typeface="Times New Roman" panose="02020603050405020304" pitchFamily="18" charset="0"/>
                          <a:cs typeface="Times New Roman" panose="02020603050405020304" pitchFamily="18" charset="0"/>
                        </a:rPr>
                        <a:t>x</a:t>
                      </a:r>
                      <a:r>
                        <a:rPr lang="en-US" altLang="zh-TW" sz="2400" baseline="-25000" dirty="0">
                          <a:latin typeface="Times New Roman" panose="02020603050405020304" pitchFamily="18" charset="0"/>
                          <a:cs typeface="Times New Roman" panose="02020603050405020304" pitchFamily="18" charset="0"/>
                        </a:rPr>
                        <a:t>2</a:t>
                      </a:r>
                      <a:endParaRPr lang="zh-TW" altLang="en-US" sz="2400" baseline="-250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TW" sz="2400" dirty="0">
                          <a:latin typeface="Times New Roman" panose="02020603050405020304" pitchFamily="18" charset="0"/>
                          <a:cs typeface="Times New Roman" panose="02020603050405020304" pitchFamily="18" charset="0"/>
                        </a:rPr>
                        <a:t>T</a:t>
                      </a:r>
                      <a:endParaRPr lang="zh-TW" altLang="en-US" sz="2400" baseline="-25000" dirty="0">
                        <a:latin typeface="Times New Roman" panose="02020603050405020304" pitchFamily="18" charset="0"/>
                        <a:cs typeface="Times New Roman" panose="02020603050405020304" pitchFamily="18" charset="0"/>
                      </a:endParaRPr>
                    </a:p>
                  </a:txBody>
                  <a:tcPr/>
                </a:tc>
              </a:tr>
              <a:tr h="524081">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a:tc>
              </a:tr>
              <a:tr h="524081">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a:tc>
              </a:tr>
              <a:tr h="524081">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a:tc>
              </a:tr>
              <a:tr h="524081">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TW" sz="2400" dirty="0">
                          <a:latin typeface="Times New Roman" panose="02020603050405020304" pitchFamily="18" charset="0"/>
                          <a:cs typeface="Times New Roman" panose="02020603050405020304" pitchFamily="18" charset="0"/>
                        </a:rPr>
                        <a:t>1</a:t>
                      </a:r>
                      <a:endParaRPr lang="zh-TW"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TW" sz="2400" dirty="0">
                          <a:latin typeface="Times New Roman" panose="02020603050405020304" pitchFamily="18" charset="0"/>
                          <a:cs typeface="Times New Roman" panose="02020603050405020304" pitchFamily="18" charset="0"/>
                        </a:rPr>
                        <a:t>0</a:t>
                      </a:r>
                      <a:endParaRPr lang="zh-TW" altLang="en-US" sz="24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endParaRPr lang="zh-TW" altLang="en-US"/>
          </a:p>
        </p:txBody>
      </p:sp>
      <p:pic>
        <p:nvPicPr>
          <p:cNvPr id="4" name="內容版面配置區 3"/>
          <p:cNvPicPr>
            <a:picLocks noChangeAspect="1"/>
          </p:cNvPicPr>
          <p:nvPr>
            <p:ph idx="1"/>
          </p:nvPr>
        </p:nvPicPr>
        <p:blipFill>
          <a:blip r:embed="rId1"/>
          <a:stretch>
            <a:fillRect/>
          </a:stretch>
        </p:blipFill>
        <p:spPr>
          <a:xfrm>
            <a:off x="2352040" y="3062605"/>
            <a:ext cx="7486650" cy="2133600"/>
          </a:xfrm>
          <a:prstGeom prst="rect">
            <a:avLst/>
          </a:prstGeom>
        </p:spPr>
      </p:pic>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Parameter update</a:t>
            </a:r>
            <a:endParaRPr lang="zh-TW" altLang="en-US" dirty="0"/>
          </a:p>
        </p:txBody>
      </p:sp>
      <p:sp>
        <p:nvSpPr>
          <p:cNvPr id="3" name="內容版面配置區 2"/>
          <p:cNvSpPr>
            <a:spLocks noGrp="1"/>
          </p:cNvSpPr>
          <p:nvPr>
            <p:ph idx="1"/>
          </p:nvPr>
        </p:nvSpPr>
        <p:spPr/>
        <p:txBody>
          <a:bodyPr/>
          <a:lstStyle/>
          <a:p>
            <a:r>
              <a:rPr lang="en-US" altLang="zh-TW" sz="2800" dirty="0">
                <a:latin typeface="Arial" panose="020B0604020202020204" pitchFamily="34" charset="0"/>
                <a:cs typeface="Arial" panose="020B0604020202020204" pitchFamily="34" charset="0"/>
              </a:rPr>
              <a:t>Stochastic Gradient Descent</a:t>
            </a:r>
            <a:endParaRPr lang="en-US" altLang="zh-TW" sz="2800" dirty="0">
              <a:latin typeface="Arial" panose="020B0604020202020204" pitchFamily="34" charset="0"/>
              <a:cs typeface="Arial" panose="020B0604020202020204" pitchFamily="34" charset="0"/>
            </a:endParaRPr>
          </a:p>
          <a:p>
            <a:pPr lvl="1"/>
            <a:r>
              <a:rPr lang="en-US" altLang="zh-TW" sz="2600" dirty="0">
                <a:latin typeface="Arial" panose="020B0604020202020204" pitchFamily="34" charset="0"/>
                <a:cs typeface="Arial" panose="020B0604020202020204" pitchFamily="34" charset="0"/>
              </a:rPr>
              <a:t>Every parameter update requires to see 1 of n training instances</a:t>
            </a:r>
            <a:endParaRPr lang="en-US" altLang="zh-TW" sz="2600" dirty="0">
              <a:latin typeface="Arial" panose="020B0604020202020204" pitchFamily="34" charset="0"/>
              <a:cs typeface="Arial" panose="020B0604020202020204" pitchFamily="34" charset="0"/>
            </a:endParaRPr>
          </a:p>
          <a:p>
            <a:r>
              <a:rPr lang="en-US" altLang="zh-TW" sz="2800" dirty="0">
                <a:latin typeface="Arial" panose="020B0604020202020204" pitchFamily="34" charset="0"/>
                <a:cs typeface="Arial" panose="020B0604020202020204" pitchFamily="34" charset="0"/>
              </a:rPr>
              <a:t>Batch</a:t>
            </a:r>
            <a:endParaRPr lang="en-US" altLang="zh-TW" sz="2800" dirty="0">
              <a:latin typeface="Arial" panose="020B0604020202020204" pitchFamily="34" charset="0"/>
              <a:cs typeface="Arial" panose="020B0604020202020204" pitchFamily="34" charset="0"/>
            </a:endParaRPr>
          </a:p>
          <a:p>
            <a:pPr lvl="1"/>
            <a:r>
              <a:rPr lang="en-US" altLang="zh-TW" sz="2600" dirty="0">
                <a:latin typeface="Arial" panose="020B0604020202020204" pitchFamily="34" charset="0"/>
                <a:cs typeface="Arial" panose="020B0604020202020204" pitchFamily="34" charset="0"/>
              </a:rPr>
              <a:t>To see each instance of n training instances</a:t>
            </a:r>
            <a:endParaRPr lang="en-US" altLang="zh-TW" sz="2600" dirty="0">
              <a:latin typeface="Arial" panose="020B0604020202020204" pitchFamily="34" charset="0"/>
              <a:cs typeface="Arial" panose="020B0604020202020204" pitchFamily="34" charset="0"/>
            </a:endParaRPr>
          </a:p>
          <a:p>
            <a:r>
              <a:rPr lang="en-US" altLang="zh-TW" sz="2800" dirty="0">
                <a:latin typeface="Arial" panose="020B0604020202020204" pitchFamily="34" charset="0"/>
                <a:cs typeface="Arial" panose="020B0604020202020204" pitchFamily="34" charset="0"/>
              </a:rPr>
              <a:t>Mini batch</a:t>
            </a:r>
            <a:endParaRPr lang="en-US" altLang="zh-TW" sz="2800" dirty="0">
              <a:latin typeface="Arial" panose="020B0604020202020204" pitchFamily="34" charset="0"/>
              <a:cs typeface="Arial" panose="020B0604020202020204" pitchFamily="34" charset="0"/>
            </a:endParaRPr>
          </a:p>
          <a:p>
            <a:pPr lvl="1"/>
            <a:r>
              <a:rPr lang="en-US" altLang="zh-TW" sz="2600" dirty="0">
                <a:latin typeface="Arial" panose="020B0604020202020204" pitchFamily="34" charset="0"/>
                <a:cs typeface="Arial" panose="020B0604020202020204" pitchFamily="34" charset="0"/>
              </a:rPr>
              <a:t>To see b of n training instances, where b denotes the batch size </a:t>
            </a:r>
            <a:endParaRPr lang="zh-TW" altLang="en-US" sz="2600"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endParaRPr lang="zh-TW" altLang="en-US"/>
          </a:p>
        </p:txBody>
      </p:sp>
      <p:pic>
        <p:nvPicPr>
          <p:cNvPr id="4" name="內容版面配置區 3"/>
          <p:cNvPicPr>
            <a:picLocks noChangeAspect="1"/>
          </p:cNvPicPr>
          <p:nvPr>
            <p:ph idx="1"/>
          </p:nvPr>
        </p:nvPicPr>
        <p:blipFill>
          <a:blip r:embed="rId1"/>
          <a:stretch>
            <a:fillRect/>
          </a:stretch>
        </p:blipFill>
        <p:spPr>
          <a:xfrm>
            <a:off x="2661920" y="2214880"/>
            <a:ext cx="6867525" cy="3829050"/>
          </a:xfrm>
          <a:prstGeom prst="rect">
            <a:avLst/>
          </a:prstGeom>
        </p:spPr>
      </p:pic>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61" name="Rectangle 2"/>
          <p:cNvSpPr>
            <a:spLocks noGrp="1" noChangeArrowheads="1"/>
          </p:cNvSpPr>
          <p:nvPr>
            <p:ph type="title"/>
          </p:nvPr>
        </p:nvSpPr>
        <p:spPr>
          <a:xfrm>
            <a:off x="685801" y="304800"/>
            <a:ext cx="10134599" cy="685800"/>
          </a:xfrm>
          <a:noFill/>
        </p:spPr>
        <p:txBody>
          <a:bodyPr vert="horz" wrap="square" lIns="92075" tIns="46038" rIns="92075" bIns="46038" numCol="1" anchor="b" anchorCtr="0" compatLnSpc="1"/>
          <a:lstStyle/>
          <a:p>
            <a:pPr eaLnBrk="1" hangingPunct="1"/>
            <a:r>
              <a:rPr lang="en-US" altLang="zh-TW" sz="4000" dirty="0">
                <a:latin typeface="Arial" panose="020B0604020202020204" pitchFamily="34" charset="0"/>
                <a:ea typeface="新細明體" panose="02020500000000000000" charset="-120"/>
                <a:cs typeface="Arial" panose="020B0604020202020204" pitchFamily="34" charset="0"/>
              </a:rPr>
              <a:t>Feed-Forward Neural Network </a:t>
            </a:r>
            <a:endParaRPr lang="en-US" altLang="zh-TW" sz="4000" dirty="0">
              <a:latin typeface="Arial" panose="020B0604020202020204" pitchFamily="34" charset="0"/>
              <a:ea typeface="新細明體" panose="02020500000000000000" charset="-120"/>
              <a:cs typeface="Arial" panose="020B0604020202020204" pitchFamily="34" charset="0"/>
            </a:endParaRPr>
          </a:p>
        </p:txBody>
      </p:sp>
      <p:grpSp>
        <p:nvGrpSpPr>
          <p:cNvPr id="70662" name="Group 3"/>
          <p:cNvGrpSpPr/>
          <p:nvPr/>
        </p:nvGrpSpPr>
        <p:grpSpPr bwMode="auto">
          <a:xfrm>
            <a:off x="4329113" y="1701800"/>
            <a:ext cx="2613025" cy="2178050"/>
            <a:chOff x="1767" y="1072"/>
            <a:chExt cx="1646" cy="1372"/>
          </a:xfrm>
        </p:grpSpPr>
        <p:sp>
          <p:nvSpPr>
            <p:cNvPr id="70677" name="Oval 5"/>
            <p:cNvSpPr>
              <a:spLocks noChangeArrowheads="1"/>
            </p:cNvSpPr>
            <p:nvPr/>
          </p:nvSpPr>
          <p:spPr bwMode="auto">
            <a:xfrm>
              <a:off x="2430" y="1642"/>
              <a:ext cx="340" cy="316"/>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panose="02020500000000000000" charset="-120"/>
              </a:endParaRPr>
            </a:p>
          </p:txBody>
        </p:sp>
        <p:sp>
          <p:nvSpPr>
            <p:cNvPr id="70691" name="Line 19"/>
            <p:cNvSpPr>
              <a:spLocks noChangeShapeType="1"/>
            </p:cNvSpPr>
            <p:nvPr/>
          </p:nvSpPr>
          <p:spPr bwMode="auto">
            <a:xfrm flipV="1">
              <a:off x="1767" y="1985"/>
              <a:ext cx="824" cy="45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5" name="Line 23"/>
            <p:cNvSpPr>
              <a:spLocks noChangeShapeType="1"/>
            </p:cNvSpPr>
            <p:nvPr/>
          </p:nvSpPr>
          <p:spPr bwMode="auto">
            <a:xfrm flipH="1" flipV="1">
              <a:off x="2629" y="1999"/>
              <a:ext cx="784" cy="44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7" name="Line 25"/>
            <p:cNvSpPr>
              <a:spLocks noChangeShapeType="1"/>
            </p:cNvSpPr>
            <p:nvPr/>
          </p:nvSpPr>
          <p:spPr bwMode="auto">
            <a:xfrm flipV="1">
              <a:off x="2610" y="1977"/>
              <a:ext cx="0" cy="43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702" name="Line 30"/>
            <p:cNvSpPr>
              <a:spLocks noChangeShapeType="1"/>
            </p:cNvSpPr>
            <p:nvPr/>
          </p:nvSpPr>
          <p:spPr bwMode="auto">
            <a:xfrm flipV="1">
              <a:off x="2591" y="1072"/>
              <a:ext cx="0" cy="56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grpSp>
      <p:sp>
        <p:nvSpPr>
          <p:cNvPr id="70663" name="Rectangle 32"/>
          <p:cNvSpPr>
            <a:spLocks noChangeArrowheads="1"/>
          </p:cNvSpPr>
          <p:nvPr/>
        </p:nvSpPr>
        <p:spPr bwMode="auto">
          <a:xfrm>
            <a:off x="2120644" y="2514600"/>
            <a:ext cx="1694374"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000" b="1"/>
              <a:t>Output layer</a:t>
            </a:r>
            <a:endParaRPr lang="en-US" altLang="zh-TW" sz="2000"/>
          </a:p>
        </p:txBody>
      </p:sp>
      <p:sp>
        <p:nvSpPr>
          <p:cNvPr id="70664" name="Rectangle 33"/>
          <p:cNvSpPr>
            <a:spLocks noChangeArrowheads="1"/>
          </p:cNvSpPr>
          <p:nvPr/>
        </p:nvSpPr>
        <p:spPr bwMode="auto">
          <a:xfrm>
            <a:off x="2155167" y="3929266"/>
            <a:ext cx="148117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000" b="1" dirty="0"/>
              <a:t>Input layer</a:t>
            </a:r>
            <a:endParaRPr lang="en-US" altLang="zh-TW" sz="2000" b="1" dirty="0"/>
          </a:p>
        </p:txBody>
      </p:sp>
      <p:sp>
        <p:nvSpPr>
          <p:cNvPr id="70668" name="Rectangle 37"/>
          <p:cNvSpPr>
            <a:spLocks noChangeArrowheads="1"/>
          </p:cNvSpPr>
          <p:nvPr/>
        </p:nvSpPr>
        <p:spPr bwMode="auto">
          <a:xfrm>
            <a:off x="4345924" y="3197846"/>
            <a:ext cx="5810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w</a:t>
            </a:r>
            <a:r>
              <a:rPr lang="en-US" altLang="zh-TW" sz="2400" i="1" baseline="-25000" dirty="0">
                <a:latin typeface="Times New Roman" panose="02020603050405020304" pitchFamily="18" charset="0"/>
              </a:rPr>
              <a:t>11</a:t>
            </a:r>
            <a:endParaRPr lang="en-US" altLang="zh-TW" sz="2400" i="1" baseline="-25000"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70672" name="Object 41"/>
              <p:cNvSpPr txBox="1"/>
              <p:nvPr/>
            </p:nvSpPr>
            <p:spPr bwMode="auto">
              <a:xfrm>
                <a:off x="8070775" y="2726718"/>
                <a:ext cx="3740224" cy="431800"/>
              </a:xfrm>
              <a:prstGeom prst="rect">
                <a:avLst/>
              </a:prstGeom>
              <a:solidFill>
                <a:schemeClr val="accent3">
                  <a:lumMod val="50000"/>
                </a:schemeClr>
              </a:solidFill>
              <a:ln w="9525">
                <a:solidFill>
                  <a:schemeClr val="tx1"/>
                </a:solidFill>
                <a:miter lim="800000"/>
                <a:headEnd/>
                <a:tailEnd/>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US" altLang="zh-TW" sz="2400" i="1" smtClean="0">
                              <a:solidFill>
                                <a:srgbClr val="000000"/>
                              </a:solidFill>
                              <a:latin typeface="Cambria Math" panose="02040503050406030204" pitchFamily="18" charset="0"/>
                            </a:rPr>
                          </m:ctrlPr>
                        </m:sSubPr>
                        <m:e>
                          <m:r>
                            <a:rPr lang="en-US" altLang="zh-TW" sz="2400" b="0" i="1" smtClean="0">
                              <a:solidFill>
                                <a:srgbClr val="000000"/>
                              </a:solidFill>
                              <a:latin typeface="Cambria Math" panose="02040503050406030204" pitchFamily="18" charset="0"/>
                            </a:rPr>
                            <m:t>𝐸𝑟𝑟</m:t>
                          </m:r>
                        </m:e>
                        <m:sub>
                          <m:r>
                            <a:rPr lang="en-US" altLang="zh-TW" sz="2400" b="0" i="1" smtClean="0">
                              <a:solidFill>
                                <a:srgbClr val="000000"/>
                              </a:solidFill>
                              <a:latin typeface="Cambria Math" panose="02040503050406030204" pitchFamily="18" charset="0"/>
                            </a:rPr>
                            <m:t>𝑗</m:t>
                          </m:r>
                        </m:sub>
                      </m:sSub>
                      <m:r>
                        <a:rPr lang="zh-TW" altLang="en-US" sz="2400" i="1">
                          <a:solidFill>
                            <a:srgbClr val="000000"/>
                          </a:solidFill>
                          <a:latin typeface="Cambria Math" panose="02040503050406030204" pitchFamily="18" charset="0"/>
                        </a:rPr>
                        <m:t>=</m:t>
                      </m:r>
                      <m:sSub>
                        <m:sSubPr>
                          <m:ctrlPr>
                            <a:rPr lang="zh-TW" altLang="en-US" sz="2400" i="1" smtClean="0">
                              <a:solidFill>
                                <a:srgbClr val="000000"/>
                              </a:solidFill>
                              <a:latin typeface="Cambria Math" panose="02040503050406030204" pitchFamily="18" charset="0"/>
                            </a:rPr>
                          </m:ctrlPr>
                        </m:sSubPr>
                        <m:e>
                          <m:sSub>
                            <m:sSubPr>
                              <m:ctrlPr>
                                <a:rPr lang="en-US" altLang="zh-TW" sz="2400" i="1" smtClean="0">
                                  <a:solidFill>
                                    <a:srgbClr val="000000"/>
                                  </a:solidFill>
                                  <a:latin typeface="Cambria Math" panose="02040503050406030204" pitchFamily="18" charset="0"/>
                                </a:rPr>
                              </m:ctrlPr>
                            </m:sSubPr>
                            <m:e>
                              <m:r>
                                <a:rPr lang="en-US" altLang="zh-TW" sz="2400" b="0" i="1" smtClean="0">
                                  <a:solidFill>
                                    <a:srgbClr val="000000"/>
                                  </a:solidFill>
                                  <a:latin typeface="Cambria Math" panose="02040503050406030204" pitchFamily="18" charset="0"/>
                                </a:rPr>
                                <m:t>𝑂</m:t>
                              </m:r>
                            </m:e>
                            <m:sub>
                              <m:r>
                                <a:rPr lang="en-US" altLang="zh-TW" sz="2400" b="0" i="1" smtClean="0">
                                  <a:solidFill>
                                    <a:srgbClr val="000000"/>
                                  </a:solidFill>
                                  <a:latin typeface="Cambria Math" panose="02040503050406030204" pitchFamily="18" charset="0"/>
                                </a:rPr>
                                <m:t>𝑗</m:t>
                              </m:r>
                            </m:sub>
                          </m:sSub>
                          <m:r>
                            <a:rPr lang="en-US" altLang="zh-TW" sz="2400" b="0" i="1" smtClean="0">
                              <a:solidFill>
                                <a:srgbClr val="000000"/>
                              </a:solidFill>
                              <a:latin typeface="Cambria Math" panose="02040503050406030204" pitchFamily="18" charset="0"/>
                            </a:rPr>
                            <m:t>(1−</m:t>
                          </m:r>
                          <m:sSub>
                            <m:sSubPr>
                              <m:ctrlPr>
                                <a:rPr lang="en-US" altLang="zh-TW" sz="2400" b="0" i="1" smtClean="0">
                                  <a:solidFill>
                                    <a:srgbClr val="000000"/>
                                  </a:solidFill>
                                  <a:latin typeface="Cambria Math" panose="02040503050406030204" pitchFamily="18" charset="0"/>
                                </a:rPr>
                              </m:ctrlPr>
                            </m:sSubPr>
                            <m:e>
                              <m:r>
                                <a:rPr lang="en-US" altLang="zh-TW" sz="2400" b="0" i="1" smtClean="0">
                                  <a:solidFill>
                                    <a:srgbClr val="000000"/>
                                  </a:solidFill>
                                  <a:latin typeface="Cambria Math" panose="02040503050406030204" pitchFamily="18" charset="0"/>
                                </a:rPr>
                                <m:t>𝑂</m:t>
                              </m:r>
                            </m:e>
                            <m:sub>
                              <m:r>
                                <a:rPr lang="en-US" altLang="zh-TW" sz="2400" b="0" i="1" smtClean="0">
                                  <a:solidFill>
                                    <a:srgbClr val="000000"/>
                                  </a:solidFill>
                                  <a:latin typeface="Cambria Math" panose="02040503050406030204" pitchFamily="18" charset="0"/>
                                </a:rPr>
                                <m:t>𝑗</m:t>
                              </m:r>
                            </m:sub>
                          </m:sSub>
                          <m:r>
                            <a:rPr lang="en-US" altLang="zh-TW" sz="2400" b="0" i="1" smtClean="0">
                              <a:solidFill>
                                <a:srgbClr val="000000"/>
                              </a:solidFill>
                              <a:latin typeface="Cambria Math" panose="02040503050406030204" pitchFamily="18" charset="0"/>
                            </a:rPr>
                            <m:t>)(</m:t>
                          </m:r>
                          <m:sSub>
                            <m:sSubPr>
                              <m:ctrlPr>
                                <a:rPr lang="en-US" altLang="zh-TW" sz="2400" b="0" i="1" smtClean="0">
                                  <a:solidFill>
                                    <a:srgbClr val="000000"/>
                                  </a:solidFill>
                                  <a:latin typeface="Cambria Math" panose="02040503050406030204" pitchFamily="18" charset="0"/>
                                </a:rPr>
                              </m:ctrlPr>
                            </m:sSubPr>
                            <m:e>
                              <m:r>
                                <a:rPr lang="en-US" altLang="zh-TW" sz="2400" b="0" i="1" smtClean="0">
                                  <a:solidFill>
                                    <a:srgbClr val="000000"/>
                                  </a:solidFill>
                                  <a:latin typeface="Cambria Math" panose="02040503050406030204" pitchFamily="18" charset="0"/>
                                </a:rPr>
                                <m:t>𝑂</m:t>
                              </m:r>
                            </m:e>
                            <m:sub>
                              <m:r>
                                <a:rPr lang="en-US" altLang="zh-TW" sz="2400" b="0" i="1" smtClean="0">
                                  <a:solidFill>
                                    <a:srgbClr val="000000"/>
                                  </a:solidFill>
                                  <a:latin typeface="Cambria Math" panose="02040503050406030204" pitchFamily="18" charset="0"/>
                                </a:rPr>
                                <m:t>𝑗</m:t>
                              </m:r>
                            </m:sub>
                          </m:sSub>
                          <m:r>
                            <a:rPr lang="en-US" altLang="zh-TW" sz="2400" b="0" i="1" smtClean="0">
                              <a:solidFill>
                                <a:srgbClr val="000000"/>
                              </a:solidFill>
                              <a:latin typeface="Cambria Math" panose="02040503050406030204" pitchFamily="18" charset="0"/>
                            </a:rPr>
                            <m:t>−</m:t>
                          </m:r>
                          <m:r>
                            <a:rPr lang="en-US" altLang="zh-TW" sz="2400" b="0" i="1" smtClean="0">
                              <a:solidFill>
                                <a:srgbClr val="000000"/>
                              </a:solidFill>
                              <a:latin typeface="Cambria Math" panose="02040503050406030204" pitchFamily="18" charset="0"/>
                            </a:rPr>
                            <m:t>𝑇</m:t>
                          </m:r>
                          <m:r>
                            <a:rPr lang="en-US" altLang="zh-TW" sz="2400" b="0" i="1" smtClean="0">
                              <a:solidFill>
                                <a:srgbClr val="000000"/>
                              </a:solidFill>
                              <a:latin typeface="Cambria Math" panose="02040503050406030204" pitchFamily="18" charset="0"/>
                            </a:rPr>
                            <m:t>)</m:t>
                          </m:r>
                        </m:e>
                        <m:sub>
                          <m:r>
                            <a:rPr lang="en-US" altLang="zh-TW" sz="2400" b="0" i="1" smtClean="0">
                              <a:solidFill>
                                <a:srgbClr val="000000"/>
                              </a:solidFill>
                              <a:latin typeface="Cambria Math" panose="02040503050406030204" pitchFamily="18" charset="0"/>
                            </a:rPr>
                            <m:t> </m:t>
                          </m:r>
                        </m:sub>
                      </m:sSub>
                    </m:oMath>
                  </m:oMathPara>
                </a14:m>
                <a:endParaRPr lang="zh-TW" altLang="en-US" sz="2400" dirty="0"/>
              </a:p>
            </p:txBody>
          </p:sp>
        </mc:Choice>
        <mc:Fallback>
          <p:sp>
            <p:nvSpPr>
              <p:cNvPr id="70672" name="Object 41"/>
              <p:cNvSpPr txBox="1">
                <a:spLocks noRot="1" noChangeAspect="1" noMove="1" noResize="1" noEditPoints="1" noAdjustHandles="1" noChangeArrowheads="1" noChangeShapeType="1" noTextEdit="1"/>
              </p:cNvSpPr>
              <p:nvPr/>
            </p:nvSpPr>
            <p:spPr bwMode="auto">
              <a:xfrm>
                <a:off x="8070775" y="2726718"/>
                <a:ext cx="3740224" cy="431800"/>
              </a:xfrm>
              <a:prstGeom prst="rect">
                <a:avLst/>
              </a:prstGeom>
              <a:blipFill rotWithShape="1">
                <a:blip r:embed="rId1"/>
                <a:stretch>
                  <a:fillRect l="-325" b="-24658"/>
                </a:stretch>
              </a:blipFill>
              <a:ln w="9525">
                <a:solidFill>
                  <a:schemeClr val="tx1"/>
                </a:solidFill>
                <a:miter lim="800000"/>
              </a:ln>
              <a:effectLst/>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0674" name="Object 43"/>
              <p:cNvSpPr txBox="1"/>
              <p:nvPr/>
            </p:nvSpPr>
            <p:spPr bwMode="auto">
              <a:xfrm>
                <a:off x="8070775" y="2177443"/>
                <a:ext cx="2273300" cy="434975"/>
              </a:xfrm>
              <a:prstGeom prst="rect">
                <a:avLst/>
              </a:prstGeom>
              <a:solidFill>
                <a:srgbClr val="666699"/>
              </a:solidFill>
              <a:ln w="9525">
                <a:solidFill>
                  <a:schemeClr val="tx1"/>
                </a:solidFill>
                <a:miter lim="800000"/>
                <a:headEnd/>
                <a:tailEnd/>
              </a:ln>
              <a:effec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𝑤</m:t>
                          </m:r>
                        </m:e>
                        <m:sub>
                          <m:r>
                            <a:rPr lang="zh-TW" altLang="en-US" i="1">
                              <a:solidFill>
                                <a:srgbClr val="000000"/>
                              </a:solidFill>
                              <a:latin typeface="Cambria Math" panose="02040503050406030204" pitchFamily="18" charset="0"/>
                            </a:rPr>
                            <m:t>𝑖𝑗</m:t>
                          </m:r>
                        </m:sub>
                      </m:sSub>
                      <m:r>
                        <a:rPr lang="zh-TW" altLang="en-US" i="1">
                          <a:solidFill>
                            <a:srgbClr val="000000"/>
                          </a:solidFill>
                          <a:latin typeface="Cambria Math" panose="02040503050406030204" pitchFamily="18" charset="0"/>
                        </a:rPr>
                        <m:t>=</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𝑤</m:t>
                          </m:r>
                        </m:e>
                        <m:sub>
                          <m:r>
                            <a:rPr lang="zh-TW" altLang="en-US" i="1">
                              <a:solidFill>
                                <a:srgbClr val="000000"/>
                              </a:solidFill>
                              <a:latin typeface="Cambria Math" panose="02040503050406030204" pitchFamily="18" charset="0"/>
                            </a:rPr>
                            <m:t>𝑖𝑗</m:t>
                          </m:r>
                        </m:sub>
                      </m:sSub>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𝑙</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𝐸𝑟</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𝑟</m:t>
                          </m:r>
                        </m:e>
                        <m:sub>
                          <m:r>
                            <a:rPr lang="zh-TW" altLang="en-US" i="1">
                              <a:solidFill>
                                <a:srgbClr val="000000"/>
                              </a:solidFill>
                              <a:latin typeface="Cambria Math" panose="02040503050406030204" pitchFamily="18" charset="0"/>
                            </a:rPr>
                            <m:t>𝑗</m:t>
                          </m:r>
                        </m:sub>
                      </m:sSub>
                      <m:sSub>
                        <m:sSubPr>
                          <m:ctrlPr>
                            <a:rPr lang="en-US" altLang="zh-TW" i="1" smtClean="0">
                              <a:solidFill>
                                <a:srgbClr val="000000"/>
                              </a:solidFill>
                              <a:latin typeface="Cambria Math" panose="02040503050406030204" pitchFamily="18" charset="0"/>
                            </a:rPr>
                          </m:ctrlPr>
                        </m:sSubPr>
                        <m:e>
                          <m:r>
                            <a:rPr lang="en-US" altLang="zh-TW" b="0" i="1" smtClean="0">
                              <a:solidFill>
                                <a:srgbClr val="000000"/>
                              </a:solidFill>
                              <a:latin typeface="Cambria Math" panose="02040503050406030204" pitchFamily="18" charset="0"/>
                            </a:rPr>
                            <m:t>𝑂</m:t>
                          </m:r>
                        </m:e>
                        <m:sub>
                          <m:r>
                            <a:rPr lang="en-US" altLang="zh-TW" b="0" i="1" smtClean="0">
                              <a:solidFill>
                                <a:srgbClr val="000000"/>
                              </a:solidFill>
                              <a:latin typeface="Cambria Math" panose="02040503050406030204" pitchFamily="18" charset="0"/>
                            </a:rPr>
                            <m:t>𝑖</m:t>
                          </m:r>
                        </m:sub>
                      </m:sSub>
                    </m:oMath>
                  </m:oMathPara>
                </a14:m>
                <a:endParaRPr lang="zh-TW" altLang="en-US" dirty="0"/>
              </a:p>
            </p:txBody>
          </p:sp>
        </mc:Choice>
        <mc:Fallback>
          <p:sp>
            <p:nvSpPr>
              <p:cNvPr id="70674" name="Object 43"/>
              <p:cNvSpPr txBox="1">
                <a:spLocks noRot="1" noChangeAspect="1" noMove="1" noResize="1" noEditPoints="1" noAdjustHandles="1" noChangeArrowheads="1" noChangeShapeType="1" noTextEdit="1"/>
              </p:cNvSpPr>
              <p:nvPr/>
            </p:nvSpPr>
            <p:spPr bwMode="auto">
              <a:xfrm>
                <a:off x="8070775" y="2177443"/>
                <a:ext cx="2273300" cy="434975"/>
              </a:xfrm>
              <a:prstGeom prst="rect">
                <a:avLst/>
              </a:prstGeom>
              <a:blipFill rotWithShape="1">
                <a:blip r:embed="rId2"/>
                <a:stretch>
                  <a:fillRect/>
                </a:stretch>
              </a:blipFill>
              <a:ln w="9525">
                <a:solidFill>
                  <a:schemeClr val="tx1"/>
                </a:solidFill>
                <a:miter lim="800000"/>
              </a:ln>
              <a:effectLst/>
            </p:spPr>
            <p:txBody>
              <a:bodyPr/>
              <a:lstStyle/>
              <a:p>
                <a:r>
                  <a:rPr lang="zh-TW" altLang="en-US">
                    <a:noFill/>
                  </a:rPr>
                  <a:t> </a:t>
                </a:r>
                <a:endParaRPr lang="zh-TW" altLang="en-US">
                  <a:noFill/>
                </a:endParaRPr>
              </a:p>
            </p:txBody>
          </p:sp>
        </mc:Fallback>
      </mc:AlternateContent>
      <p:graphicFrame>
        <p:nvGraphicFramePr>
          <p:cNvPr id="70675" name="Object 44"/>
          <p:cNvGraphicFramePr>
            <a:graphicFrameLocks noChangeAspect="1"/>
          </p:cNvGraphicFramePr>
          <p:nvPr/>
        </p:nvGraphicFramePr>
        <p:xfrm>
          <a:off x="8070444" y="1623645"/>
          <a:ext cx="1966389" cy="428025"/>
        </p:xfrm>
        <a:graphic>
          <a:graphicData uri="http://schemas.openxmlformats.org/presentationml/2006/ole">
            <mc:AlternateContent xmlns:mc="http://schemas.openxmlformats.org/markup-compatibility/2006">
              <mc:Choice xmlns:v="urn:schemas-microsoft-com:vml" Requires="v">
                <p:oleObj spid="_x0000_s164016" name="方程式" r:id="rId3" imgW="24384000" imgH="5791200" progId="Equation.3">
                  <p:embed/>
                </p:oleObj>
              </mc:Choice>
              <mc:Fallback>
                <p:oleObj name="方程式" r:id="rId3" imgW="24384000" imgH="5791200" progId="Equation.3">
                  <p:embed/>
                  <p:pic>
                    <p:nvPicPr>
                      <p:cNvPr id="0" name="Object 44"/>
                      <p:cNvPicPr>
                        <a:picLocks noChangeAspect="1" noChangeArrowheads="1"/>
                      </p:cNvPicPr>
                      <p:nvPr/>
                    </p:nvPicPr>
                    <p:blipFill>
                      <a:blip r:embed="rId4"/>
                      <a:srcRect/>
                      <a:stretch>
                        <a:fillRect/>
                      </a:stretch>
                    </p:blipFill>
                    <p:spPr bwMode="auto">
                      <a:xfrm>
                        <a:off x="8070444" y="1623645"/>
                        <a:ext cx="1966389" cy="428025"/>
                      </a:xfrm>
                      <a:prstGeom prst="rect">
                        <a:avLst/>
                      </a:prstGeom>
                      <a:solidFill>
                        <a:srgbClr val="666699"/>
                      </a:solidFill>
                      <a:ln w="9525">
                        <a:solidFill>
                          <a:schemeClr val="tx1"/>
                        </a:solidFill>
                        <a:miter lim="800000"/>
                        <a:headEnd/>
                        <a:tailEnd/>
                      </a:ln>
                      <a:effectLst/>
                    </p:spPr>
                  </p:pic>
                </p:oleObj>
              </mc:Fallback>
            </mc:AlternateContent>
          </a:graphicData>
        </a:graphic>
      </p:graphicFrame>
      <p:sp>
        <p:nvSpPr>
          <p:cNvPr id="46" name="Rectangle 37"/>
          <p:cNvSpPr>
            <a:spLocks noChangeArrowheads="1"/>
          </p:cNvSpPr>
          <p:nvPr/>
        </p:nvSpPr>
        <p:spPr bwMode="auto">
          <a:xfrm>
            <a:off x="5163228" y="3248646"/>
            <a:ext cx="59631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w</a:t>
            </a:r>
            <a:r>
              <a:rPr lang="en-US" altLang="zh-TW" sz="2400" i="1" baseline="-25000" dirty="0">
                <a:latin typeface="Times New Roman" panose="02020603050405020304" pitchFamily="18" charset="0"/>
              </a:rPr>
              <a:t>21</a:t>
            </a:r>
            <a:endParaRPr lang="en-US" altLang="zh-TW" sz="2400" i="1" baseline="-25000" dirty="0">
              <a:latin typeface="Times New Roman" panose="02020603050405020304" pitchFamily="18" charset="0"/>
            </a:endParaRPr>
          </a:p>
        </p:txBody>
      </p:sp>
      <p:sp>
        <p:nvSpPr>
          <p:cNvPr id="47" name="Rectangle 37"/>
          <p:cNvSpPr>
            <a:spLocks noChangeArrowheads="1"/>
          </p:cNvSpPr>
          <p:nvPr/>
        </p:nvSpPr>
        <p:spPr bwMode="auto">
          <a:xfrm>
            <a:off x="6231836" y="3213244"/>
            <a:ext cx="596317"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w</a:t>
            </a:r>
            <a:r>
              <a:rPr lang="en-US" altLang="zh-TW" sz="2400" i="1" baseline="-25000" dirty="0">
                <a:latin typeface="Times New Roman" panose="02020603050405020304" pitchFamily="18" charset="0"/>
              </a:rPr>
              <a:t>31</a:t>
            </a:r>
            <a:endParaRPr lang="en-US" altLang="zh-TW" sz="2400" i="1" baseline="-25000"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字方塊 1">
                <a:extLst>
                  <a:ext uri="{FF2B5EF4-FFF2-40B4-BE49-F238E27FC236}">
                    <a14:artisticCrisscrossEtching id="{AAC09032-1BA0-421A-ACE3-A885A6E7FFE1}"/>
                  </a:ext>
                </a:extLst>
              </p:cNvPr>
              <p:cNvSpPr txBox="1"/>
              <p:nvPr/>
            </p:nvSpPr>
            <p:spPr>
              <a:xfrm>
                <a:off x="432643" y="5064125"/>
                <a:ext cx="6399957" cy="118154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000" b="0" i="1" smtClean="0">
                          <a:latin typeface="Cambria Math" panose="02040503050406030204" pitchFamily="18" charset="0"/>
                        </a:rPr>
                        <m:t>𝑓</m:t>
                      </m:r>
                      <m:d>
                        <m:dPr>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𝑥</m:t>
                          </m:r>
                        </m:e>
                      </m:d>
                      <m:r>
                        <a:rPr lang="en-US" altLang="zh-TW" sz="2000" b="0" i="1" smtClean="0">
                          <a:latin typeface="Cambria Math" panose="02040503050406030204" pitchFamily="18" charset="0"/>
                        </a:rPr>
                        <m:t>=</m:t>
                      </m:r>
                      <m:f>
                        <m:fPr>
                          <m:ctrlPr>
                            <a:rPr lang="en-US" altLang="zh-TW" sz="2000" b="0" i="1" smtClean="0">
                              <a:latin typeface="Cambria Math" panose="02040503050406030204" pitchFamily="18" charset="0"/>
                            </a:rPr>
                          </m:ctrlPr>
                        </m:fPr>
                        <m:num>
                          <m:r>
                            <a:rPr lang="en-US" altLang="zh-TW" sz="2000" b="0" i="1" smtClean="0">
                              <a:latin typeface="Cambria Math" panose="02040503050406030204" pitchFamily="18" charset="0"/>
                            </a:rPr>
                            <m:t>1</m:t>
                          </m:r>
                        </m:num>
                        <m:den>
                          <m:r>
                            <a:rPr lang="en-US" altLang="zh-TW" sz="2000" b="0" i="1" smtClean="0">
                              <a:latin typeface="Cambria Math" panose="02040503050406030204" pitchFamily="18" charset="0"/>
                            </a:rPr>
                            <m:t>1+</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𝑒</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𝑥</m:t>
                              </m:r>
                            </m:sup>
                          </m:sSup>
                        </m:den>
                      </m:f>
                    </m:oMath>
                  </m:oMathPara>
                </a14:m>
                <a:endParaRPr lang="en-US" altLang="zh-TW" sz="2000" dirty="0"/>
              </a:p>
              <a:p>
                <a14:m>
                  <m:oMath xmlns:m="http://schemas.openxmlformats.org/officeDocument/2006/math">
                    <m:r>
                      <a:rPr lang="en-US" altLang="zh-TW" sz="2000" i="1">
                        <a:latin typeface="Cambria Math" panose="02040503050406030204" pitchFamily="18" charset="0"/>
                      </a:rPr>
                      <m:t>𝑓</m:t>
                    </m:r>
                    <m:r>
                      <a:rPr lang="en-US" altLang="zh-TW" sz="2000" b="0" i="1" smtClean="0">
                        <a:latin typeface="Cambria Math" panose="02040503050406030204" pitchFamily="18" charset="0"/>
                      </a:rPr>
                      <m:t>′</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r>
                      <a:rPr lang="en-US" altLang="zh-TW" sz="2000" i="1">
                        <a:latin typeface="Cambria Math" panose="02040503050406030204" pitchFamily="18" charset="0"/>
                      </a:rPr>
                      <m:t> </m:t>
                    </m:r>
                  </m:oMath>
                </a14:m>
                <a:r>
                  <a:rPr lang="en-US" altLang="zh-TW" sz="2000" dirty="0"/>
                  <a:t>=</a:t>
                </a:r>
                <a14:m>
                  <m:oMath xmlns:m="http://schemas.openxmlformats.org/officeDocument/2006/math">
                    <m:f>
                      <m:fPr>
                        <m:ctrlPr>
                          <a:rPr lang="en-US" altLang="zh-TW" sz="2000" i="1" smtClean="0">
                            <a:latin typeface="Cambria Math" panose="02040503050406030204" pitchFamily="18" charset="0"/>
                          </a:rPr>
                        </m:ctrlPr>
                      </m:fPr>
                      <m:num>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𝑒</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𝑥</m:t>
                            </m:r>
                          </m:sup>
                        </m:sSup>
                      </m:num>
                      <m:den>
                        <m:sSup>
                          <m:sSupPr>
                            <m:ctrlPr>
                              <a:rPr lang="en-US" altLang="zh-TW" sz="2000" i="1" smtClean="0">
                                <a:latin typeface="Cambria Math" panose="02040503050406030204" pitchFamily="18" charset="0"/>
                              </a:rPr>
                            </m:ctrlPr>
                          </m:sSupPr>
                          <m:e>
                            <m:r>
                              <a:rPr lang="en-US" altLang="zh-TW" sz="2000" i="1">
                                <a:latin typeface="Cambria Math" panose="02040503050406030204" pitchFamily="18" charset="0"/>
                              </a:rPr>
                              <m:t>(1+</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𝑒</m:t>
                                </m:r>
                              </m:e>
                              <m:sup>
                                <m:r>
                                  <a:rPr lang="en-US" altLang="zh-TW" sz="2000" i="1">
                                    <a:latin typeface="Cambria Math" panose="02040503050406030204" pitchFamily="18" charset="0"/>
                                  </a:rPr>
                                  <m:t>−</m:t>
                                </m:r>
                                <m:r>
                                  <a:rPr lang="en-US" altLang="zh-TW" sz="2000" i="1">
                                    <a:latin typeface="Cambria Math" panose="02040503050406030204" pitchFamily="18" charset="0"/>
                                  </a:rPr>
                                  <m:t>𝑥</m:t>
                                </m:r>
                              </m:sup>
                            </m:sSup>
                            <m:r>
                              <a:rPr lang="en-US" altLang="zh-TW" sz="2000" b="0" i="1" smtClean="0">
                                <a:latin typeface="Cambria Math" panose="02040503050406030204" pitchFamily="18" charset="0"/>
                              </a:rPr>
                              <m:t>)</m:t>
                            </m:r>
                          </m:e>
                          <m:sup>
                            <m:r>
                              <a:rPr lang="en-US" altLang="zh-TW" sz="2000" b="0" i="1" smtClean="0">
                                <a:latin typeface="Cambria Math" panose="02040503050406030204" pitchFamily="18" charset="0"/>
                              </a:rPr>
                              <m:t>2</m:t>
                            </m:r>
                          </m:sup>
                        </m:sSup>
                      </m:den>
                    </m:f>
                  </m:oMath>
                </a14:m>
                <a:r>
                  <a:rPr lang="en-US" altLang="zh-TW" sz="2000" dirty="0"/>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1+</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𝑒</m:t>
                            </m:r>
                          </m:e>
                          <m:sup>
                            <m:r>
                              <a:rPr lang="en-US" altLang="zh-TW" sz="2000" i="1">
                                <a:latin typeface="Cambria Math" panose="02040503050406030204" pitchFamily="18" charset="0"/>
                              </a:rPr>
                              <m:t>−</m:t>
                            </m:r>
                            <m:r>
                              <a:rPr lang="en-US" altLang="zh-TW" sz="2000" i="1">
                                <a:latin typeface="Cambria Math" panose="02040503050406030204" pitchFamily="18" charset="0"/>
                              </a:rPr>
                              <m:t>𝑥</m:t>
                            </m:r>
                          </m:sup>
                        </m:sSup>
                      </m:den>
                    </m:f>
                  </m:oMath>
                </a14:m>
                <a:r>
                  <a:rPr lang="zh-TW" altLang="en-US" sz="2000" dirty="0"/>
                  <a:t> </a:t>
                </a:r>
                <a:r>
                  <a:rPr lang="en-US" altLang="zh-TW" sz="2000" dirty="0"/>
                  <a:t>(1 -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1+</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𝑒</m:t>
                            </m:r>
                          </m:e>
                          <m:sup>
                            <m:r>
                              <a:rPr lang="en-US" altLang="zh-TW" sz="2000" i="1">
                                <a:latin typeface="Cambria Math" panose="02040503050406030204" pitchFamily="18" charset="0"/>
                              </a:rPr>
                              <m:t>−</m:t>
                            </m:r>
                            <m:r>
                              <a:rPr lang="en-US" altLang="zh-TW" sz="2000" i="1">
                                <a:latin typeface="Cambria Math" panose="02040503050406030204" pitchFamily="18" charset="0"/>
                              </a:rPr>
                              <m:t>𝑥</m:t>
                            </m:r>
                          </m:sup>
                        </m:sSup>
                      </m:den>
                    </m:f>
                  </m:oMath>
                </a14:m>
                <a:r>
                  <a:rPr lang="en-US" altLang="zh-TW" sz="2000" dirty="0"/>
                  <a:t>) = </a:t>
                </a:r>
                <a14:m>
                  <m:oMath xmlns:m="http://schemas.openxmlformats.org/officeDocument/2006/math">
                    <m:r>
                      <a:rPr lang="en-US" altLang="zh-TW" sz="2000" i="1">
                        <a:latin typeface="Cambria Math" panose="02040503050406030204" pitchFamily="18" charset="0"/>
                      </a:rPr>
                      <m:t>𝑓</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oMath>
                </a14:m>
                <a:r>
                  <a:rPr lang="en-US" altLang="zh-TW" sz="2000" dirty="0"/>
                  <a:t>(1 - </a:t>
                </a:r>
                <a14:m>
                  <m:oMath xmlns:m="http://schemas.openxmlformats.org/officeDocument/2006/math">
                    <m:r>
                      <a:rPr lang="en-US" altLang="zh-TW" sz="2000" i="1">
                        <a:latin typeface="Cambria Math" panose="02040503050406030204" pitchFamily="18" charset="0"/>
                      </a:rPr>
                      <m:t>𝑓</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oMath>
                </a14:m>
                <a:r>
                  <a:rPr lang="en-US" altLang="zh-TW" sz="2000" dirty="0"/>
                  <a:t>)</a:t>
                </a:r>
                <a:endParaRPr lang="zh-TW" altLang="en-US" sz="2000" dirty="0"/>
              </a:p>
            </p:txBody>
          </p:sp>
        </mc:Choice>
        <mc:Fallback>
          <p:sp>
            <p:nvSpPr>
              <p:cNvPr id="2" name="文字方塊 1"/>
              <p:cNvSpPr txBox="1">
                <a:spLocks noRot="1" noChangeAspect="1" noMove="1" noResize="1" noEditPoints="1" noAdjustHandles="1" noChangeArrowheads="1" noChangeShapeType="1" noTextEdit="1"/>
              </p:cNvSpPr>
              <p:nvPr/>
            </p:nvSpPr>
            <p:spPr>
              <a:xfrm>
                <a:off x="432643" y="5064125"/>
                <a:ext cx="6399957" cy="1181542"/>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a:extLst>
                  <a:ext uri="{FF2B5EF4-FFF2-40B4-BE49-F238E27FC236}">
                    <a14:artisticCrisscrossEtching id="{A73781A6-BC41-465F-9D44-8CB11E93A3E6}"/>
                  </a:ext>
                </a:extLst>
              </p:cNvPr>
              <p:cNvSpPr txBox="1"/>
              <p:nvPr/>
            </p:nvSpPr>
            <p:spPr>
              <a:xfrm>
                <a:off x="8070444" y="3299959"/>
                <a:ext cx="4045356" cy="650947"/>
              </a:xfrm>
              <a:prstGeom prst="rect">
                <a:avLst/>
              </a:prstGeom>
              <a:solidFill>
                <a:schemeClr val="accent3">
                  <a:lumMod val="50000"/>
                </a:schemeClr>
              </a:solidFill>
            </p:spPr>
            <p:txBody>
              <a:bodyPr wrap="square" rtlCol="0">
                <a:spAutoFit/>
              </a:bodyPr>
              <a:lstStyle/>
              <a:p>
                <a14:m>
                  <m:oMath xmlns:m="http://schemas.openxmlformats.org/officeDocument/2006/math">
                    <m:r>
                      <a:rPr lang="en-US" altLang="zh-TW" sz="2400" b="0" i="1" smtClean="0">
                        <a:latin typeface="Cambria Math" panose="02040503050406030204" pitchFamily="18" charset="0"/>
                      </a:rPr>
                      <m:t>𝑂</m:t>
                    </m:r>
                    <m:r>
                      <a:rPr lang="en-US" altLang="zh-TW" sz="2400" b="0" i="1" baseline="-25000" smtClean="0">
                        <a:latin typeface="Cambria Math" panose="02040503050406030204" pitchFamily="18" charset="0"/>
                      </a:rPr>
                      <m:t>4</m:t>
                    </m:r>
                    <m:r>
                      <a:rPr lang="en-US" altLang="zh-TW" sz="240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oMath>
                </a14:m>
                <a:r>
                  <a:rPr lang="en-US" altLang="zh-TW" sz="2400" dirty="0"/>
                  <a:t>=</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m:t>
                            </m:r>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𝑂</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zh-TW" altLang="en-US" sz="2400" i="1">
                                    <a:latin typeface="Cambria Math" panose="02040503050406030204" pitchFamily="18" charset="0"/>
                                  </a:rPr>
                                  <m:t>𝜃</m:t>
                                </m:r>
                              </m:e>
                            </m:nary>
                            <m:r>
                              <a:rPr lang="en-US" altLang="zh-TW" sz="2400" b="0" i="1" smtClean="0">
                                <a:latin typeface="Cambria Math" panose="02040503050406030204" pitchFamily="18" charset="0"/>
                              </a:rPr>
                              <m:t>)</m:t>
                            </m:r>
                          </m:sup>
                        </m:sSup>
                      </m:den>
                    </m:f>
                  </m:oMath>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8070444" y="3299959"/>
                <a:ext cx="4045356" cy="650947"/>
              </a:xfrm>
              <a:prstGeom prst="rect">
                <a:avLst/>
              </a:prstGeom>
              <a:blipFill rotWithShape="1">
                <a:blip r:embed="rId6"/>
                <a:stretch>
                  <a:fillRect b="-2804"/>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文字方塊 5">
                <a:extLst>
                  <a:ext uri="{FF2B5EF4-FFF2-40B4-BE49-F238E27FC236}">
                    <a14:artisticCrisscrossEtching id="{5810DD48-E3B1-432C-9E2D-B110DD0A755E}"/>
                  </a:ext>
                </a:extLst>
              </p:cNvPr>
              <p:cNvSpPr txBox="1"/>
              <p:nvPr/>
            </p:nvSpPr>
            <p:spPr>
              <a:xfrm>
                <a:off x="8070444" y="3987621"/>
                <a:ext cx="3359556" cy="764568"/>
              </a:xfrm>
              <a:prstGeom prst="rect">
                <a:avLst/>
              </a:prstGeom>
              <a:solidFill>
                <a:schemeClr val="accent3">
                  <a:lumMod val="50000"/>
                </a:schemeClr>
              </a:solid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altLang="zh-TW" b="0" i="0" smtClean="0">
                          <a:latin typeface="Cambria Math" panose="02040503050406030204" pitchFamily="18" charset="0"/>
                        </a:rPr>
                        <m:t>x</m:t>
                      </m:r>
                      <m:r>
                        <a:rPr lang="en-US" altLang="zh-TW" b="0" i="0" smtClean="0">
                          <a:latin typeface="Cambria Math" panose="02040503050406030204" pitchFamily="18" charset="0"/>
                        </a:rPr>
                        <m:t>=</m:t>
                      </m:r>
                      <m:nary>
                        <m:naryPr>
                          <m:chr m:val="∑"/>
                          <m:supHide m:val="on"/>
                          <m:ctrlPr>
                            <a:rPr lang="en-US" altLang="zh-TW" i="1" smtClean="0">
                              <a:latin typeface="Cambria Math" panose="02040503050406030204" pitchFamily="18" charset="0"/>
                            </a:rPr>
                          </m:ctrlPr>
                        </m:naryPr>
                        <m:sub>
                          <m:r>
                            <m:rPr>
                              <m:brk m:alnAt="7"/>
                            </m:rPr>
                            <a:rPr lang="en-US" altLang="zh-TW" b="0" i="1" smtClean="0">
                              <a:latin typeface="Cambria Math" panose="02040503050406030204" pitchFamily="18" charset="0"/>
                            </a:rPr>
                            <m:t>𝑖</m:t>
                          </m:r>
                        </m:sub>
                        <m:sup/>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𝑂</m:t>
                              </m:r>
                            </m:e>
                            <m:sub>
                              <m:r>
                                <a:rPr lang="en-US" altLang="zh-TW" b="0" i="1" smtClean="0">
                                  <a:latin typeface="Cambria Math" panose="02040503050406030204" pitchFamily="18" charset="0"/>
                                </a:rPr>
                                <m:t>𝑖</m:t>
                              </m:r>
                            </m:sub>
                          </m:sSub>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r>
                            <a:rPr lang="zh-TW" altLang="en-US" b="0" i="1" smtClean="0">
                              <a:latin typeface="Cambria Math" panose="02040503050406030204" pitchFamily="18" charset="0"/>
                            </a:rPr>
                            <m:t>𝜃</m:t>
                          </m:r>
                        </m:e>
                      </m:nary>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8070444" y="3987621"/>
                <a:ext cx="3359556" cy="764568"/>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53" name="Rectangle 37"/>
          <p:cNvSpPr>
            <a:spLocks noChangeArrowheads="1"/>
          </p:cNvSpPr>
          <p:nvPr/>
        </p:nvSpPr>
        <p:spPr bwMode="auto">
          <a:xfrm>
            <a:off x="4048219" y="3897785"/>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1</a:t>
            </a:r>
            <a:endParaRPr lang="en-US" altLang="zh-TW" sz="2400" i="1" baseline="-25000" dirty="0">
              <a:latin typeface="Times New Roman" panose="02020603050405020304" pitchFamily="18" charset="0"/>
            </a:endParaRPr>
          </a:p>
        </p:txBody>
      </p:sp>
      <p:sp>
        <p:nvSpPr>
          <p:cNvPr id="54" name="Rectangle 37"/>
          <p:cNvSpPr>
            <a:spLocks noChangeArrowheads="1"/>
          </p:cNvSpPr>
          <p:nvPr/>
        </p:nvSpPr>
        <p:spPr bwMode="auto">
          <a:xfrm>
            <a:off x="5411892" y="3869859"/>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2</a:t>
            </a:r>
            <a:endParaRPr lang="en-US" altLang="zh-TW" sz="2400" i="1" baseline="-25000" dirty="0">
              <a:latin typeface="Times New Roman" panose="02020603050405020304" pitchFamily="18" charset="0"/>
            </a:endParaRPr>
          </a:p>
        </p:txBody>
      </p:sp>
      <p:sp>
        <p:nvSpPr>
          <p:cNvPr id="55" name="Rectangle 37"/>
          <p:cNvSpPr>
            <a:spLocks noChangeArrowheads="1"/>
          </p:cNvSpPr>
          <p:nvPr/>
        </p:nvSpPr>
        <p:spPr bwMode="auto">
          <a:xfrm>
            <a:off x="6903821" y="3883525"/>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3</a:t>
            </a:r>
            <a:endParaRPr lang="en-US" altLang="zh-TW" sz="2400" i="1" baseline="-25000" dirty="0">
              <a:latin typeface="Times New Roman" panose="02020603050405020304" pitchFamily="18" charset="0"/>
            </a:endParaRPr>
          </a:p>
        </p:txBody>
      </p:sp>
      <p:sp>
        <p:nvSpPr>
          <p:cNvPr id="56" name="Rectangle 37"/>
          <p:cNvSpPr>
            <a:spLocks noChangeArrowheads="1"/>
          </p:cNvSpPr>
          <p:nvPr/>
        </p:nvSpPr>
        <p:spPr bwMode="auto">
          <a:xfrm>
            <a:off x="5921376" y="2602968"/>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4</a:t>
            </a:r>
            <a:endParaRPr lang="en-US" altLang="zh-TW" sz="2400" i="1" baseline="-25000" dirty="0">
              <a:latin typeface="Times New Roman" panose="02020603050405020304" pitchFamily="18" charset="0"/>
            </a:endParaRPr>
          </a:p>
        </p:txBody>
      </p:sp>
      <p:graphicFrame>
        <p:nvGraphicFramePr>
          <p:cNvPr id="11" name="物件 10"/>
          <p:cNvGraphicFramePr>
            <a:graphicFrameLocks noChangeAspect="1"/>
          </p:cNvGraphicFramePr>
          <p:nvPr/>
        </p:nvGraphicFramePr>
        <p:xfrm>
          <a:off x="6296826" y="4956108"/>
          <a:ext cx="3133725" cy="1886189"/>
        </p:xfrm>
        <a:graphic>
          <a:graphicData uri="http://schemas.openxmlformats.org/presentationml/2006/ole">
            <mc:AlternateContent xmlns:mc="http://schemas.openxmlformats.org/markup-compatibility/2006">
              <mc:Choice xmlns:v="urn:schemas-microsoft-com:vml" Requires="v">
                <p:oleObj spid="_x0000_s164017" name="PhotoImpact" r:id="rId8" imgW="82905600" imgH="56949975" progId="PI3.Image">
                  <p:embed/>
                </p:oleObj>
              </mc:Choice>
              <mc:Fallback>
                <p:oleObj name="PhotoImpact" r:id="rId8" imgW="82905600" imgH="56949975" progId="PI3.Image">
                  <p:embed/>
                  <p:pic>
                    <p:nvPicPr>
                      <p:cNvPr id="0" name="物件 10"/>
                      <p:cNvPicPr/>
                      <p:nvPr/>
                    </p:nvPicPr>
                    <p:blipFill>
                      <a:blip r:embed="rId9"/>
                      <a:stretch>
                        <a:fillRect/>
                      </a:stretch>
                    </p:blipFill>
                    <p:spPr>
                      <a:xfrm>
                        <a:off x="6296826" y="4956108"/>
                        <a:ext cx="3133725" cy="1886189"/>
                      </a:xfrm>
                      <a:prstGeom prst="rect">
                        <a:avLst/>
                      </a:prstGeom>
                    </p:spPr>
                  </p:pic>
                </p:oleObj>
              </mc:Fallback>
            </mc:AlternateContent>
          </a:graphicData>
        </a:graphic>
      </p:graphicFrame>
      <p:sp>
        <p:nvSpPr>
          <p:cNvPr id="12" name="文字方塊 11"/>
          <p:cNvSpPr txBox="1"/>
          <p:nvPr/>
        </p:nvSpPr>
        <p:spPr>
          <a:xfrm>
            <a:off x="432643" y="4640091"/>
            <a:ext cx="1890261" cy="369332"/>
          </a:xfrm>
          <a:prstGeom prst="rect">
            <a:avLst/>
          </a:prstGeom>
          <a:noFill/>
        </p:spPr>
        <p:txBody>
          <a:bodyPr wrap="none" rtlCol="0">
            <a:spAutoFit/>
          </a:bodyPr>
          <a:lstStyle/>
          <a:p>
            <a:r>
              <a:rPr lang="en-US" altLang="zh-TW" dirty="0">
                <a:solidFill>
                  <a:schemeClr val="accent2">
                    <a:lumMod val="60000"/>
                    <a:lumOff val="40000"/>
                  </a:schemeClr>
                </a:solidFill>
              </a:rPr>
              <a:t>Sigmoid function</a:t>
            </a:r>
            <a:endParaRPr lang="zh-TW" altLang="en-US" dirty="0">
              <a:solidFill>
                <a:schemeClr val="accent2">
                  <a:lumMod val="60000"/>
                  <a:lumOff val="40000"/>
                </a:schemeClr>
              </a:solidFill>
            </a:endParaRPr>
          </a:p>
        </p:txBody>
      </p:sp>
      <mc:AlternateContent xmlns:mc="http://schemas.openxmlformats.org/markup-compatibility/2006">
        <mc:Choice xmlns:a14="http://schemas.microsoft.com/office/drawing/2010/main" Requires="a14">
          <p:sp>
            <p:nvSpPr>
              <p:cNvPr id="4" name="文字方塊 3">
                <a:extLst>
                  <a:ext uri="{FF2B5EF4-FFF2-40B4-BE49-F238E27FC236}">
                    <a14:artisticCrisscrossEtching id="{AFEE92BF-7B6D-4644-819F-CEE8D57749DA}"/>
                  </a:ext>
                </a:extLst>
              </p:cNvPr>
              <p:cNvSpPr txBox="1"/>
              <p:nvPr/>
            </p:nvSpPr>
            <p:spPr>
              <a:xfrm>
                <a:off x="7924800" y="948597"/>
                <a:ext cx="1884811" cy="483466"/>
              </a:xfrm>
              <a:prstGeom prst="rect">
                <a:avLst/>
              </a:prstGeom>
              <a:noFill/>
            </p:spPr>
            <p:txBody>
              <a:bodyPr wrap="none" rtlCol="0">
                <a:spAutoFit/>
              </a:bodyPr>
              <a:lstStyle/>
              <a:p>
                <a:r>
                  <a:rPr lang="en-US" altLang="zh-TW" i="1" dirty="0"/>
                  <a:t>loss=</a:t>
                </a:r>
                <a14:m>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den>
                    </m:f>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𝑂</m:t>
                            </m:r>
                          </m:e>
                          <m:sub>
                            <m:r>
                              <a:rPr lang="en-US" altLang="zh-TW" b="0" i="1" smtClean="0">
                                <a:latin typeface="Cambria Math" panose="02040503050406030204" pitchFamily="18" charset="0"/>
                              </a:rPr>
                              <m:t>4</m:t>
                            </m:r>
                          </m:sub>
                        </m:sSub>
                        <m:r>
                          <a:rPr lang="en-US" altLang="zh-TW" b="0" i="1" smtClean="0">
                            <a:latin typeface="Cambria Math" panose="02040503050406030204" pitchFamily="18" charset="0"/>
                          </a:rPr>
                          <m:t>−</m:t>
                        </m:r>
                        <m:r>
                          <a:rPr lang="en-US" altLang="zh-TW" i="1" smtClean="0">
                            <a:latin typeface="Cambria Math" panose="02040503050406030204" pitchFamily="18" charset="0"/>
                          </a:rPr>
                          <m:t>𝑇</m:t>
                        </m:r>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oMath>
                </a14:m>
                <a:endParaRPr lang="zh-TW" altLang="en-US" i="1" dirty="0"/>
              </a:p>
            </p:txBody>
          </p:sp>
        </mc:Choice>
        <mc:Fallback>
          <p:sp>
            <p:nvSpPr>
              <p:cNvPr id="4" name="文字方塊 3"/>
              <p:cNvSpPr txBox="1">
                <a:spLocks noRot="1" noChangeAspect="1" noMove="1" noResize="1" noEditPoints="1" noAdjustHandles="1" noChangeArrowheads="1" noChangeShapeType="1" noTextEdit="1"/>
              </p:cNvSpPr>
              <p:nvPr/>
            </p:nvSpPr>
            <p:spPr>
              <a:xfrm>
                <a:off x="7924800" y="948597"/>
                <a:ext cx="1884811" cy="483466"/>
              </a:xfrm>
              <a:prstGeom prst="rect">
                <a:avLst/>
              </a:prstGeom>
              <a:blipFill rotWithShape="1">
                <a:blip r:embed="rId10"/>
                <a:stretch>
                  <a:fillRect l="-2589" b="-7595"/>
                </a:stretch>
              </a:blipFill>
            </p:spPr>
            <p:txBody>
              <a:bodyPr/>
              <a:lstStyle/>
              <a:p>
                <a:r>
                  <a:rPr lang="zh-TW" altLang="en-US">
                    <a:noFill/>
                  </a:rPr>
                  <a:t> </a:t>
                </a:r>
                <a:endParaRPr lang="zh-TW"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61" name="Rectangle 2"/>
          <p:cNvSpPr>
            <a:spLocks noGrp="1" noChangeArrowheads="1"/>
          </p:cNvSpPr>
          <p:nvPr>
            <p:ph type="title"/>
          </p:nvPr>
        </p:nvSpPr>
        <p:spPr>
          <a:xfrm>
            <a:off x="685801" y="304800"/>
            <a:ext cx="10134599" cy="685800"/>
          </a:xfrm>
          <a:noFill/>
        </p:spPr>
        <p:txBody>
          <a:bodyPr vert="horz" wrap="square" lIns="92075" tIns="46038" rIns="92075" bIns="46038" numCol="1" anchor="b" anchorCtr="0" compatLnSpc="1"/>
          <a:lstStyle/>
          <a:p>
            <a:pPr eaLnBrk="1" hangingPunct="1"/>
            <a:r>
              <a:rPr lang="en-US" altLang="zh-TW" sz="4000" dirty="0">
                <a:latin typeface="Arial" panose="020B0604020202020204" pitchFamily="34" charset="0"/>
                <a:ea typeface="新細明體" panose="02020500000000000000" charset="-120"/>
                <a:cs typeface="Arial" panose="020B0604020202020204" pitchFamily="34" charset="0"/>
              </a:rPr>
              <a:t>Multi-Layer Feed-Forward Neural Network </a:t>
            </a:r>
            <a:endParaRPr lang="en-US" altLang="zh-TW" sz="4000" dirty="0">
              <a:latin typeface="Arial" panose="020B0604020202020204" pitchFamily="34" charset="0"/>
              <a:ea typeface="新細明體" panose="02020500000000000000" charset="-120"/>
              <a:cs typeface="Arial" panose="020B0604020202020204" pitchFamily="34" charset="0"/>
            </a:endParaRPr>
          </a:p>
        </p:txBody>
      </p:sp>
      <p:grpSp>
        <p:nvGrpSpPr>
          <p:cNvPr id="70662" name="Group 3"/>
          <p:cNvGrpSpPr/>
          <p:nvPr/>
        </p:nvGrpSpPr>
        <p:grpSpPr bwMode="auto">
          <a:xfrm>
            <a:off x="3962400" y="1677988"/>
            <a:ext cx="3409950" cy="3614738"/>
            <a:chOff x="1536" y="1057"/>
            <a:chExt cx="2148" cy="2277"/>
          </a:xfrm>
        </p:grpSpPr>
        <p:sp>
          <p:nvSpPr>
            <p:cNvPr id="70676" name="Oval 4"/>
            <p:cNvSpPr>
              <a:spLocks noChangeArrowheads="1"/>
            </p:cNvSpPr>
            <p:nvPr/>
          </p:nvSpPr>
          <p:spPr bwMode="auto">
            <a:xfrm>
              <a:off x="1730" y="1625"/>
              <a:ext cx="340" cy="316"/>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panose="02020500000000000000" charset="-120"/>
              </a:endParaRPr>
            </a:p>
          </p:txBody>
        </p:sp>
        <p:sp>
          <p:nvSpPr>
            <p:cNvPr id="70677" name="Oval 5"/>
            <p:cNvSpPr>
              <a:spLocks noChangeArrowheads="1"/>
            </p:cNvSpPr>
            <p:nvPr/>
          </p:nvSpPr>
          <p:spPr bwMode="auto">
            <a:xfrm>
              <a:off x="2430" y="1642"/>
              <a:ext cx="340" cy="316"/>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panose="02020500000000000000" charset="-120"/>
              </a:endParaRPr>
            </a:p>
          </p:txBody>
        </p:sp>
        <p:sp>
          <p:nvSpPr>
            <p:cNvPr id="70678" name="Oval 6"/>
            <p:cNvSpPr>
              <a:spLocks noChangeArrowheads="1"/>
            </p:cNvSpPr>
            <p:nvPr/>
          </p:nvSpPr>
          <p:spPr bwMode="auto">
            <a:xfrm>
              <a:off x="3094" y="1642"/>
              <a:ext cx="340" cy="316"/>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panose="02020500000000000000" charset="-120"/>
              </a:endParaRPr>
            </a:p>
          </p:txBody>
        </p:sp>
        <p:sp>
          <p:nvSpPr>
            <p:cNvPr id="70679" name="Oval 7"/>
            <p:cNvSpPr>
              <a:spLocks noChangeArrowheads="1"/>
            </p:cNvSpPr>
            <p:nvPr/>
          </p:nvSpPr>
          <p:spPr bwMode="auto">
            <a:xfrm>
              <a:off x="2449" y="2432"/>
              <a:ext cx="339" cy="316"/>
            </a:xfrm>
            <a:prstGeom prst="ellipse">
              <a:avLst/>
            </a:prstGeom>
            <a:solidFill>
              <a:schemeClr val="tx1"/>
            </a:solidFill>
            <a:ln w="12700">
              <a:solidFill>
                <a:srgbClr val="000000"/>
              </a:solidFill>
              <a:round/>
            </a:ln>
          </p:spPr>
          <p:txBody>
            <a:bodyPr wrap="none" anchor="ctr"/>
            <a:lstStyle/>
            <a:p>
              <a:endParaRPr lang="zh-TW" altLang="en-US">
                <a:ea typeface="新細明體" panose="02020500000000000000" charset="-120"/>
              </a:endParaRPr>
            </a:p>
          </p:txBody>
        </p:sp>
        <p:sp>
          <p:nvSpPr>
            <p:cNvPr id="70680" name="Oval 8"/>
            <p:cNvSpPr>
              <a:spLocks noChangeArrowheads="1"/>
            </p:cNvSpPr>
            <p:nvPr/>
          </p:nvSpPr>
          <p:spPr bwMode="auto">
            <a:xfrm>
              <a:off x="3344" y="2432"/>
              <a:ext cx="340" cy="316"/>
            </a:xfrm>
            <a:prstGeom prst="ellipse">
              <a:avLst/>
            </a:prstGeom>
            <a:solidFill>
              <a:schemeClr val="tx1"/>
            </a:solidFill>
            <a:ln w="12700">
              <a:solidFill>
                <a:srgbClr val="000000"/>
              </a:solidFill>
              <a:round/>
            </a:ln>
          </p:spPr>
          <p:txBody>
            <a:bodyPr wrap="none" anchor="ctr"/>
            <a:lstStyle/>
            <a:p>
              <a:endParaRPr lang="zh-TW" altLang="en-US">
                <a:ea typeface="新細明體" panose="02020500000000000000" charset="-120"/>
              </a:endParaRPr>
            </a:p>
          </p:txBody>
        </p:sp>
        <p:sp>
          <p:nvSpPr>
            <p:cNvPr id="70681" name="Oval 9"/>
            <p:cNvSpPr>
              <a:spLocks noChangeArrowheads="1"/>
            </p:cNvSpPr>
            <p:nvPr/>
          </p:nvSpPr>
          <p:spPr bwMode="auto">
            <a:xfrm>
              <a:off x="1536" y="2448"/>
              <a:ext cx="340" cy="316"/>
            </a:xfrm>
            <a:prstGeom prst="ellipse">
              <a:avLst/>
            </a:prstGeom>
            <a:solidFill>
              <a:schemeClr val="tx1"/>
            </a:solidFill>
            <a:ln w="12700">
              <a:solidFill>
                <a:srgbClr val="000000"/>
              </a:solidFill>
              <a:round/>
            </a:ln>
          </p:spPr>
          <p:txBody>
            <a:bodyPr wrap="none" anchor="ctr"/>
            <a:lstStyle/>
            <a:p>
              <a:endParaRPr lang="zh-TW" altLang="en-US">
                <a:ea typeface="新細明體" panose="02020500000000000000" charset="-120"/>
              </a:endParaRPr>
            </a:p>
          </p:txBody>
        </p:sp>
        <p:sp>
          <p:nvSpPr>
            <p:cNvPr id="70684" name="Line 12"/>
            <p:cNvSpPr>
              <a:spLocks noChangeShapeType="1"/>
            </p:cNvSpPr>
            <p:nvPr/>
          </p:nvSpPr>
          <p:spPr bwMode="auto">
            <a:xfrm flipH="1" flipV="1">
              <a:off x="1768" y="2781"/>
              <a:ext cx="446" cy="553"/>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85" name="Line 13"/>
            <p:cNvSpPr>
              <a:spLocks noChangeShapeType="1"/>
            </p:cNvSpPr>
            <p:nvPr/>
          </p:nvSpPr>
          <p:spPr bwMode="auto">
            <a:xfrm flipV="1">
              <a:off x="2219" y="2732"/>
              <a:ext cx="301" cy="60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86" name="Line 14"/>
            <p:cNvSpPr>
              <a:spLocks noChangeShapeType="1"/>
            </p:cNvSpPr>
            <p:nvPr/>
          </p:nvSpPr>
          <p:spPr bwMode="auto">
            <a:xfrm flipV="1">
              <a:off x="2208" y="2715"/>
              <a:ext cx="1172" cy="61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87" name="Line 15"/>
            <p:cNvSpPr>
              <a:spLocks noChangeShapeType="1"/>
            </p:cNvSpPr>
            <p:nvPr/>
          </p:nvSpPr>
          <p:spPr bwMode="auto">
            <a:xfrm flipH="1" flipV="1">
              <a:off x="1875" y="2714"/>
              <a:ext cx="1170" cy="61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88" name="Line 16"/>
            <p:cNvSpPr>
              <a:spLocks noChangeShapeType="1"/>
            </p:cNvSpPr>
            <p:nvPr/>
          </p:nvSpPr>
          <p:spPr bwMode="auto">
            <a:xfrm flipH="1" flipV="1">
              <a:off x="2735" y="2765"/>
              <a:ext cx="310" cy="56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89" name="Line 17"/>
            <p:cNvSpPr>
              <a:spLocks noChangeShapeType="1"/>
            </p:cNvSpPr>
            <p:nvPr/>
          </p:nvSpPr>
          <p:spPr bwMode="auto">
            <a:xfrm flipV="1">
              <a:off x="3045" y="2799"/>
              <a:ext cx="461" cy="53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0" name="Line 18"/>
            <p:cNvSpPr>
              <a:spLocks noChangeShapeType="1"/>
            </p:cNvSpPr>
            <p:nvPr/>
          </p:nvSpPr>
          <p:spPr bwMode="auto">
            <a:xfrm flipV="1">
              <a:off x="1606" y="1943"/>
              <a:ext cx="268" cy="51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1" name="Line 19"/>
            <p:cNvSpPr>
              <a:spLocks noChangeShapeType="1"/>
            </p:cNvSpPr>
            <p:nvPr/>
          </p:nvSpPr>
          <p:spPr bwMode="auto">
            <a:xfrm flipV="1">
              <a:off x="1767" y="1940"/>
              <a:ext cx="787" cy="50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2" name="Line 20"/>
            <p:cNvSpPr>
              <a:spLocks noChangeShapeType="1"/>
            </p:cNvSpPr>
            <p:nvPr/>
          </p:nvSpPr>
          <p:spPr bwMode="auto">
            <a:xfrm flipV="1">
              <a:off x="1858" y="1959"/>
              <a:ext cx="1380" cy="50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3" name="Line 21"/>
            <p:cNvSpPr>
              <a:spLocks noChangeShapeType="1"/>
            </p:cNvSpPr>
            <p:nvPr/>
          </p:nvSpPr>
          <p:spPr bwMode="auto">
            <a:xfrm flipH="1" flipV="1">
              <a:off x="2017" y="1905"/>
              <a:ext cx="1342" cy="57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4" name="Line 22"/>
            <p:cNvSpPr>
              <a:spLocks noChangeShapeType="1"/>
            </p:cNvSpPr>
            <p:nvPr/>
          </p:nvSpPr>
          <p:spPr bwMode="auto">
            <a:xfrm flipH="1" flipV="1">
              <a:off x="3341" y="1940"/>
              <a:ext cx="197" cy="50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5" name="Line 23"/>
            <p:cNvSpPr>
              <a:spLocks noChangeShapeType="1"/>
            </p:cNvSpPr>
            <p:nvPr/>
          </p:nvSpPr>
          <p:spPr bwMode="auto">
            <a:xfrm flipH="1" flipV="1">
              <a:off x="2679" y="1990"/>
              <a:ext cx="734" cy="453"/>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6" name="Line 24"/>
            <p:cNvSpPr>
              <a:spLocks noChangeShapeType="1"/>
            </p:cNvSpPr>
            <p:nvPr/>
          </p:nvSpPr>
          <p:spPr bwMode="auto">
            <a:xfrm flipH="1" flipV="1">
              <a:off x="1965" y="1960"/>
              <a:ext cx="537" cy="46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7" name="Line 25"/>
            <p:cNvSpPr>
              <a:spLocks noChangeShapeType="1"/>
            </p:cNvSpPr>
            <p:nvPr/>
          </p:nvSpPr>
          <p:spPr bwMode="auto">
            <a:xfrm flipV="1">
              <a:off x="2610" y="1977"/>
              <a:ext cx="0" cy="43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8" name="Line 26"/>
            <p:cNvSpPr>
              <a:spLocks noChangeShapeType="1"/>
            </p:cNvSpPr>
            <p:nvPr/>
          </p:nvSpPr>
          <p:spPr bwMode="auto">
            <a:xfrm flipV="1">
              <a:off x="2736" y="2011"/>
              <a:ext cx="501" cy="451"/>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701" name="Line 29"/>
            <p:cNvSpPr>
              <a:spLocks noChangeShapeType="1"/>
            </p:cNvSpPr>
            <p:nvPr/>
          </p:nvSpPr>
          <p:spPr bwMode="auto">
            <a:xfrm flipV="1">
              <a:off x="1886" y="1057"/>
              <a:ext cx="0" cy="56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702" name="Line 30"/>
            <p:cNvSpPr>
              <a:spLocks noChangeShapeType="1"/>
            </p:cNvSpPr>
            <p:nvPr/>
          </p:nvSpPr>
          <p:spPr bwMode="auto">
            <a:xfrm flipV="1">
              <a:off x="2591" y="1072"/>
              <a:ext cx="0" cy="56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703" name="Line 31"/>
            <p:cNvSpPr>
              <a:spLocks noChangeShapeType="1"/>
            </p:cNvSpPr>
            <p:nvPr/>
          </p:nvSpPr>
          <p:spPr bwMode="auto">
            <a:xfrm flipV="1">
              <a:off x="3235" y="1072"/>
              <a:ext cx="0" cy="56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grpSp>
      <p:sp>
        <p:nvSpPr>
          <p:cNvPr id="70663" name="Rectangle 32"/>
          <p:cNvSpPr>
            <a:spLocks noChangeArrowheads="1"/>
          </p:cNvSpPr>
          <p:nvPr/>
        </p:nvSpPr>
        <p:spPr bwMode="auto">
          <a:xfrm>
            <a:off x="1976322" y="2563183"/>
            <a:ext cx="1694374"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000" b="1" dirty="0"/>
              <a:t>Output layer</a:t>
            </a:r>
            <a:endParaRPr lang="en-US" altLang="zh-TW" sz="2000" dirty="0"/>
          </a:p>
        </p:txBody>
      </p:sp>
      <p:sp>
        <p:nvSpPr>
          <p:cNvPr id="70664" name="Rectangle 33"/>
          <p:cNvSpPr>
            <a:spLocks noChangeArrowheads="1"/>
          </p:cNvSpPr>
          <p:nvPr/>
        </p:nvSpPr>
        <p:spPr bwMode="auto">
          <a:xfrm>
            <a:off x="1982788" y="5226257"/>
            <a:ext cx="148117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000" b="1" dirty="0"/>
              <a:t>Input layer</a:t>
            </a:r>
            <a:endParaRPr lang="en-US" altLang="zh-TW" sz="2000" b="1" dirty="0"/>
          </a:p>
        </p:txBody>
      </p:sp>
      <p:sp>
        <p:nvSpPr>
          <p:cNvPr id="70665" name="Rectangle 34"/>
          <p:cNvSpPr>
            <a:spLocks noChangeArrowheads="1"/>
          </p:cNvSpPr>
          <p:nvPr/>
        </p:nvSpPr>
        <p:spPr bwMode="auto">
          <a:xfrm>
            <a:off x="1972862" y="3946525"/>
            <a:ext cx="1724831"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000" b="1"/>
              <a:t>Hidden layer</a:t>
            </a:r>
            <a:endParaRPr lang="en-US" altLang="zh-TW" sz="2000"/>
          </a:p>
        </p:txBody>
      </p:sp>
      <p:sp>
        <p:nvSpPr>
          <p:cNvPr id="70666" name="Rectangle 35"/>
          <p:cNvSpPr>
            <a:spLocks noChangeArrowheads="1"/>
          </p:cNvSpPr>
          <p:nvPr/>
        </p:nvSpPr>
        <p:spPr bwMode="auto">
          <a:xfrm>
            <a:off x="2004724" y="1600200"/>
            <a:ext cx="186589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000" b="1"/>
              <a:t>Output vector</a:t>
            </a:r>
            <a:endParaRPr lang="en-US" altLang="zh-TW" sz="2000"/>
          </a:p>
        </p:txBody>
      </p:sp>
      <p:sp>
        <p:nvSpPr>
          <p:cNvPr id="70668" name="Rectangle 37"/>
          <p:cNvSpPr>
            <a:spLocks noChangeArrowheads="1"/>
          </p:cNvSpPr>
          <p:nvPr/>
        </p:nvSpPr>
        <p:spPr bwMode="auto">
          <a:xfrm>
            <a:off x="7504842" y="4521203"/>
            <a:ext cx="50654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a:latin typeface="Times New Roman" panose="02020603050405020304" pitchFamily="18" charset="0"/>
              </a:rPr>
              <a:t>w</a:t>
            </a:r>
            <a:r>
              <a:rPr lang="en-US" altLang="zh-TW" sz="2400" i="1" baseline="-25000">
                <a:latin typeface="Times New Roman" panose="02020603050405020304" pitchFamily="18" charset="0"/>
              </a:rPr>
              <a:t>ij</a:t>
            </a:r>
            <a:endParaRPr lang="en-US" altLang="zh-TW" sz="2400" i="1" baseline="-25000">
              <a:latin typeface="Times New Roman" panose="02020603050405020304" pitchFamily="18" charset="0"/>
            </a:endParaRPr>
          </a:p>
        </p:txBody>
      </p:sp>
      <p:sp>
        <p:nvSpPr>
          <p:cNvPr id="70669" name="Freeform 38"/>
          <p:cNvSpPr/>
          <p:nvPr/>
        </p:nvSpPr>
        <p:spPr bwMode="auto">
          <a:xfrm>
            <a:off x="6773866" y="4808541"/>
            <a:ext cx="611187" cy="160337"/>
          </a:xfrm>
          <a:custGeom>
            <a:avLst/>
            <a:gdLst>
              <a:gd name="T0" fmla="*/ 2147483647 w 385"/>
              <a:gd name="T1" fmla="*/ 0 h 101"/>
              <a:gd name="T2" fmla="*/ 2147483647 w 385"/>
              <a:gd name="T3" fmla="*/ 2147483647 h 101"/>
              <a:gd name="T4" fmla="*/ 2147483647 w 385"/>
              <a:gd name="T5" fmla="*/ 2147483647 h 101"/>
              <a:gd name="T6" fmla="*/ 2147483647 w 385"/>
              <a:gd name="T7" fmla="*/ 2147483647 h 101"/>
              <a:gd name="T8" fmla="*/ 2147483647 w 385"/>
              <a:gd name="T9" fmla="*/ 2147483647 h 101"/>
              <a:gd name="T10" fmla="*/ 2147483647 w 385"/>
              <a:gd name="T11" fmla="*/ 2147483647 h 101"/>
              <a:gd name="T12" fmla="*/ 2147483647 w 385"/>
              <a:gd name="T13" fmla="*/ 2147483647 h 101"/>
              <a:gd name="T14" fmla="*/ 2147483647 w 385"/>
              <a:gd name="T15" fmla="*/ 2147483647 h 101"/>
              <a:gd name="T16" fmla="*/ 2147483647 w 385"/>
              <a:gd name="T17" fmla="*/ 2147483647 h 101"/>
              <a:gd name="T18" fmla="*/ 2147483647 w 385"/>
              <a:gd name="T19" fmla="*/ 2147483647 h 101"/>
              <a:gd name="T20" fmla="*/ 2147483647 w 385"/>
              <a:gd name="T21" fmla="*/ 2147483647 h 101"/>
              <a:gd name="T22" fmla="*/ 2147483647 w 385"/>
              <a:gd name="T23" fmla="*/ 2147483647 h 101"/>
              <a:gd name="T24" fmla="*/ 0 w 385"/>
              <a:gd name="T25" fmla="*/ 2147483647 h 1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5"/>
              <a:gd name="T40" fmla="*/ 0 h 101"/>
              <a:gd name="T41" fmla="*/ 385 w 385"/>
              <a:gd name="T42" fmla="*/ 101 h 10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5" h="101">
                <a:moveTo>
                  <a:pt x="384" y="0"/>
                </a:moveTo>
                <a:lnTo>
                  <a:pt x="313" y="5"/>
                </a:lnTo>
                <a:lnTo>
                  <a:pt x="254" y="15"/>
                </a:lnTo>
                <a:lnTo>
                  <a:pt x="230" y="25"/>
                </a:lnTo>
                <a:lnTo>
                  <a:pt x="213" y="30"/>
                </a:lnTo>
                <a:lnTo>
                  <a:pt x="201" y="40"/>
                </a:lnTo>
                <a:lnTo>
                  <a:pt x="195" y="50"/>
                </a:lnTo>
                <a:lnTo>
                  <a:pt x="189" y="60"/>
                </a:lnTo>
                <a:lnTo>
                  <a:pt x="177" y="70"/>
                </a:lnTo>
                <a:lnTo>
                  <a:pt x="160" y="75"/>
                </a:lnTo>
                <a:lnTo>
                  <a:pt x="136" y="85"/>
                </a:lnTo>
                <a:lnTo>
                  <a:pt x="71" y="95"/>
                </a:lnTo>
                <a:lnTo>
                  <a:pt x="0" y="10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graphicFrame>
        <p:nvGraphicFramePr>
          <p:cNvPr id="70671" name="Object 40"/>
          <p:cNvGraphicFramePr>
            <a:graphicFrameLocks noChangeAspect="1"/>
          </p:cNvGraphicFramePr>
          <p:nvPr/>
        </p:nvGraphicFramePr>
        <p:xfrm>
          <a:off x="8343900" y="4559300"/>
          <a:ext cx="1562100" cy="774700"/>
        </p:xfrm>
        <a:graphic>
          <a:graphicData uri="http://schemas.openxmlformats.org/presentationml/2006/ole">
            <mc:AlternateContent xmlns:mc="http://schemas.openxmlformats.org/markup-compatibility/2006">
              <mc:Choice xmlns:v="urn:schemas-microsoft-com:vml" Requires="v">
                <p:oleObj spid="_x0000_s165214" name="Equation" r:id="rId1" imgW="1562100" imgH="774700" progId="Equation.3">
                  <p:embed/>
                </p:oleObj>
              </mc:Choice>
              <mc:Fallback>
                <p:oleObj name="Equation" r:id="rId1" imgW="1562100" imgH="774700" progId="Equation.3">
                  <p:embed/>
                  <p:pic>
                    <p:nvPicPr>
                      <p:cNvPr id="0" name="Object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900" y="4559300"/>
                        <a:ext cx="1562100" cy="774700"/>
                      </a:xfrm>
                      <a:prstGeom prst="rect">
                        <a:avLst/>
                      </a:prstGeom>
                      <a:solidFill>
                        <a:schemeClr val="accent2"/>
                      </a:solidFill>
                      <a:ln w="9525">
                        <a:solidFill>
                          <a:schemeClr val="tx1"/>
                        </a:solidFill>
                        <a:miter lim="800000"/>
                        <a:headEnd/>
                        <a:tailEnd/>
                      </a:ln>
                      <a:effectLst/>
                    </p:spPr>
                  </p:pic>
                </p:oleObj>
              </mc:Fallback>
            </mc:AlternateContent>
          </a:graphicData>
        </a:graphic>
      </p:graphicFrame>
      <mc:AlternateContent xmlns:mc="http://schemas.openxmlformats.org/markup-compatibility/2006">
        <mc:Choice xmlns:a14="http://schemas.microsoft.com/office/drawing/2010/main" Requires="a14">
          <p:sp>
            <p:nvSpPr>
              <p:cNvPr id="70672" name="Object 41"/>
              <p:cNvSpPr txBox="1"/>
              <p:nvPr/>
            </p:nvSpPr>
            <p:spPr bwMode="auto">
              <a:xfrm>
                <a:off x="7689850" y="2276475"/>
                <a:ext cx="2908300" cy="431800"/>
              </a:xfrm>
              <a:prstGeom prst="rect">
                <a:avLst/>
              </a:prstGeom>
              <a:solidFill>
                <a:schemeClr val="accent2"/>
              </a:solidFill>
              <a:ln w="9525">
                <a:solidFill>
                  <a:schemeClr val="tx1"/>
                </a:solidFill>
                <a:miter lim="800000"/>
                <a:headEnd/>
                <a:tailEnd/>
              </a:ln>
              <a:effec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smtClean="0">
                          <a:solidFill>
                            <a:srgbClr val="000000"/>
                          </a:solidFill>
                          <a:latin typeface="Cambria Math" panose="02040503050406030204" pitchFamily="18" charset="0"/>
                        </a:rPr>
                        <m:t>𝐸𝑟</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𝑟</m:t>
                          </m:r>
                        </m:e>
                        <m:sub>
                          <m:r>
                            <a:rPr lang="zh-TW" altLang="en-US" i="1">
                              <a:solidFill>
                                <a:srgbClr val="000000"/>
                              </a:solidFill>
                              <a:latin typeface="Cambria Math" panose="02040503050406030204" pitchFamily="18" charset="0"/>
                            </a:rPr>
                            <m:t>𝑗</m:t>
                          </m:r>
                        </m:sub>
                      </m:sSub>
                      <m:r>
                        <a:rPr lang="zh-TW" altLang="en-US" i="1">
                          <a:solidFill>
                            <a:srgbClr val="000000"/>
                          </a:solidFill>
                          <a:latin typeface="Cambria Math" panose="02040503050406030204" pitchFamily="18" charset="0"/>
                        </a:rPr>
                        <m:t>=</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𝑂</m:t>
                          </m:r>
                        </m:e>
                        <m:sub>
                          <m:r>
                            <a:rPr lang="zh-TW" altLang="en-US" i="1">
                              <a:solidFill>
                                <a:srgbClr val="000000"/>
                              </a:solidFill>
                              <a:latin typeface="Cambria Math" panose="02040503050406030204" pitchFamily="18" charset="0"/>
                            </a:rPr>
                            <m:t>𝑗</m:t>
                          </m:r>
                        </m:sub>
                      </m:sSub>
                      <m:r>
                        <a:rPr lang="zh-TW" altLang="en-US" i="1">
                          <a:solidFill>
                            <a:srgbClr val="000000"/>
                          </a:solidFill>
                          <a:latin typeface="Cambria Math" panose="02040503050406030204" pitchFamily="18" charset="0"/>
                        </a:rPr>
                        <m:t>(1−</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𝑂</m:t>
                          </m:r>
                        </m:e>
                        <m:sub>
                          <m:r>
                            <a:rPr lang="zh-TW" altLang="en-US" i="1">
                              <a:solidFill>
                                <a:srgbClr val="000000"/>
                              </a:solidFill>
                              <a:latin typeface="Cambria Math" panose="02040503050406030204" pitchFamily="18" charset="0"/>
                            </a:rPr>
                            <m:t>𝑗</m:t>
                          </m:r>
                        </m:sub>
                      </m:sSub>
                      <m:r>
                        <a:rPr lang="zh-TW" altLang="en-US" i="1">
                          <a:solidFill>
                            <a:srgbClr val="000000"/>
                          </a:solidFill>
                          <a:latin typeface="Cambria Math" panose="02040503050406030204" pitchFamily="18" charset="0"/>
                        </a:rPr>
                        <m:t>)(</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𝑂</m:t>
                          </m:r>
                        </m:e>
                        <m:sub>
                          <m:r>
                            <a:rPr lang="zh-TW" altLang="en-US" i="1">
                              <a:solidFill>
                                <a:srgbClr val="000000"/>
                              </a:solidFill>
                              <a:latin typeface="Cambria Math" panose="02040503050406030204" pitchFamily="18" charset="0"/>
                            </a:rPr>
                            <m:t>𝑗</m:t>
                          </m:r>
                        </m:sub>
                      </m:sSub>
                      <m:r>
                        <a:rPr lang="zh-TW" altLang="en-US" i="1">
                          <a:solidFill>
                            <a:srgbClr val="000000"/>
                          </a:solidFill>
                          <a:latin typeface="Cambria Math" panose="02040503050406030204" pitchFamily="18" charset="0"/>
                        </a:rPr>
                        <m:t>−</m:t>
                      </m:r>
                      <m:sSub>
                        <m:sSubPr>
                          <m:ctrlPr>
                            <a:rPr lang="zh-TW" altLang="en-US" i="1" smtClean="0">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𝑇</m:t>
                          </m:r>
                        </m:e>
                        <m:sub>
                          <m:r>
                            <a:rPr lang="zh-TW" altLang="en-US" i="1">
                              <a:solidFill>
                                <a:srgbClr val="000000"/>
                              </a:solidFill>
                              <a:latin typeface="Cambria Math" panose="02040503050406030204" pitchFamily="18" charset="0"/>
                            </a:rPr>
                            <m:t>𝑗</m:t>
                          </m:r>
                        </m:sub>
                      </m:sSub>
                      <m:r>
                        <a:rPr lang="zh-TW" altLang="en-US" i="1">
                          <a:solidFill>
                            <a:srgbClr val="000000"/>
                          </a:solidFill>
                          <a:latin typeface="Cambria Math" panose="02040503050406030204" pitchFamily="18" charset="0"/>
                        </a:rPr>
                        <m:t>)</m:t>
                      </m:r>
                    </m:oMath>
                  </m:oMathPara>
                </a14:m>
                <a:endParaRPr lang="zh-TW" altLang="en-US" dirty="0"/>
              </a:p>
            </p:txBody>
          </p:sp>
        </mc:Choice>
        <mc:Fallback>
          <p:sp>
            <p:nvSpPr>
              <p:cNvPr id="70672" name="Object 41"/>
              <p:cNvSpPr txBox="1">
                <a:spLocks noRot="1" noChangeAspect="1" noMove="1" noResize="1" noEditPoints="1" noAdjustHandles="1" noChangeArrowheads="1" noChangeShapeType="1" noTextEdit="1"/>
              </p:cNvSpPr>
              <p:nvPr/>
            </p:nvSpPr>
            <p:spPr bwMode="auto">
              <a:xfrm>
                <a:off x="7689850" y="2276475"/>
                <a:ext cx="2908300" cy="431800"/>
              </a:xfrm>
              <a:prstGeom prst="rect">
                <a:avLst/>
              </a:prstGeom>
              <a:blipFill rotWithShape="1">
                <a:blip r:embed="rId3"/>
                <a:stretch>
                  <a:fillRect/>
                </a:stretch>
              </a:blipFill>
              <a:ln w="9525">
                <a:solidFill>
                  <a:schemeClr val="tx1"/>
                </a:solidFill>
                <a:miter lim="800000"/>
              </a:ln>
              <a:effectLst/>
            </p:spPr>
            <p:txBody>
              <a:bodyPr/>
              <a:lstStyle/>
              <a:p>
                <a:r>
                  <a:rPr lang="zh-TW" altLang="en-US">
                    <a:noFill/>
                  </a:rPr>
                  <a:t> </a:t>
                </a:r>
                <a:endParaRPr lang="zh-TW" altLang="en-US">
                  <a:noFill/>
                </a:endParaRPr>
              </a:p>
            </p:txBody>
          </p:sp>
        </mc:Fallback>
      </mc:AlternateContent>
      <p:graphicFrame>
        <p:nvGraphicFramePr>
          <p:cNvPr id="70673" name="Object 42"/>
          <p:cNvGraphicFramePr>
            <a:graphicFrameLocks noChangeAspect="1"/>
          </p:cNvGraphicFramePr>
          <p:nvPr/>
        </p:nvGraphicFramePr>
        <p:xfrm>
          <a:off x="7689907" y="3920436"/>
          <a:ext cx="3390900" cy="571500"/>
        </p:xfrm>
        <a:graphic>
          <a:graphicData uri="http://schemas.openxmlformats.org/presentationml/2006/ole">
            <mc:AlternateContent xmlns:mc="http://schemas.openxmlformats.org/markup-compatibility/2006">
              <mc:Choice xmlns:v="urn:schemas-microsoft-com:vml" Requires="v">
                <p:oleObj spid="_x0000_s165215" name="Equation" r:id="rId4" imgW="3390900" imgH="571500" progId="Equation.3">
                  <p:embed/>
                </p:oleObj>
              </mc:Choice>
              <mc:Fallback>
                <p:oleObj name="Equation" r:id="rId4" imgW="3390900" imgH="571500" progId="Equation.3">
                  <p:embed/>
                  <p:pic>
                    <p:nvPicPr>
                      <p:cNvPr id="0"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9907" y="3920436"/>
                        <a:ext cx="3390900" cy="571500"/>
                      </a:xfrm>
                      <a:prstGeom prst="rect">
                        <a:avLst/>
                      </a:prstGeom>
                      <a:solidFill>
                        <a:schemeClr val="accent2"/>
                      </a:solidFill>
                      <a:ln w="9525">
                        <a:solidFill>
                          <a:schemeClr val="tx1"/>
                        </a:solidFill>
                        <a:miter lim="800000"/>
                        <a:headEnd/>
                        <a:tailEnd/>
                      </a:ln>
                      <a:effectLst/>
                    </p:spPr>
                  </p:pic>
                </p:oleObj>
              </mc:Fallback>
            </mc:AlternateContent>
          </a:graphicData>
        </a:graphic>
      </p:graphicFrame>
      <p:graphicFrame>
        <p:nvGraphicFramePr>
          <p:cNvPr id="70674" name="Object 43"/>
          <p:cNvGraphicFramePr>
            <a:graphicFrameLocks noChangeAspect="1"/>
          </p:cNvGraphicFramePr>
          <p:nvPr/>
        </p:nvGraphicFramePr>
        <p:xfrm>
          <a:off x="7689906" y="3386028"/>
          <a:ext cx="2273635" cy="434612"/>
        </p:xfrm>
        <a:graphic>
          <a:graphicData uri="http://schemas.openxmlformats.org/presentationml/2006/ole">
            <mc:AlternateContent xmlns:mc="http://schemas.openxmlformats.org/markup-compatibility/2006">
              <mc:Choice xmlns:v="urn:schemas-microsoft-com:vml" Requires="v">
                <p:oleObj spid="_x0000_s165216" name="方程式" r:id="rId6" imgW="28956000" imgH="5791200" progId="Equation.3">
                  <p:embed/>
                </p:oleObj>
              </mc:Choice>
              <mc:Fallback>
                <p:oleObj name="方程式" r:id="rId6" imgW="28956000" imgH="5791200" progId="Equation.3">
                  <p:embed/>
                  <p:pic>
                    <p:nvPicPr>
                      <p:cNvPr id="0" name="Object 43"/>
                      <p:cNvPicPr>
                        <a:picLocks noChangeAspect="1" noChangeArrowheads="1"/>
                      </p:cNvPicPr>
                      <p:nvPr/>
                    </p:nvPicPr>
                    <p:blipFill>
                      <a:blip r:embed="rId7"/>
                      <a:srcRect/>
                      <a:stretch>
                        <a:fillRect/>
                      </a:stretch>
                    </p:blipFill>
                    <p:spPr bwMode="auto">
                      <a:xfrm>
                        <a:off x="7689906" y="3386028"/>
                        <a:ext cx="2273635" cy="434612"/>
                      </a:xfrm>
                      <a:prstGeom prst="rect">
                        <a:avLst/>
                      </a:prstGeom>
                      <a:solidFill>
                        <a:srgbClr val="666699"/>
                      </a:solidFill>
                      <a:ln w="9525">
                        <a:solidFill>
                          <a:schemeClr val="tx1"/>
                        </a:solidFill>
                        <a:miter lim="800000"/>
                        <a:headEnd/>
                        <a:tailEnd/>
                      </a:ln>
                      <a:effectLst/>
                    </p:spPr>
                  </p:pic>
                </p:oleObj>
              </mc:Fallback>
            </mc:AlternateContent>
          </a:graphicData>
        </a:graphic>
      </p:graphicFrame>
      <p:graphicFrame>
        <p:nvGraphicFramePr>
          <p:cNvPr id="70675" name="Object 44"/>
          <p:cNvGraphicFramePr>
            <a:graphicFrameLocks noChangeAspect="1"/>
          </p:cNvGraphicFramePr>
          <p:nvPr/>
        </p:nvGraphicFramePr>
        <p:xfrm>
          <a:off x="7689907" y="2831664"/>
          <a:ext cx="1966389" cy="428025"/>
        </p:xfrm>
        <a:graphic>
          <a:graphicData uri="http://schemas.openxmlformats.org/presentationml/2006/ole">
            <mc:AlternateContent xmlns:mc="http://schemas.openxmlformats.org/markup-compatibility/2006">
              <mc:Choice xmlns:v="urn:schemas-microsoft-com:vml" Requires="v">
                <p:oleObj spid="_x0000_s165217" name="方程式" r:id="rId8" imgW="24384000" imgH="5791200" progId="Equation.3">
                  <p:embed/>
                </p:oleObj>
              </mc:Choice>
              <mc:Fallback>
                <p:oleObj name="方程式" r:id="rId8" imgW="24384000" imgH="5791200" progId="Equation.3">
                  <p:embed/>
                  <p:pic>
                    <p:nvPicPr>
                      <p:cNvPr id="0" name="Object 44"/>
                      <p:cNvPicPr>
                        <a:picLocks noChangeAspect="1" noChangeArrowheads="1"/>
                      </p:cNvPicPr>
                      <p:nvPr/>
                    </p:nvPicPr>
                    <p:blipFill>
                      <a:blip r:embed="rId9"/>
                      <a:srcRect/>
                      <a:stretch>
                        <a:fillRect/>
                      </a:stretch>
                    </p:blipFill>
                    <p:spPr bwMode="auto">
                      <a:xfrm>
                        <a:off x="7689907" y="2831664"/>
                        <a:ext cx="1966389" cy="428025"/>
                      </a:xfrm>
                      <a:prstGeom prst="rect">
                        <a:avLst/>
                      </a:prstGeom>
                      <a:solidFill>
                        <a:srgbClr val="666699"/>
                      </a:solidFill>
                      <a:ln w="9525">
                        <a:solidFill>
                          <a:schemeClr val="tx1"/>
                        </a:solidFill>
                        <a:miter lim="800000"/>
                        <a:headEnd/>
                        <a:tailEnd/>
                      </a:ln>
                      <a:effectLst/>
                    </p:spPr>
                  </p:pic>
                </p:oleObj>
              </mc:Fallback>
            </mc:AlternateContent>
          </a:graphicData>
        </a:graphic>
      </p:graphicFrame>
      <mc:AlternateContent xmlns:mc="http://schemas.openxmlformats.org/markup-compatibility/2006">
        <mc:Choice xmlns:a14="http://schemas.microsoft.com/office/drawing/2010/main" Requires="a14">
          <p:sp>
            <p:nvSpPr>
              <p:cNvPr id="3" name="文字方塊 2"/>
              <p:cNvSpPr txBox="1"/>
              <p:nvPr/>
            </p:nvSpPr>
            <p:spPr>
              <a:xfrm>
                <a:off x="8328349" y="5486400"/>
                <a:ext cx="2588057" cy="764568"/>
              </a:xfrm>
              <a:prstGeom prst="rect">
                <a:avLst/>
              </a:prstGeom>
              <a:solidFill>
                <a:schemeClr val="accent2"/>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𝐼</m:t>
                          </m:r>
                        </m:e>
                        <m:sub>
                          <m:r>
                            <a:rPr lang="en-US" altLang="zh-TW" b="0" i="1" smtClean="0">
                              <a:latin typeface="Cambria Math" panose="02040503050406030204" pitchFamily="18" charset="0"/>
                            </a:rPr>
                            <m:t>𝑗</m:t>
                          </m:r>
                        </m:sub>
                      </m:sSub>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𝑖</m:t>
                          </m:r>
                        </m:sub>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𝑖𝑗</m:t>
                              </m:r>
                            </m:sub>
                          </m:s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𝑂</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𝜃</m:t>
                              </m:r>
                            </m:e>
                            <m:sub>
                              <m:r>
                                <a:rPr lang="en-US" altLang="zh-TW" b="0" i="1" smtClean="0">
                                  <a:latin typeface="Cambria Math" panose="02040503050406030204" pitchFamily="18" charset="0"/>
                                </a:rPr>
                                <m:t>𝑗</m:t>
                              </m:r>
                            </m:sub>
                          </m:sSub>
                        </m:e>
                      </m:nary>
                    </m:oMath>
                  </m:oMathPara>
                </a14:m>
                <a:endParaRPr lang="zh-TW" altLang="en-US" dirty="0"/>
              </a:p>
            </p:txBody>
          </p:sp>
        </mc:Choice>
        <mc:Fallback>
          <p:sp>
            <p:nvSpPr>
              <p:cNvPr id="3" name="文字方塊 2"/>
              <p:cNvSpPr txBox="1">
                <a:spLocks noRot="1" noChangeAspect="1" noMove="1" noResize="1" noEditPoints="1" noAdjustHandles="1" noChangeArrowheads="1" noChangeShapeType="1" noTextEdit="1"/>
              </p:cNvSpPr>
              <p:nvPr/>
            </p:nvSpPr>
            <p:spPr>
              <a:xfrm>
                <a:off x="8328349" y="5486400"/>
                <a:ext cx="2588057" cy="764568"/>
              </a:xfrm>
              <a:prstGeom prst="rect">
                <a:avLst/>
              </a:prstGeom>
              <a:blipFill rotWithShape="1">
                <a:blip r:embed="rId10"/>
                <a:stretch>
                  <a:fillRect/>
                </a:stretch>
              </a:blipFill>
              <a:ln>
                <a:solidFill>
                  <a:schemeClr val="tx1"/>
                </a:solidFill>
              </a:ln>
            </p:spPr>
            <p:txBody>
              <a:bodyPr/>
              <a:lstStyle/>
              <a:p>
                <a:r>
                  <a:rPr lang="zh-TW" altLang="en-US">
                    <a:noFill/>
                  </a:rPr>
                  <a:t> </a:t>
                </a:r>
                <a:endParaRPr lang="zh-TW" altLang="en-US">
                  <a:noFill/>
                </a:endParaRPr>
              </a:p>
            </p:txBody>
          </p:sp>
        </mc:Fallback>
      </mc:AlternateContent>
      <p:sp>
        <p:nvSpPr>
          <p:cNvPr id="46" name="Rectangle 37"/>
          <p:cNvSpPr>
            <a:spLocks noChangeArrowheads="1"/>
          </p:cNvSpPr>
          <p:nvPr/>
        </p:nvSpPr>
        <p:spPr bwMode="auto">
          <a:xfrm>
            <a:off x="4727484" y="5226257"/>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1</a:t>
            </a:r>
            <a:endParaRPr lang="en-US" altLang="zh-TW" sz="2400" i="1" baseline="-25000" dirty="0">
              <a:latin typeface="Times New Roman" panose="02020603050405020304" pitchFamily="18" charset="0"/>
            </a:endParaRPr>
          </a:p>
        </p:txBody>
      </p:sp>
      <p:sp>
        <p:nvSpPr>
          <p:cNvPr id="47" name="Rectangle 37"/>
          <p:cNvSpPr>
            <a:spLocks noChangeArrowheads="1"/>
          </p:cNvSpPr>
          <p:nvPr/>
        </p:nvSpPr>
        <p:spPr bwMode="auto">
          <a:xfrm>
            <a:off x="6148317" y="5229886"/>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2</a:t>
            </a:r>
            <a:endParaRPr lang="en-US" altLang="zh-TW" sz="2400" i="1" baseline="-25000" dirty="0">
              <a:latin typeface="Times New Roman" panose="02020603050405020304" pitchFamily="18" charset="0"/>
            </a:endParaRPr>
          </a:p>
        </p:txBody>
      </p:sp>
      <p:sp>
        <p:nvSpPr>
          <p:cNvPr id="48" name="Rectangle 37"/>
          <p:cNvSpPr>
            <a:spLocks noChangeArrowheads="1"/>
          </p:cNvSpPr>
          <p:nvPr/>
        </p:nvSpPr>
        <p:spPr bwMode="auto">
          <a:xfrm>
            <a:off x="6927970" y="2598974"/>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8</a:t>
            </a:r>
            <a:endParaRPr lang="en-US" altLang="zh-TW" sz="2400" i="1" baseline="-25000" dirty="0">
              <a:latin typeface="Times New Roman" panose="02020603050405020304" pitchFamily="18" charset="0"/>
            </a:endParaRPr>
          </a:p>
        </p:txBody>
      </p:sp>
      <p:sp>
        <p:nvSpPr>
          <p:cNvPr id="49" name="Rectangle 37"/>
          <p:cNvSpPr>
            <a:spLocks noChangeArrowheads="1"/>
          </p:cNvSpPr>
          <p:nvPr/>
        </p:nvSpPr>
        <p:spPr bwMode="auto">
          <a:xfrm>
            <a:off x="4963994" y="2545212"/>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7</a:t>
            </a:r>
            <a:endParaRPr lang="en-US" altLang="zh-TW" sz="2400" i="1" baseline="-25000" dirty="0">
              <a:latin typeface="Times New Roman" panose="02020603050405020304" pitchFamily="18" charset="0"/>
            </a:endParaRPr>
          </a:p>
        </p:txBody>
      </p:sp>
      <p:sp>
        <p:nvSpPr>
          <p:cNvPr id="50" name="Rectangle 37"/>
          <p:cNvSpPr>
            <a:spLocks noChangeArrowheads="1"/>
          </p:cNvSpPr>
          <p:nvPr/>
        </p:nvSpPr>
        <p:spPr bwMode="auto">
          <a:xfrm>
            <a:off x="3808975" y="2492178"/>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6</a:t>
            </a:r>
            <a:endParaRPr lang="en-US" altLang="zh-TW" sz="2400" i="1" baseline="-25000" dirty="0">
              <a:latin typeface="Times New Roman" panose="02020603050405020304" pitchFamily="18" charset="0"/>
            </a:endParaRPr>
          </a:p>
        </p:txBody>
      </p:sp>
      <p:sp>
        <p:nvSpPr>
          <p:cNvPr id="51" name="Rectangle 37"/>
          <p:cNvSpPr>
            <a:spLocks noChangeArrowheads="1"/>
          </p:cNvSpPr>
          <p:nvPr/>
        </p:nvSpPr>
        <p:spPr bwMode="auto">
          <a:xfrm>
            <a:off x="7204075" y="4116123"/>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5</a:t>
            </a:r>
            <a:endParaRPr lang="en-US" altLang="zh-TW" sz="2400" i="1" baseline="-25000" dirty="0">
              <a:latin typeface="Times New Roman" panose="02020603050405020304" pitchFamily="18" charset="0"/>
            </a:endParaRPr>
          </a:p>
        </p:txBody>
      </p:sp>
      <p:sp>
        <p:nvSpPr>
          <p:cNvPr id="52" name="Rectangle 37"/>
          <p:cNvSpPr>
            <a:spLocks noChangeArrowheads="1"/>
          </p:cNvSpPr>
          <p:nvPr/>
        </p:nvSpPr>
        <p:spPr bwMode="auto">
          <a:xfrm>
            <a:off x="5015539" y="4066415"/>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4</a:t>
            </a:r>
            <a:endParaRPr lang="en-US" altLang="zh-TW" sz="2400" i="1" baseline="-25000" dirty="0">
              <a:latin typeface="Times New Roman" panose="02020603050405020304" pitchFamily="18" charset="0"/>
            </a:endParaRPr>
          </a:p>
        </p:txBody>
      </p:sp>
      <p:sp>
        <p:nvSpPr>
          <p:cNvPr id="53" name="Rectangle 37"/>
          <p:cNvSpPr>
            <a:spLocks noChangeArrowheads="1"/>
          </p:cNvSpPr>
          <p:nvPr/>
        </p:nvSpPr>
        <p:spPr bwMode="auto">
          <a:xfrm>
            <a:off x="3521719" y="4094441"/>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3</a:t>
            </a:r>
            <a:endParaRPr lang="en-US" altLang="zh-TW" sz="2400" i="1" baseline="-25000" dirty="0">
              <a:latin typeface="Times New Roman" panose="02020603050405020304" pitchFamily="18" charset="0"/>
            </a:endParaRPr>
          </a:p>
        </p:txBody>
      </p:sp>
      <p:sp>
        <p:nvSpPr>
          <p:cNvPr id="4" name="文字方塊 3"/>
          <p:cNvSpPr txBox="1"/>
          <p:nvPr/>
        </p:nvSpPr>
        <p:spPr>
          <a:xfrm>
            <a:off x="11214618" y="2304534"/>
            <a:ext cx="704039" cy="369332"/>
          </a:xfrm>
          <a:prstGeom prst="rect">
            <a:avLst/>
          </a:prstGeom>
          <a:noFill/>
        </p:spPr>
        <p:txBody>
          <a:bodyPr wrap="none" rtlCol="0">
            <a:spAutoFit/>
          </a:bodyPr>
          <a:lstStyle/>
          <a:p>
            <a:r>
              <a:rPr lang="en-US" altLang="zh-TW" dirty="0"/>
              <a:t>j=6-8</a:t>
            </a:r>
            <a:endParaRPr lang="zh-TW" altLang="en-US" dirty="0"/>
          </a:p>
        </p:txBody>
      </p:sp>
      <p:sp>
        <p:nvSpPr>
          <p:cNvPr id="73" name="文字方塊 72"/>
          <p:cNvSpPr txBox="1"/>
          <p:nvPr/>
        </p:nvSpPr>
        <p:spPr>
          <a:xfrm>
            <a:off x="11214619" y="3952359"/>
            <a:ext cx="704039" cy="369332"/>
          </a:xfrm>
          <a:prstGeom prst="rect">
            <a:avLst/>
          </a:prstGeom>
          <a:noFill/>
        </p:spPr>
        <p:txBody>
          <a:bodyPr wrap="none" rtlCol="0">
            <a:spAutoFit/>
          </a:bodyPr>
          <a:lstStyle/>
          <a:p>
            <a:r>
              <a:rPr lang="en-US" altLang="zh-TW" dirty="0"/>
              <a:t>j=3-5</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a typeface="新細明體" panose="02020500000000000000" charset="-120"/>
              </a:rPr>
              <a:t>Linear Classification</a:t>
            </a:r>
            <a:endParaRPr lang="zh-TW" altLang="en-US" dirty="0"/>
          </a:p>
        </p:txBody>
      </p:sp>
      <p:sp>
        <p:nvSpPr>
          <p:cNvPr id="4" name="Rectangle 3"/>
          <p:cNvSpPr txBox="1">
            <a:spLocks noChangeArrowheads="1"/>
          </p:cNvSpPr>
          <p:nvPr/>
        </p:nvSpPr>
        <p:spPr>
          <a:xfrm>
            <a:off x="6127753" y="2019300"/>
            <a:ext cx="4768847" cy="5105400"/>
          </a:xfrm>
          <a:prstGeom prst="rect">
            <a:avLst/>
          </a:prstGeom>
        </p:spPr>
        <p:txBody>
          <a:bodyPr/>
          <a:lst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kumimoji="0" lang="en-US" altLang="zh-TW" sz="2800" dirty="0">
                <a:latin typeface="Arial" panose="020B0604020202020204" pitchFamily="34" charset="0"/>
                <a:ea typeface="新細明體" panose="02020500000000000000" charset="-120"/>
                <a:cs typeface="Arial" panose="020B0604020202020204" pitchFamily="34" charset="0"/>
              </a:rPr>
              <a:t>Binary classification problem</a:t>
            </a:r>
            <a:endParaRPr kumimoji="0" lang="en-US" altLang="zh-TW" sz="2800" dirty="0">
              <a:latin typeface="Arial" panose="020B0604020202020204" pitchFamily="34" charset="0"/>
              <a:ea typeface="新細明體" panose="02020500000000000000" charset="-120"/>
              <a:cs typeface="Arial" panose="020B0604020202020204" pitchFamily="34" charset="0"/>
            </a:endParaRPr>
          </a:p>
          <a:p>
            <a:r>
              <a:rPr kumimoji="0" lang="en-US" altLang="zh-TW" sz="2800" dirty="0">
                <a:latin typeface="Arial" panose="020B0604020202020204" pitchFamily="34" charset="0"/>
                <a:ea typeface="新細明體" panose="02020500000000000000" charset="-120"/>
                <a:cs typeface="Arial" panose="020B0604020202020204" pitchFamily="34" charset="0"/>
              </a:rPr>
              <a:t>The data above the red line belongs to class ‘x’</a:t>
            </a:r>
            <a:endParaRPr kumimoji="0" lang="en-US" altLang="zh-TW" sz="2800" dirty="0">
              <a:latin typeface="Arial" panose="020B0604020202020204" pitchFamily="34" charset="0"/>
              <a:ea typeface="新細明體" panose="02020500000000000000" charset="-120"/>
              <a:cs typeface="Arial" panose="020B0604020202020204" pitchFamily="34" charset="0"/>
            </a:endParaRPr>
          </a:p>
          <a:p>
            <a:r>
              <a:rPr kumimoji="0" lang="en-US" altLang="zh-TW" sz="2800" dirty="0">
                <a:latin typeface="Arial" panose="020B0604020202020204" pitchFamily="34" charset="0"/>
                <a:ea typeface="新細明體" panose="02020500000000000000" charset="-120"/>
                <a:cs typeface="Arial" panose="020B0604020202020204" pitchFamily="34" charset="0"/>
              </a:rPr>
              <a:t>The data below red line belongs to class ‘o’</a:t>
            </a:r>
            <a:endParaRPr kumimoji="0" lang="en-US" altLang="zh-TW" sz="2800" dirty="0">
              <a:latin typeface="Arial" panose="020B0604020202020204" pitchFamily="34" charset="0"/>
              <a:ea typeface="新細明體" panose="02020500000000000000" charset="-120"/>
              <a:cs typeface="Arial" panose="020B0604020202020204" pitchFamily="34" charset="0"/>
            </a:endParaRPr>
          </a:p>
          <a:p>
            <a:r>
              <a:rPr kumimoji="0" lang="en-US" altLang="zh-TW" sz="2800" dirty="0">
                <a:latin typeface="Arial" panose="020B0604020202020204" pitchFamily="34" charset="0"/>
                <a:ea typeface="新細明體" panose="02020500000000000000" charset="-120"/>
                <a:cs typeface="Arial" panose="020B0604020202020204" pitchFamily="34" charset="0"/>
              </a:rPr>
              <a:t>Examples: SVM, Perceptron, Probabilistic Classifiers</a:t>
            </a:r>
            <a:endParaRPr kumimoji="0" lang="en-US" altLang="zh-TW" sz="2800" dirty="0">
              <a:latin typeface="Arial" panose="020B0604020202020204" pitchFamily="34" charset="0"/>
              <a:ea typeface="新細明體" panose="02020500000000000000" charset="-120"/>
              <a:cs typeface="Arial" panose="020B0604020202020204" pitchFamily="34" charset="0"/>
            </a:endParaRPr>
          </a:p>
        </p:txBody>
      </p:sp>
      <p:sp>
        <p:nvSpPr>
          <p:cNvPr id="6" name="Rectangle 4"/>
          <p:cNvSpPr>
            <a:spLocks noChangeArrowheads="1"/>
          </p:cNvSpPr>
          <p:nvPr/>
        </p:nvSpPr>
        <p:spPr bwMode="auto">
          <a:xfrm>
            <a:off x="1981200" y="2362200"/>
            <a:ext cx="3886200" cy="3505200"/>
          </a:xfrm>
          <a:prstGeom prst="rect">
            <a:avLst/>
          </a:prstGeom>
          <a:solidFill>
            <a:schemeClr val="accent1"/>
          </a:solidFill>
          <a:ln w="9525">
            <a:solidFill>
              <a:schemeClr val="tx1"/>
            </a:solidFill>
            <a:miter lim="800000"/>
          </a:ln>
        </p:spPr>
        <p:txBody>
          <a:bodyPr wrap="none" anchor="ctr"/>
          <a:lstStyle/>
          <a:p>
            <a:pPr algn="ctr"/>
            <a:endParaRPr lang="zh-TW" altLang="en-US" sz="2400"/>
          </a:p>
        </p:txBody>
      </p:sp>
      <p:sp>
        <p:nvSpPr>
          <p:cNvPr id="7" name="Line 5"/>
          <p:cNvSpPr>
            <a:spLocks noChangeShapeType="1"/>
          </p:cNvSpPr>
          <p:nvPr/>
        </p:nvSpPr>
        <p:spPr bwMode="auto">
          <a:xfrm flipV="1">
            <a:off x="1981200" y="3048000"/>
            <a:ext cx="3886200" cy="2438400"/>
          </a:xfrm>
          <a:prstGeom prst="line">
            <a:avLst/>
          </a:prstGeom>
          <a:noFill/>
          <a:ln w="28575">
            <a:solidFill>
              <a:schemeClr val="hlink"/>
            </a:solidFill>
            <a:miter lim="800000"/>
          </a:ln>
          <a:extLst>
            <a:ext uri="{909E8E84-426E-40DD-AFC4-6F175D3DCCD1}">
              <a14:hiddenFill xmlns:a14="http://schemas.microsoft.com/office/drawing/2010/main">
                <a:noFill/>
              </a14:hiddenFill>
            </a:ext>
          </a:extLst>
        </p:spPr>
        <p:txBody>
          <a:bodyPr wrap="none"/>
          <a:lstStyle/>
          <a:p>
            <a:endParaRPr lang="zh-TW" altLang="en-US"/>
          </a:p>
        </p:txBody>
      </p:sp>
      <p:sp>
        <p:nvSpPr>
          <p:cNvPr id="8" name="Text Box 6"/>
          <p:cNvSpPr txBox="1">
            <a:spLocks noChangeArrowheads="1"/>
          </p:cNvSpPr>
          <p:nvPr/>
        </p:nvSpPr>
        <p:spPr bwMode="auto">
          <a:xfrm>
            <a:off x="2193928" y="3843338"/>
            <a:ext cx="33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x</a:t>
            </a:r>
            <a:endParaRPr lang="en-US" altLang="zh-TW" sz="2400"/>
          </a:p>
        </p:txBody>
      </p:sp>
      <p:sp>
        <p:nvSpPr>
          <p:cNvPr id="9" name="Text Box 7"/>
          <p:cNvSpPr txBox="1">
            <a:spLocks noChangeArrowheads="1"/>
          </p:cNvSpPr>
          <p:nvPr/>
        </p:nvSpPr>
        <p:spPr bwMode="auto">
          <a:xfrm>
            <a:off x="4876803" y="2971800"/>
            <a:ext cx="33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x</a:t>
            </a:r>
            <a:endParaRPr lang="en-US" altLang="zh-TW" sz="2400"/>
          </a:p>
        </p:txBody>
      </p:sp>
      <p:sp>
        <p:nvSpPr>
          <p:cNvPr id="10" name="Text Box 8"/>
          <p:cNvSpPr txBox="1">
            <a:spLocks noChangeArrowheads="1"/>
          </p:cNvSpPr>
          <p:nvPr/>
        </p:nvSpPr>
        <p:spPr bwMode="auto">
          <a:xfrm>
            <a:off x="3048003" y="3124200"/>
            <a:ext cx="33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x</a:t>
            </a:r>
            <a:endParaRPr lang="en-US" altLang="zh-TW" sz="2400"/>
          </a:p>
        </p:txBody>
      </p:sp>
      <p:sp>
        <p:nvSpPr>
          <p:cNvPr id="11" name="Text Box 9"/>
          <p:cNvSpPr txBox="1">
            <a:spLocks noChangeArrowheads="1"/>
          </p:cNvSpPr>
          <p:nvPr/>
        </p:nvSpPr>
        <p:spPr bwMode="auto">
          <a:xfrm>
            <a:off x="3429003" y="3810000"/>
            <a:ext cx="33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x</a:t>
            </a:r>
            <a:endParaRPr lang="en-US" altLang="zh-TW" sz="2400"/>
          </a:p>
        </p:txBody>
      </p:sp>
      <p:sp>
        <p:nvSpPr>
          <p:cNvPr id="12" name="Text Box 10"/>
          <p:cNvSpPr txBox="1">
            <a:spLocks noChangeArrowheads="1"/>
          </p:cNvSpPr>
          <p:nvPr/>
        </p:nvSpPr>
        <p:spPr bwMode="auto">
          <a:xfrm>
            <a:off x="4038603" y="3200400"/>
            <a:ext cx="33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x</a:t>
            </a:r>
            <a:endParaRPr lang="en-US" altLang="zh-TW" sz="2400"/>
          </a:p>
        </p:txBody>
      </p:sp>
      <p:sp>
        <p:nvSpPr>
          <p:cNvPr id="13" name="Text Box 11"/>
          <p:cNvSpPr txBox="1">
            <a:spLocks noChangeArrowheads="1"/>
          </p:cNvSpPr>
          <p:nvPr/>
        </p:nvSpPr>
        <p:spPr bwMode="auto">
          <a:xfrm>
            <a:off x="2438403" y="3200400"/>
            <a:ext cx="33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x</a:t>
            </a:r>
            <a:endParaRPr lang="en-US" altLang="zh-TW" sz="2400"/>
          </a:p>
        </p:txBody>
      </p:sp>
      <p:sp>
        <p:nvSpPr>
          <p:cNvPr id="14" name="Text Box 12"/>
          <p:cNvSpPr txBox="1">
            <a:spLocks noChangeArrowheads="1"/>
          </p:cNvSpPr>
          <p:nvPr/>
        </p:nvSpPr>
        <p:spPr bwMode="auto">
          <a:xfrm>
            <a:off x="2743203" y="3962400"/>
            <a:ext cx="33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x</a:t>
            </a:r>
            <a:endParaRPr lang="en-US" altLang="zh-TW" sz="2400"/>
          </a:p>
        </p:txBody>
      </p:sp>
      <p:sp>
        <p:nvSpPr>
          <p:cNvPr id="15" name="Text Box 13"/>
          <p:cNvSpPr txBox="1">
            <a:spLocks noChangeArrowheads="1"/>
          </p:cNvSpPr>
          <p:nvPr/>
        </p:nvSpPr>
        <p:spPr bwMode="auto">
          <a:xfrm>
            <a:off x="3657603" y="2743200"/>
            <a:ext cx="33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x</a:t>
            </a:r>
            <a:endParaRPr lang="en-US" altLang="zh-TW" sz="2400"/>
          </a:p>
        </p:txBody>
      </p:sp>
      <p:sp>
        <p:nvSpPr>
          <p:cNvPr id="16" name="Text Box 14"/>
          <p:cNvSpPr txBox="1">
            <a:spLocks noChangeArrowheads="1"/>
          </p:cNvSpPr>
          <p:nvPr/>
        </p:nvSpPr>
        <p:spPr bwMode="auto">
          <a:xfrm>
            <a:off x="3200403" y="3581400"/>
            <a:ext cx="33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x</a:t>
            </a:r>
            <a:endParaRPr lang="en-US" altLang="zh-TW" sz="2400"/>
          </a:p>
        </p:txBody>
      </p:sp>
      <p:sp>
        <p:nvSpPr>
          <p:cNvPr id="17" name="Text Box 15"/>
          <p:cNvSpPr txBox="1">
            <a:spLocks noChangeArrowheads="1"/>
          </p:cNvSpPr>
          <p:nvPr/>
        </p:nvSpPr>
        <p:spPr bwMode="auto">
          <a:xfrm>
            <a:off x="2286003" y="4495800"/>
            <a:ext cx="33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x</a:t>
            </a:r>
            <a:endParaRPr lang="en-US" altLang="zh-TW" sz="2400"/>
          </a:p>
        </p:txBody>
      </p:sp>
      <p:sp>
        <p:nvSpPr>
          <p:cNvPr id="18" name="Text Box 16"/>
          <p:cNvSpPr txBox="1">
            <a:spLocks noChangeArrowheads="1"/>
          </p:cNvSpPr>
          <p:nvPr/>
        </p:nvSpPr>
        <p:spPr bwMode="auto">
          <a:xfrm>
            <a:off x="3779838" y="46482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19" name="Text Box 17"/>
          <p:cNvSpPr txBox="1">
            <a:spLocks noChangeArrowheads="1"/>
          </p:cNvSpPr>
          <p:nvPr/>
        </p:nvSpPr>
        <p:spPr bwMode="auto">
          <a:xfrm>
            <a:off x="3932238" y="48006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20" name="Text Box 18"/>
          <p:cNvSpPr txBox="1">
            <a:spLocks noChangeArrowheads="1"/>
          </p:cNvSpPr>
          <p:nvPr/>
        </p:nvSpPr>
        <p:spPr bwMode="auto">
          <a:xfrm>
            <a:off x="4084638" y="44958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21" name="Text Box 19"/>
          <p:cNvSpPr txBox="1">
            <a:spLocks noChangeArrowheads="1"/>
          </p:cNvSpPr>
          <p:nvPr/>
        </p:nvSpPr>
        <p:spPr bwMode="auto">
          <a:xfrm>
            <a:off x="3276600" y="49530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22" name="Text Box 20"/>
          <p:cNvSpPr txBox="1">
            <a:spLocks noChangeArrowheads="1"/>
          </p:cNvSpPr>
          <p:nvPr/>
        </p:nvSpPr>
        <p:spPr bwMode="auto">
          <a:xfrm>
            <a:off x="4084638" y="51816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23" name="Text Box 21"/>
          <p:cNvSpPr txBox="1">
            <a:spLocks noChangeArrowheads="1"/>
          </p:cNvSpPr>
          <p:nvPr/>
        </p:nvSpPr>
        <p:spPr bwMode="auto">
          <a:xfrm>
            <a:off x="4908550" y="49530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24" name="Text Box 22"/>
          <p:cNvSpPr txBox="1">
            <a:spLocks noChangeArrowheads="1"/>
          </p:cNvSpPr>
          <p:nvPr/>
        </p:nvSpPr>
        <p:spPr bwMode="auto">
          <a:xfrm>
            <a:off x="5137150" y="38100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25" name="Text Box 23"/>
          <p:cNvSpPr txBox="1">
            <a:spLocks noChangeArrowheads="1"/>
          </p:cNvSpPr>
          <p:nvPr/>
        </p:nvSpPr>
        <p:spPr bwMode="auto">
          <a:xfrm>
            <a:off x="4603750" y="44196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26" name="Text Box 24"/>
          <p:cNvSpPr txBox="1">
            <a:spLocks noChangeArrowheads="1"/>
          </p:cNvSpPr>
          <p:nvPr/>
        </p:nvSpPr>
        <p:spPr bwMode="auto">
          <a:xfrm>
            <a:off x="2819400" y="51816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27" name="Text Box 25"/>
          <p:cNvSpPr txBox="1">
            <a:spLocks noChangeArrowheads="1"/>
          </p:cNvSpPr>
          <p:nvPr/>
        </p:nvSpPr>
        <p:spPr bwMode="auto">
          <a:xfrm>
            <a:off x="3505200" y="51816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28" name="Text Box 26"/>
          <p:cNvSpPr txBox="1">
            <a:spLocks noChangeArrowheads="1"/>
          </p:cNvSpPr>
          <p:nvPr/>
        </p:nvSpPr>
        <p:spPr bwMode="auto">
          <a:xfrm>
            <a:off x="5213350" y="45720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29" name="Text Box 27"/>
          <p:cNvSpPr txBox="1">
            <a:spLocks noChangeArrowheads="1"/>
          </p:cNvSpPr>
          <p:nvPr/>
        </p:nvSpPr>
        <p:spPr bwMode="auto">
          <a:xfrm>
            <a:off x="4984750" y="41910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30" name="Text Box 28"/>
          <p:cNvSpPr txBox="1">
            <a:spLocks noChangeArrowheads="1"/>
          </p:cNvSpPr>
          <p:nvPr/>
        </p:nvSpPr>
        <p:spPr bwMode="auto">
          <a:xfrm>
            <a:off x="5289550" y="5257800"/>
            <a:ext cx="34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zh-TW" sz="2400"/>
              <a:t>o</a:t>
            </a:r>
            <a:endParaRPr lang="en-US" altLang="zh-TW" sz="2400"/>
          </a:p>
        </p:txBody>
      </p:sp>
      <p:sp>
        <p:nvSpPr>
          <p:cNvPr id="31" name="Line 29"/>
          <p:cNvSpPr>
            <a:spLocks noChangeShapeType="1"/>
          </p:cNvSpPr>
          <p:nvPr/>
        </p:nvSpPr>
        <p:spPr bwMode="auto">
          <a:xfrm flipH="1" flipV="1">
            <a:off x="3962400" y="3733800"/>
            <a:ext cx="228600" cy="304800"/>
          </a:xfrm>
          <a:prstGeom prst="line">
            <a:avLst/>
          </a:prstGeom>
          <a:noFill/>
          <a:ln w="254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TW" altLang="en-US"/>
          </a:p>
        </p:txBody>
      </p:sp>
      <p:sp>
        <p:nvSpPr>
          <p:cNvPr id="32" name="Line 30"/>
          <p:cNvSpPr>
            <a:spLocks noChangeShapeType="1"/>
          </p:cNvSpPr>
          <p:nvPr/>
        </p:nvSpPr>
        <p:spPr bwMode="auto">
          <a:xfrm>
            <a:off x="3962400" y="4267200"/>
            <a:ext cx="228600" cy="304800"/>
          </a:xfrm>
          <a:prstGeom prst="line">
            <a:avLst/>
          </a:prstGeom>
          <a:noFill/>
          <a:ln w="254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Activation functions</a:t>
            </a:r>
            <a:endParaRPr lang="zh-TW" altLang="en-US" dirty="0"/>
          </a:p>
        </p:txBody>
      </p:sp>
      <p:sp>
        <p:nvSpPr>
          <p:cNvPr id="3" name="內容版面配置區 2"/>
          <p:cNvSpPr>
            <a:spLocks noGrp="1"/>
          </p:cNvSpPr>
          <p:nvPr>
            <p:ph idx="1"/>
          </p:nvPr>
        </p:nvSpPr>
        <p:spPr/>
        <p:txBody>
          <a:bodyPr/>
          <a:lstStyle/>
          <a:p>
            <a:r>
              <a:rPr lang="en-US" altLang="zh-TW" dirty="0"/>
              <a:t>Sigmoid</a:t>
            </a:r>
            <a:endParaRPr lang="en-US" altLang="zh-TW" dirty="0"/>
          </a:p>
          <a:p>
            <a:endParaRPr lang="en-US" altLang="zh-TW" dirty="0"/>
          </a:p>
          <a:p>
            <a:endParaRPr lang="en-US" altLang="zh-TW" dirty="0"/>
          </a:p>
          <a:p>
            <a:endParaRPr lang="en-US" altLang="zh-TW" dirty="0"/>
          </a:p>
          <a:p>
            <a:endParaRPr lang="en-US" altLang="zh-TW" dirty="0"/>
          </a:p>
          <a:p>
            <a:r>
              <a:rPr lang="en-US" altLang="zh-TW" dirty="0"/>
              <a:t>Hyperbolic tangent</a:t>
            </a:r>
            <a:endParaRPr lang="zh-TW" altLang="en-US" dirty="0"/>
          </a:p>
        </p:txBody>
      </p:sp>
      <mc:AlternateContent xmlns:mc="http://schemas.openxmlformats.org/markup-compatibility/2006">
        <mc:Choice xmlns:a14="http://schemas.microsoft.com/office/drawing/2010/main" Requires="a14">
          <p:sp>
            <p:nvSpPr>
              <p:cNvPr id="4" name="文字方塊 3">
                <a:extLst>
                  <a:ext uri="{FF2B5EF4-FFF2-40B4-BE49-F238E27FC236}">
                    <a14:artisticCrisscrossEtching id="{AAC09032-1BA0-421A-ACE3-A885A6E7FFE1}"/>
                  </a:ext>
                </a:extLst>
              </p:cNvPr>
              <p:cNvSpPr txBox="1"/>
              <p:nvPr/>
            </p:nvSpPr>
            <p:spPr>
              <a:xfrm>
                <a:off x="762000" y="2264095"/>
                <a:ext cx="6399957" cy="12912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000" b="0" i="1" smtClean="0">
                          <a:latin typeface="Cambria Math" panose="02040503050406030204" pitchFamily="18" charset="0"/>
                        </a:rPr>
                        <m:t>𝑓</m:t>
                      </m:r>
                      <m:d>
                        <m:dPr>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𝑥</m:t>
                          </m:r>
                        </m:e>
                      </m:d>
                      <m:r>
                        <a:rPr lang="en-US" altLang="zh-TW" sz="2000" b="0" i="1" smtClean="0">
                          <a:latin typeface="Cambria Math" panose="02040503050406030204" pitchFamily="18" charset="0"/>
                        </a:rPr>
                        <m:t>=</m:t>
                      </m:r>
                      <m:f>
                        <m:fPr>
                          <m:ctrlPr>
                            <a:rPr lang="en-US" altLang="zh-TW" sz="2000" b="0" i="1" smtClean="0">
                              <a:latin typeface="Cambria Math" panose="02040503050406030204" pitchFamily="18" charset="0"/>
                            </a:rPr>
                          </m:ctrlPr>
                        </m:fPr>
                        <m:num>
                          <m:r>
                            <a:rPr lang="en-US" altLang="zh-TW" sz="2000" b="0" i="1" smtClean="0">
                              <a:latin typeface="Cambria Math" panose="02040503050406030204" pitchFamily="18" charset="0"/>
                            </a:rPr>
                            <m:t>1</m:t>
                          </m:r>
                        </m:num>
                        <m:den>
                          <m:r>
                            <a:rPr lang="en-US" altLang="zh-TW" sz="2000" b="0" i="1" smtClean="0">
                              <a:latin typeface="Cambria Math" panose="02040503050406030204" pitchFamily="18" charset="0"/>
                            </a:rPr>
                            <m:t>1+</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𝑒</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𝑥</m:t>
                              </m:r>
                            </m:sup>
                          </m:sSup>
                        </m:den>
                      </m:f>
                    </m:oMath>
                  </m:oMathPara>
                </a14:m>
                <a:endParaRPr lang="en-US" altLang="zh-TW" sz="2000" dirty="0"/>
              </a:p>
              <a:p>
                <a:endParaRPr lang="en-US" altLang="zh-TW" sz="2000" dirty="0"/>
              </a:p>
              <a:p>
                <a14:m>
                  <m:oMath xmlns:m="http://schemas.openxmlformats.org/officeDocument/2006/math">
                    <m:r>
                      <a:rPr lang="en-US" altLang="zh-TW" sz="2000" i="1">
                        <a:latin typeface="Cambria Math" panose="02040503050406030204" pitchFamily="18" charset="0"/>
                      </a:rPr>
                      <m:t>𝑓</m:t>
                    </m:r>
                    <m:r>
                      <a:rPr lang="en-US" altLang="zh-TW" sz="2000" b="0" i="1" smtClean="0">
                        <a:latin typeface="Cambria Math" panose="02040503050406030204" pitchFamily="18" charset="0"/>
                      </a:rPr>
                      <m:t>′</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r>
                      <a:rPr lang="en-US" altLang="zh-TW" sz="2000" i="1">
                        <a:latin typeface="Cambria Math" panose="02040503050406030204" pitchFamily="18" charset="0"/>
                      </a:rPr>
                      <m:t> </m:t>
                    </m:r>
                  </m:oMath>
                </a14:m>
                <a:r>
                  <a:rPr lang="en-US" altLang="zh-TW" sz="2000" dirty="0"/>
                  <a:t>=</a:t>
                </a:r>
                <a14:m>
                  <m:oMath xmlns:m="http://schemas.openxmlformats.org/officeDocument/2006/math">
                    <m:r>
                      <a:rPr lang="en-US" altLang="zh-TW" sz="2000" i="1">
                        <a:latin typeface="Cambria Math" panose="02040503050406030204" pitchFamily="18" charset="0"/>
                      </a:rPr>
                      <m:t>𝑓</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oMath>
                </a14:m>
                <a:r>
                  <a:rPr lang="en-US" altLang="zh-TW" sz="2000" dirty="0"/>
                  <a:t>(1 - </a:t>
                </a:r>
                <a14:m>
                  <m:oMath xmlns:m="http://schemas.openxmlformats.org/officeDocument/2006/math">
                    <m:r>
                      <a:rPr lang="en-US" altLang="zh-TW" sz="2000" i="1">
                        <a:latin typeface="Cambria Math" panose="02040503050406030204" pitchFamily="18" charset="0"/>
                      </a:rPr>
                      <m:t>𝑓</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oMath>
                </a14:m>
                <a:r>
                  <a:rPr lang="en-US" altLang="zh-TW" sz="2000" dirty="0"/>
                  <a:t>)</a:t>
                </a:r>
                <a:endParaRPr lang="zh-TW" altLang="en-US" sz="2000" dirty="0"/>
              </a:p>
            </p:txBody>
          </p:sp>
        </mc:Choice>
        <mc:Fallback>
          <p:sp>
            <p:nvSpPr>
              <p:cNvPr id="4" name="文字方塊 3"/>
              <p:cNvSpPr txBox="1">
                <a:spLocks noRot="1" noChangeAspect="1" noMove="1" noResize="1" noEditPoints="1" noAdjustHandles="1" noChangeArrowheads="1" noChangeShapeType="1" noTextEdit="1"/>
              </p:cNvSpPr>
              <p:nvPr/>
            </p:nvSpPr>
            <p:spPr>
              <a:xfrm>
                <a:off x="762000" y="2264095"/>
                <a:ext cx="6399957" cy="1291251"/>
              </a:xfrm>
              <a:prstGeom prst="rect">
                <a:avLst/>
              </a:prstGeom>
              <a:blipFill rotWithShape="1">
                <a:blip r:embed="rId1"/>
                <a:stretch>
                  <a:fillRect l="-381" b="-75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4:artisticCrisscrossEtching id="{AAC09032-1BA0-421A-ACE3-A885A6E7FFE1}"/>
                  </a:ext>
                </a:extLst>
              </p:cNvPr>
              <p:cNvSpPr txBox="1"/>
              <p:nvPr/>
            </p:nvSpPr>
            <p:spPr>
              <a:xfrm>
                <a:off x="761999" y="4852458"/>
                <a:ext cx="3124201" cy="13056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000" b="0" i="1" smtClean="0">
                          <a:latin typeface="Cambria Math" panose="02040503050406030204" pitchFamily="18" charset="0"/>
                        </a:rPr>
                        <m:t>𝑔</m:t>
                      </m:r>
                      <m:d>
                        <m:dPr>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𝑥</m:t>
                          </m:r>
                        </m:e>
                      </m:d>
                      <m:r>
                        <a:rPr lang="en-US" altLang="zh-TW" sz="2000" b="0" i="1" smtClean="0">
                          <a:latin typeface="Cambria Math" panose="02040503050406030204" pitchFamily="18" charset="0"/>
                        </a:rPr>
                        <m:t>=</m:t>
                      </m:r>
                      <m:f>
                        <m:fPr>
                          <m:ctrlPr>
                            <a:rPr lang="en-US" altLang="zh-TW" sz="2000" b="0" i="1" smtClean="0">
                              <a:latin typeface="Cambria Math" panose="02040503050406030204" pitchFamily="18" charset="0"/>
                            </a:rPr>
                          </m:ctrlPr>
                        </m:fPr>
                        <m:num>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𝑒</m:t>
                              </m:r>
                            </m:e>
                            <m:sup>
                              <m:r>
                                <a:rPr lang="en-US" altLang="zh-TW" sz="2000" i="1">
                                  <a:latin typeface="Cambria Math" panose="02040503050406030204" pitchFamily="18" charset="0"/>
                                </a:rPr>
                                <m:t>𝑥</m:t>
                              </m:r>
                            </m:sup>
                          </m:sSup>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𝑒</m:t>
                              </m:r>
                            </m:e>
                            <m:sup>
                              <m:r>
                                <a:rPr lang="en-US" altLang="zh-TW" sz="2000" i="1">
                                  <a:latin typeface="Cambria Math" panose="02040503050406030204" pitchFamily="18" charset="0"/>
                                </a:rPr>
                                <m:t>−</m:t>
                              </m:r>
                              <m:r>
                                <a:rPr lang="en-US" altLang="zh-TW" sz="2000" i="1">
                                  <a:latin typeface="Cambria Math" panose="02040503050406030204" pitchFamily="18" charset="0"/>
                                </a:rPr>
                                <m:t>𝑥</m:t>
                              </m:r>
                            </m:sup>
                          </m:sSup>
                        </m:num>
                        <m:den>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𝑒</m:t>
                              </m:r>
                            </m:e>
                            <m:sup>
                              <m:r>
                                <a:rPr lang="en-US" altLang="zh-TW" sz="2000" b="0" i="1" smtClean="0">
                                  <a:latin typeface="Cambria Math" panose="02040503050406030204" pitchFamily="18" charset="0"/>
                                </a:rPr>
                                <m:t>𝑥</m:t>
                              </m:r>
                            </m:sup>
                          </m:sSup>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𝑒</m:t>
                              </m:r>
                            </m:e>
                            <m:sup>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𝑥</m:t>
                              </m:r>
                            </m:sup>
                          </m:sSup>
                        </m:den>
                      </m:f>
                    </m:oMath>
                  </m:oMathPara>
                </a14:m>
                <a:endParaRPr lang="en-US" altLang="zh-TW" sz="2000" dirty="0"/>
              </a:p>
              <a:p>
                <a:endParaRPr lang="en-US" altLang="zh-TW" sz="2000" dirty="0"/>
              </a:p>
              <a:p>
                <a14:m>
                  <m:oMath xmlns:m="http://schemas.openxmlformats.org/officeDocument/2006/math">
                    <m:r>
                      <a:rPr lang="en-US" altLang="zh-TW" sz="2000" b="0" i="1" smtClean="0">
                        <a:latin typeface="Cambria Math" panose="02040503050406030204" pitchFamily="18" charset="0"/>
                      </a:rPr>
                      <m:t>𝑔</m:t>
                    </m:r>
                    <m:r>
                      <a:rPr lang="en-US" altLang="zh-TW" sz="2000" b="0" i="1" smtClean="0">
                        <a:latin typeface="Cambria Math" panose="02040503050406030204" pitchFamily="18" charset="0"/>
                      </a:rPr>
                      <m:t>′</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r>
                      <a:rPr lang="en-US" altLang="zh-TW" sz="2000" i="1">
                        <a:latin typeface="Cambria Math" panose="02040503050406030204" pitchFamily="18" charset="0"/>
                      </a:rPr>
                      <m:t> </m:t>
                    </m:r>
                  </m:oMath>
                </a14:m>
                <a:r>
                  <a:rPr lang="en-US" altLang="zh-TW" sz="2000" dirty="0"/>
                  <a:t>=</a:t>
                </a:r>
                <a14:m>
                  <m:oMath xmlns:m="http://schemas.openxmlformats.org/officeDocument/2006/math">
                    <m:r>
                      <a:rPr lang="en-US" altLang="zh-TW" sz="2000" i="1" smtClean="0">
                        <a:latin typeface="Cambria Math" panose="02040503050406030204" pitchFamily="18" charset="0"/>
                      </a:rPr>
                      <m:t> </m:t>
                    </m:r>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1−</m:t>
                        </m:r>
                        <m:r>
                          <a:rPr lang="en-US" altLang="zh-TW" sz="2000" i="1">
                            <a:latin typeface="Cambria Math" panose="02040503050406030204" pitchFamily="18" charset="0"/>
                          </a:rPr>
                          <m:t>𝑔</m:t>
                        </m:r>
                        <m:d>
                          <m:dPr>
                            <m:ctrlPr>
                              <a:rPr lang="en-US" altLang="zh-TW" sz="2000" i="1">
                                <a:latin typeface="Cambria Math" panose="02040503050406030204" pitchFamily="18" charset="0"/>
                              </a:rPr>
                            </m:ctrlPr>
                          </m:dPr>
                          <m:e>
                            <m:r>
                              <a:rPr lang="en-US" altLang="zh-TW" sz="2000" i="1">
                                <a:latin typeface="Cambria Math" panose="02040503050406030204" pitchFamily="18" charset="0"/>
                              </a:rPr>
                              <m:t>𝑥</m:t>
                            </m:r>
                          </m:e>
                        </m:d>
                      </m:e>
                      <m:sup>
                        <m:r>
                          <a:rPr lang="en-US" altLang="zh-TW" sz="2000" b="0" i="1" smtClean="0">
                            <a:latin typeface="Cambria Math" panose="02040503050406030204" pitchFamily="18" charset="0"/>
                          </a:rPr>
                          <m:t>2</m:t>
                        </m:r>
                      </m:sup>
                    </m:sSup>
                  </m:oMath>
                </a14:m>
                <a:endParaRPr lang="zh-TW" altLang="en-US" sz="2000" dirty="0"/>
              </a:p>
            </p:txBody>
          </p:sp>
        </mc:Choice>
        <mc:Fallback>
          <p:sp>
            <p:nvSpPr>
              <p:cNvPr id="7" name="文字方塊 6"/>
              <p:cNvSpPr txBox="1">
                <a:spLocks noRot="1" noChangeAspect="1" noMove="1" noResize="1" noEditPoints="1" noAdjustHandles="1" noChangeArrowheads="1" noChangeShapeType="1" noTextEdit="1"/>
              </p:cNvSpPr>
              <p:nvPr/>
            </p:nvSpPr>
            <p:spPr>
              <a:xfrm>
                <a:off x="761999" y="4852458"/>
                <a:ext cx="3124201" cy="1305614"/>
              </a:xfrm>
              <a:prstGeom prst="rect">
                <a:avLst/>
              </a:prstGeom>
              <a:blipFill rotWithShape="1">
                <a:blip r:embed="rId2"/>
                <a:stretch>
                  <a:fillRect b="-7944"/>
                </a:stretch>
              </a:blipFill>
            </p:spPr>
            <p:txBody>
              <a:bodyPr/>
              <a:lstStyle/>
              <a:p>
                <a:r>
                  <a:rPr lang="zh-TW" altLang="en-US">
                    <a:noFill/>
                  </a:rPr>
                  <a:t> </a:t>
                </a:r>
                <a:endParaRPr lang="zh-TW" altLang="en-US">
                  <a:noFill/>
                </a:endParaRPr>
              </a:p>
            </p:txBody>
          </p:sp>
        </mc:Fallback>
      </mc:AlternateContent>
      <p:pic>
        <p:nvPicPr>
          <p:cNvPr id="15" name="圖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526" y="1956314"/>
            <a:ext cx="3002780" cy="1980557"/>
          </a:xfrm>
          <a:prstGeom prst="rect">
            <a:avLst/>
          </a:prstGeom>
        </p:spPr>
      </p:pic>
      <p:pic>
        <p:nvPicPr>
          <p:cNvPr id="16" name="圖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4759" y="4283081"/>
            <a:ext cx="3165733" cy="2026417"/>
          </a:xfrm>
          <a:prstGeom prst="rect">
            <a:avLst/>
          </a:prstGeom>
        </p:spPr>
      </p:pic>
      <p:pic>
        <p:nvPicPr>
          <p:cNvPr id="17" name="圖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600" y="2002088"/>
            <a:ext cx="3018584" cy="1934784"/>
          </a:xfrm>
          <a:prstGeom prst="rect">
            <a:avLst/>
          </a:prstGeom>
        </p:spPr>
      </p:pic>
      <p:pic>
        <p:nvPicPr>
          <p:cNvPr id="19" name="圖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9600" y="4271333"/>
            <a:ext cx="3018584" cy="1897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endParaRPr lang="zh-TW" altLang="en-US"/>
          </a:p>
        </p:txBody>
      </p:sp>
      <p:pic>
        <p:nvPicPr>
          <p:cNvPr id="4" name="內容版面配置區 3"/>
          <p:cNvPicPr>
            <a:picLocks noChangeAspect="1"/>
          </p:cNvPicPr>
          <p:nvPr>
            <p:ph idx="1"/>
          </p:nvPr>
        </p:nvPicPr>
        <p:blipFill>
          <a:blip r:embed="rId1"/>
          <a:stretch>
            <a:fillRect/>
          </a:stretch>
        </p:blipFill>
        <p:spPr>
          <a:xfrm>
            <a:off x="609600" y="558165"/>
            <a:ext cx="4966970" cy="4987290"/>
          </a:xfrm>
          <a:prstGeom prst="rect">
            <a:avLst/>
          </a:prstGeom>
        </p:spPr>
      </p:pic>
      <p:pic>
        <p:nvPicPr>
          <p:cNvPr id="5" name="圖片 4"/>
          <p:cNvPicPr>
            <a:picLocks noChangeAspect="1"/>
          </p:cNvPicPr>
          <p:nvPr/>
        </p:nvPicPr>
        <p:blipFill>
          <a:blip r:embed="rId2"/>
          <a:stretch>
            <a:fillRect/>
          </a:stretch>
        </p:blipFill>
        <p:spPr>
          <a:xfrm>
            <a:off x="5871845" y="231775"/>
            <a:ext cx="4869180" cy="3467100"/>
          </a:xfrm>
          <a:prstGeom prst="rect">
            <a:avLst/>
          </a:prstGeom>
        </p:spPr>
      </p:pic>
      <p:pic>
        <p:nvPicPr>
          <p:cNvPr id="6" name="圖片 5"/>
          <p:cNvPicPr>
            <a:picLocks noChangeAspect="1"/>
          </p:cNvPicPr>
          <p:nvPr/>
        </p:nvPicPr>
        <p:blipFill>
          <a:blip r:embed="rId3"/>
          <a:stretch>
            <a:fillRect/>
          </a:stretch>
        </p:blipFill>
        <p:spPr>
          <a:xfrm>
            <a:off x="5871845" y="3698875"/>
            <a:ext cx="5935980" cy="2491740"/>
          </a:xfrm>
          <a:prstGeom prst="rect">
            <a:avLst/>
          </a:prstGeom>
        </p:spPr>
      </p:pic>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61" name="Rectangle 2"/>
          <p:cNvSpPr>
            <a:spLocks noGrp="1" noChangeArrowheads="1"/>
          </p:cNvSpPr>
          <p:nvPr>
            <p:ph type="title"/>
          </p:nvPr>
        </p:nvSpPr>
        <p:spPr>
          <a:xfrm>
            <a:off x="685801" y="304800"/>
            <a:ext cx="10134599" cy="685800"/>
          </a:xfrm>
          <a:noFill/>
        </p:spPr>
        <p:txBody>
          <a:bodyPr vert="horz" wrap="square" lIns="92075" tIns="46038" rIns="92075" bIns="46038" numCol="1" anchor="b" anchorCtr="0" compatLnSpc="1"/>
          <a:lstStyle/>
          <a:p>
            <a:pPr eaLnBrk="1" hangingPunct="1"/>
            <a:r>
              <a:rPr lang="en-US" altLang="zh-TW" sz="4000" dirty="0">
                <a:latin typeface="Arial" panose="020B0604020202020204" pitchFamily="34" charset="0"/>
                <a:ea typeface="新細明體" panose="02020500000000000000" charset="-120"/>
                <a:cs typeface="Arial" panose="020B0604020202020204" pitchFamily="34" charset="0"/>
              </a:rPr>
              <a:t>Multi-Layer Feed-Forward Neural Network </a:t>
            </a:r>
            <a:endParaRPr lang="en-US" altLang="zh-TW" sz="4000" dirty="0">
              <a:latin typeface="Arial" panose="020B0604020202020204" pitchFamily="34" charset="0"/>
              <a:ea typeface="新細明體" panose="02020500000000000000" charset="-120"/>
              <a:cs typeface="Arial" panose="020B0604020202020204" pitchFamily="34" charset="0"/>
            </a:endParaRPr>
          </a:p>
        </p:txBody>
      </p:sp>
      <p:grpSp>
        <p:nvGrpSpPr>
          <p:cNvPr id="70662" name="Group 3"/>
          <p:cNvGrpSpPr/>
          <p:nvPr/>
        </p:nvGrpSpPr>
        <p:grpSpPr bwMode="auto">
          <a:xfrm>
            <a:off x="3962400" y="1701800"/>
            <a:ext cx="3409950" cy="3590925"/>
            <a:chOff x="1536" y="1072"/>
            <a:chExt cx="2148" cy="2262"/>
          </a:xfrm>
        </p:grpSpPr>
        <p:sp>
          <p:nvSpPr>
            <p:cNvPr id="70676" name="Oval 4"/>
            <p:cNvSpPr>
              <a:spLocks noChangeArrowheads="1"/>
            </p:cNvSpPr>
            <p:nvPr/>
          </p:nvSpPr>
          <p:spPr bwMode="auto">
            <a:xfrm>
              <a:off x="1730" y="1625"/>
              <a:ext cx="340" cy="316"/>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panose="02020500000000000000" charset="-120"/>
              </a:endParaRPr>
            </a:p>
          </p:txBody>
        </p:sp>
        <p:sp>
          <p:nvSpPr>
            <p:cNvPr id="70677" name="Oval 5"/>
            <p:cNvSpPr>
              <a:spLocks noChangeArrowheads="1"/>
            </p:cNvSpPr>
            <p:nvPr/>
          </p:nvSpPr>
          <p:spPr bwMode="auto">
            <a:xfrm>
              <a:off x="2430" y="1642"/>
              <a:ext cx="340" cy="316"/>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panose="02020500000000000000" charset="-120"/>
              </a:endParaRPr>
            </a:p>
          </p:txBody>
        </p:sp>
        <p:sp>
          <p:nvSpPr>
            <p:cNvPr id="70678" name="Oval 6"/>
            <p:cNvSpPr>
              <a:spLocks noChangeArrowheads="1"/>
            </p:cNvSpPr>
            <p:nvPr/>
          </p:nvSpPr>
          <p:spPr bwMode="auto">
            <a:xfrm>
              <a:off x="3094" y="1642"/>
              <a:ext cx="340" cy="316"/>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TW" altLang="en-US">
                <a:ea typeface="新細明體" panose="02020500000000000000" charset="-120"/>
              </a:endParaRPr>
            </a:p>
          </p:txBody>
        </p:sp>
        <p:sp>
          <p:nvSpPr>
            <p:cNvPr id="70679" name="Oval 7"/>
            <p:cNvSpPr>
              <a:spLocks noChangeArrowheads="1"/>
            </p:cNvSpPr>
            <p:nvPr/>
          </p:nvSpPr>
          <p:spPr bwMode="auto">
            <a:xfrm>
              <a:off x="2449" y="2432"/>
              <a:ext cx="339" cy="316"/>
            </a:xfrm>
            <a:prstGeom prst="ellipse">
              <a:avLst/>
            </a:prstGeom>
            <a:solidFill>
              <a:schemeClr val="tx1"/>
            </a:solidFill>
            <a:ln w="12700">
              <a:solidFill>
                <a:srgbClr val="000000"/>
              </a:solidFill>
              <a:round/>
            </a:ln>
          </p:spPr>
          <p:txBody>
            <a:bodyPr wrap="none" anchor="ctr"/>
            <a:lstStyle/>
            <a:p>
              <a:endParaRPr lang="zh-TW" altLang="en-US">
                <a:ea typeface="新細明體" panose="02020500000000000000" charset="-120"/>
              </a:endParaRPr>
            </a:p>
          </p:txBody>
        </p:sp>
        <p:sp>
          <p:nvSpPr>
            <p:cNvPr id="70680" name="Oval 8"/>
            <p:cNvSpPr>
              <a:spLocks noChangeArrowheads="1"/>
            </p:cNvSpPr>
            <p:nvPr/>
          </p:nvSpPr>
          <p:spPr bwMode="auto">
            <a:xfrm>
              <a:off x="3344" y="2432"/>
              <a:ext cx="340" cy="316"/>
            </a:xfrm>
            <a:prstGeom prst="ellipse">
              <a:avLst/>
            </a:prstGeom>
            <a:solidFill>
              <a:schemeClr val="tx1"/>
            </a:solidFill>
            <a:ln w="12700">
              <a:solidFill>
                <a:srgbClr val="000000"/>
              </a:solidFill>
              <a:round/>
            </a:ln>
          </p:spPr>
          <p:txBody>
            <a:bodyPr wrap="none" anchor="ctr"/>
            <a:lstStyle/>
            <a:p>
              <a:endParaRPr lang="zh-TW" altLang="en-US">
                <a:ea typeface="新細明體" panose="02020500000000000000" charset="-120"/>
              </a:endParaRPr>
            </a:p>
          </p:txBody>
        </p:sp>
        <p:sp>
          <p:nvSpPr>
            <p:cNvPr id="70681" name="Oval 9"/>
            <p:cNvSpPr>
              <a:spLocks noChangeArrowheads="1"/>
            </p:cNvSpPr>
            <p:nvPr/>
          </p:nvSpPr>
          <p:spPr bwMode="auto">
            <a:xfrm>
              <a:off x="1536" y="2448"/>
              <a:ext cx="340" cy="316"/>
            </a:xfrm>
            <a:prstGeom prst="ellipse">
              <a:avLst/>
            </a:prstGeom>
            <a:solidFill>
              <a:schemeClr val="tx1"/>
            </a:solidFill>
            <a:ln w="12700">
              <a:solidFill>
                <a:srgbClr val="000000"/>
              </a:solidFill>
              <a:round/>
            </a:ln>
          </p:spPr>
          <p:txBody>
            <a:bodyPr wrap="none" anchor="ctr"/>
            <a:lstStyle/>
            <a:p>
              <a:endParaRPr lang="zh-TW" altLang="en-US">
                <a:ea typeface="新細明體" panose="02020500000000000000" charset="-120"/>
              </a:endParaRPr>
            </a:p>
          </p:txBody>
        </p:sp>
        <p:sp>
          <p:nvSpPr>
            <p:cNvPr id="70684" name="Line 12"/>
            <p:cNvSpPr>
              <a:spLocks noChangeShapeType="1"/>
            </p:cNvSpPr>
            <p:nvPr/>
          </p:nvSpPr>
          <p:spPr bwMode="auto">
            <a:xfrm flipH="1" flipV="1">
              <a:off x="1768" y="2781"/>
              <a:ext cx="446" cy="553"/>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85" name="Line 13"/>
            <p:cNvSpPr>
              <a:spLocks noChangeShapeType="1"/>
            </p:cNvSpPr>
            <p:nvPr/>
          </p:nvSpPr>
          <p:spPr bwMode="auto">
            <a:xfrm flipV="1">
              <a:off x="2219" y="2732"/>
              <a:ext cx="301" cy="60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86" name="Line 14"/>
            <p:cNvSpPr>
              <a:spLocks noChangeShapeType="1"/>
            </p:cNvSpPr>
            <p:nvPr/>
          </p:nvSpPr>
          <p:spPr bwMode="auto">
            <a:xfrm flipV="1">
              <a:off x="2208" y="2715"/>
              <a:ext cx="1172" cy="61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87" name="Line 15"/>
            <p:cNvSpPr>
              <a:spLocks noChangeShapeType="1"/>
            </p:cNvSpPr>
            <p:nvPr/>
          </p:nvSpPr>
          <p:spPr bwMode="auto">
            <a:xfrm flipH="1" flipV="1">
              <a:off x="1875" y="2714"/>
              <a:ext cx="1170" cy="61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88" name="Line 16"/>
            <p:cNvSpPr>
              <a:spLocks noChangeShapeType="1"/>
            </p:cNvSpPr>
            <p:nvPr/>
          </p:nvSpPr>
          <p:spPr bwMode="auto">
            <a:xfrm flipH="1" flipV="1">
              <a:off x="2735" y="2765"/>
              <a:ext cx="310" cy="56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89" name="Line 17"/>
            <p:cNvSpPr>
              <a:spLocks noChangeShapeType="1"/>
            </p:cNvSpPr>
            <p:nvPr/>
          </p:nvSpPr>
          <p:spPr bwMode="auto">
            <a:xfrm flipV="1">
              <a:off x="3045" y="2799"/>
              <a:ext cx="461" cy="53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0" name="Line 18"/>
            <p:cNvSpPr>
              <a:spLocks noChangeShapeType="1"/>
            </p:cNvSpPr>
            <p:nvPr/>
          </p:nvSpPr>
          <p:spPr bwMode="auto">
            <a:xfrm flipV="1">
              <a:off x="1606" y="1943"/>
              <a:ext cx="268" cy="51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1" name="Line 19"/>
            <p:cNvSpPr>
              <a:spLocks noChangeShapeType="1"/>
            </p:cNvSpPr>
            <p:nvPr/>
          </p:nvSpPr>
          <p:spPr bwMode="auto">
            <a:xfrm flipV="1">
              <a:off x="1767" y="1940"/>
              <a:ext cx="787" cy="50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2" name="Line 20"/>
            <p:cNvSpPr>
              <a:spLocks noChangeShapeType="1"/>
            </p:cNvSpPr>
            <p:nvPr/>
          </p:nvSpPr>
          <p:spPr bwMode="auto">
            <a:xfrm flipV="1">
              <a:off x="1858" y="1959"/>
              <a:ext cx="1380" cy="50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3" name="Line 21"/>
            <p:cNvSpPr>
              <a:spLocks noChangeShapeType="1"/>
            </p:cNvSpPr>
            <p:nvPr/>
          </p:nvSpPr>
          <p:spPr bwMode="auto">
            <a:xfrm flipH="1" flipV="1">
              <a:off x="2017" y="1905"/>
              <a:ext cx="1342" cy="57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4" name="Line 22"/>
            <p:cNvSpPr>
              <a:spLocks noChangeShapeType="1"/>
            </p:cNvSpPr>
            <p:nvPr/>
          </p:nvSpPr>
          <p:spPr bwMode="auto">
            <a:xfrm flipH="1" flipV="1">
              <a:off x="3341" y="1940"/>
              <a:ext cx="197" cy="50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5" name="Line 23"/>
            <p:cNvSpPr>
              <a:spLocks noChangeShapeType="1"/>
            </p:cNvSpPr>
            <p:nvPr/>
          </p:nvSpPr>
          <p:spPr bwMode="auto">
            <a:xfrm flipH="1" flipV="1">
              <a:off x="2679" y="1990"/>
              <a:ext cx="734" cy="453"/>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6" name="Line 24"/>
            <p:cNvSpPr>
              <a:spLocks noChangeShapeType="1"/>
            </p:cNvSpPr>
            <p:nvPr/>
          </p:nvSpPr>
          <p:spPr bwMode="auto">
            <a:xfrm flipH="1" flipV="1">
              <a:off x="1965" y="1960"/>
              <a:ext cx="537" cy="46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7" name="Line 25"/>
            <p:cNvSpPr>
              <a:spLocks noChangeShapeType="1"/>
            </p:cNvSpPr>
            <p:nvPr/>
          </p:nvSpPr>
          <p:spPr bwMode="auto">
            <a:xfrm flipV="1">
              <a:off x="2610" y="1977"/>
              <a:ext cx="0" cy="43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698" name="Line 26"/>
            <p:cNvSpPr>
              <a:spLocks noChangeShapeType="1"/>
            </p:cNvSpPr>
            <p:nvPr/>
          </p:nvSpPr>
          <p:spPr bwMode="auto">
            <a:xfrm flipV="1">
              <a:off x="2736" y="2011"/>
              <a:ext cx="501" cy="451"/>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701" name="Line 29"/>
            <p:cNvSpPr>
              <a:spLocks noChangeShapeType="1"/>
            </p:cNvSpPr>
            <p:nvPr/>
          </p:nvSpPr>
          <p:spPr bwMode="auto">
            <a:xfrm flipV="1">
              <a:off x="1875" y="1088"/>
              <a:ext cx="0" cy="56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702" name="Line 30"/>
            <p:cNvSpPr>
              <a:spLocks noChangeShapeType="1"/>
            </p:cNvSpPr>
            <p:nvPr/>
          </p:nvSpPr>
          <p:spPr bwMode="auto">
            <a:xfrm flipV="1">
              <a:off x="2591" y="1072"/>
              <a:ext cx="0" cy="56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70703" name="Line 31"/>
            <p:cNvSpPr>
              <a:spLocks noChangeShapeType="1"/>
            </p:cNvSpPr>
            <p:nvPr/>
          </p:nvSpPr>
          <p:spPr bwMode="auto">
            <a:xfrm flipV="1">
              <a:off x="3235" y="1072"/>
              <a:ext cx="0" cy="56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grpSp>
      <p:sp>
        <p:nvSpPr>
          <p:cNvPr id="70663" name="Rectangle 32"/>
          <p:cNvSpPr>
            <a:spLocks noChangeArrowheads="1"/>
          </p:cNvSpPr>
          <p:nvPr/>
        </p:nvSpPr>
        <p:spPr bwMode="auto">
          <a:xfrm>
            <a:off x="2120644" y="2514600"/>
            <a:ext cx="1694374"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000" b="1"/>
              <a:t>Output layer</a:t>
            </a:r>
            <a:endParaRPr lang="en-US" altLang="zh-TW" sz="2000"/>
          </a:p>
        </p:txBody>
      </p:sp>
      <p:sp>
        <p:nvSpPr>
          <p:cNvPr id="70664" name="Rectangle 33"/>
          <p:cNvSpPr>
            <a:spLocks noChangeArrowheads="1"/>
          </p:cNvSpPr>
          <p:nvPr/>
        </p:nvSpPr>
        <p:spPr bwMode="auto">
          <a:xfrm>
            <a:off x="2103422" y="5191125"/>
            <a:ext cx="148117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000" b="1"/>
              <a:t>Input layer</a:t>
            </a:r>
            <a:endParaRPr lang="en-US" altLang="zh-TW" sz="2000" b="1"/>
          </a:p>
        </p:txBody>
      </p:sp>
      <p:sp>
        <p:nvSpPr>
          <p:cNvPr id="70665" name="Rectangle 34"/>
          <p:cNvSpPr>
            <a:spLocks noChangeArrowheads="1"/>
          </p:cNvSpPr>
          <p:nvPr/>
        </p:nvSpPr>
        <p:spPr bwMode="auto">
          <a:xfrm>
            <a:off x="1972862" y="3946525"/>
            <a:ext cx="1724831"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000" b="1"/>
              <a:t>Hidden layer</a:t>
            </a:r>
            <a:endParaRPr lang="en-US" altLang="zh-TW" sz="2000"/>
          </a:p>
        </p:txBody>
      </p:sp>
      <p:sp>
        <p:nvSpPr>
          <p:cNvPr id="70666" name="Rectangle 35"/>
          <p:cNvSpPr>
            <a:spLocks noChangeArrowheads="1"/>
          </p:cNvSpPr>
          <p:nvPr/>
        </p:nvSpPr>
        <p:spPr bwMode="auto">
          <a:xfrm>
            <a:off x="2004724" y="1600200"/>
            <a:ext cx="186589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000" b="1"/>
              <a:t>Output vector</a:t>
            </a:r>
            <a:endParaRPr lang="en-US" altLang="zh-TW" sz="2000"/>
          </a:p>
        </p:txBody>
      </p:sp>
      <p:sp>
        <p:nvSpPr>
          <p:cNvPr id="70668" name="Rectangle 37"/>
          <p:cNvSpPr>
            <a:spLocks noChangeArrowheads="1"/>
          </p:cNvSpPr>
          <p:nvPr/>
        </p:nvSpPr>
        <p:spPr bwMode="auto">
          <a:xfrm>
            <a:off x="7504842" y="4521203"/>
            <a:ext cx="50654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a:latin typeface="Times New Roman" panose="02020603050405020304" pitchFamily="18" charset="0"/>
              </a:rPr>
              <a:t>w</a:t>
            </a:r>
            <a:r>
              <a:rPr lang="en-US" altLang="zh-TW" sz="2400" i="1" baseline="-25000">
                <a:latin typeface="Times New Roman" panose="02020603050405020304" pitchFamily="18" charset="0"/>
              </a:rPr>
              <a:t>ij</a:t>
            </a:r>
            <a:endParaRPr lang="en-US" altLang="zh-TW" sz="2400" i="1" baseline="-25000">
              <a:latin typeface="Times New Roman" panose="02020603050405020304" pitchFamily="18" charset="0"/>
            </a:endParaRPr>
          </a:p>
        </p:txBody>
      </p:sp>
      <p:sp>
        <p:nvSpPr>
          <p:cNvPr id="70669" name="Freeform 38"/>
          <p:cNvSpPr/>
          <p:nvPr/>
        </p:nvSpPr>
        <p:spPr bwMode="auto">
          <a:xfrm>
            <a:off x="6773866" y="4808541"/>
            <a:ext cx="611187" cy="160337"/>
          </a:xfrm>
          <a:custGeom>
            <a:avLst/>
            <a:gdLst>
              <a:gd name="T0" fmla="*/ 2147483647 w 385"/>
              <a:gd name="T1" fmla="*/ 0 h 101"/>
              <a:gd name="T2" fmla="*/ 2147483647 w 385"/>
              <a:gd name="T3" fmla="*/ 2147483647 h 101"/>
              <a:gd name="T4" fmla="*/ 2147483647 w 385"/>
              <a:gd name="T5" fmla="*/ 2147483647 h 101"/>
              <a:gd name="T6" fmla="*/ 2147483647 w 385"/>
              <a:gd name="T7" fmla="*/ 2147483647 h 101"/>
              <a:gd name="T8" fmla="*/ 2147483647 w 385"/>
              <a:gd name="T9" fmla="*/ 2147483647 h 101"/>
              <a:gd name="T10" fmla="*/ 2147483647 w 385"/>
              <a:gd name="T11" fmla="*/ 2147483647 h 101"/>
              <a:gd name="T12" fmla="*/ 2147483647 w 385"/>
              <a:gd name="T13" fmla="*/ 2147483647 h 101"/>
              <a:gd name="T14" fmla="*/ 2147483647 w 385"/>
              <a:gd name="T15" fmla="*/ 2147483647 h 101"/>
              <a:gd name="T16" fmla="*/ 2147483647 w 385"/>
              <a:gd name="T17" fmla="*/ 2147483647 h 101"/>
              <a:gd name="T18" fmla="*/ 2147483647 w 385"/>
              <a:gd name="T19" fmla="*/ 2147483647 h 101"/>
              <a:gd name="T20" fmla="*/ 2147483647 w 385"/>
              <a:gd name="T21" fmla="*/ 2147483647 h 101"/>
              <a:gd name="T22" fmla="*/ 2147483647 w 385"/>
              <a:gd name="T23" fmla="*/ 2147483647 h 101"/>
              <a:gd name="T24" fmla="*/ 0 w 385"/>
              <a:gd name="T25" fmla="*/ 2147483647 h 1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5"/>
              <a:gd name="T40" fmla="*/ 0 h 101"/>
              <a:gd name="T41" fmla="*/ 385 w 385"/>
              <a:gd name="T42" fmla="*/ 101 h 10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5" h="101">
                <a:moveTo>
                  <a:pt x="384" y="0"/>
                </a:moveTo>
                <a:lnTo>
                  <a:pt x="313" y="5"/>
                </a:lnTo>
                <a:lnTo>
                  <a:pt x="254" y="15"/>
                </a:lnTo>
                <a:lnTo>
                  <a:pt x="230" y="25"/>
                </a:lnTo>
                <a:lnTo>
                  <a:pt x="213" y="30"/>
                </a:lnTo>
                <a:lnTo>
                  <a:pt x="201" y="40"/>
                </a:lnTo>
                <a:lnTo>
                  <a:pt x="195" y="50"/>
                </a:lnTo>
                <a:lnTo>
                  <a:pt x="189" y="60"/>
                </a:lnTo>
                <a:lnTo>
                  <a:pt x="177" y="70"/>
                </a:lnTo>
                <a:lnTo>
                  <a:pt x="160" y="75"/>
                </a:lnTo>
                <a:lnTo>
                  <a:pt x="136" y="85"/>
                </a:lnTo>
                <a:lnTo>
                  <a:pt x="71" y="95"/>
                </a:lnTo>
                <a:lnTo>
                  <a:pt x="0" y="10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graphicFrame>
        <p:nvGraphicFramePr>
          <p:cNvPr id="70671" name="Object 40"/>
          <p:cNvGraphicFramePr>
            <a:graphicFrameLocks noChangeAspect="1"/>
          </p:cNvGraphicFramePr>
          <p:nvPr/>
        </p:nvGraphicFramePr>
        <p:xfrm>
          <a:off x="8343900" y="4559300"/>
          <a:ext cx="1562100" cy="774700"/>
        </p:xfrm>
        <a:graphic>
          <a:graphicData uri="http://schemas.openxmlformats.org/presentationml/2006/ole">
            <mc:AlternateContent xmlns:mc="http://schemas.openxmlformats.org/markup-compatibility/2006">
              <mc:Choice xmlns:v="urn:schemas-microsoft-com:vml" Requires="v">
                <p:oleObj spid="_x0000_s167090" name="Equation" r:id="rId1" imgW="1562100" imgH="774700" progId="Equation.3">
                  <p:embed/>
                </p:oleObj>
              </mc:Choice>
              <mc:Fallback>
                <p:oleObj name="Equation" r:id="rId1" imgW="1562100" imgH="774700" progId="Equation.3">
                  <p:embed/>
                  <p:pic>
                    <p:nvPicPr>
                      <p:cNvPr id="0" name="Object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900" y="4559300"/>
                        <a:ext cx="1562100" cy="774700"/>
                      </a:xfrm>
                      <a:prstGeom prst="rect">
                        <a:avLst/>
                      </a:prstGeom>
                      <a:solidFill>
                        <a:schemeClr val="accent2"/>
                      </a:solidFill>
                      <a:ln w="9525">
                        <a:solidFill>
                          <a:schemeClr val="tx1"/>
                        </a:solidFill>
                        <a:miter lim="800000"/>
                        <a:headEnd/>
                        <a:tailEnd/>
                      </a:ln>
                      <a:effectLst/>
                    </p:spPr>
                  </p:pic>
                </p:oleObj>
              </mc:Fallback>
            </mc:AlternateContent>
          </a:graphicData>
        </a:graphic>
      </p:graphicFrame>
      <mc:AlternateContent xmlns:mc="http://schemas.openxmlformats.org/markup-compatibility/2006">
        <mc:Choice xmlns:a14="http://schemas.microsoft.com/office/drawing/2010/main" Requires="a14">
          <p:sp>
            <p:nvSpPr>
              <p:cNvPr id="70672" name="Object 41"/>
              <p:cNvSpPr txBox="1"/>
              <p:nvPr/>
            </p:nvSpPr>
            <p:spPr bwMode="auto">
              <a:xfrm>
                <a:off x="7689850" y="2276475"/>
                <a:ext cx="2908300" cy="431800"/>
              </a:xfrm>
              <a:prstGeom prst="rect">
                <a:avLst/>
              </a:prstGeom>
              <a:solidFill>
                <a:schemeClr val="accent2"/>
              </a:solidFill>
              <a:ln w="9525">
                <a:solidFill>
                  <a:schemeClr val="tx1"/>
                </a:solidFill>
                <a:miter lim="800000"/>
                <a:headEnd/>
                <a:tailEnd/>
              </a:ln>
              <a:effec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smtClean="0">
                          <a:solidFill>
                            <a:srgbClr val="000000"/>
                          </a:solidFill>
                          <a:latin typeface="Cambria Math" panose="02040503050406030204" pitchFamily="18" charset="0"/>
                        </a:rPr>
                        <m:t>𝐸𝑟</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𝑟</m:t>
                          </m:r>
                        </m:e>
                        <m:sub>
                          <m:r>
                            <a:rPr lang="zh-TW" altLang="en-US" i="1">
                              <a:solidFill>
                                <a:srgbClr val="000000"/>
                              </a:solidFill>
                              <a:latin typeface="Cambria Math" panose="02040503050406030204" pitchFamily="18" charset="0"/>
                            </a:rPr>
                            <m:t>𝑗</m:t>
                          </m:r>
                        </m:sub>
                      </m:sSub>
                      <m:r>
                        <a:rPr lang="zh-TW" altLang="en-US" i="1">
                          <a:solidFill>
                            <a:srgbClr val="000000"/>
                          </a:solidFill>
                          <a:latin typeface="Cambria Math" panose="02040503050406030204" pitchFamily="18" charset="0"/>
                        </a:rPr>
                        <m:t>=</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𝑂</m:t>
                          </m:r>
                        </m:e>
                        <m:sub>
                          <m:r>
                            <a:rPr lang="zh-TW" altLang="en-US" i="1">
                              <a:solidFill>
                                <a:srgbClr val="000000"/>
                              </a:solidFill>
                              <a:latin typeface="Cambria Math" panose="02040503050406030204" pitchFamily="18" charset="0"/>
                            </a:rPr>
                            <m:t>𝑗</m:t>
                          </m:r>
                        </m:sub>
                      </m:sSub>
                      <m:r>
                        <a:rPr lang="zh-TW" altLang="en-US" i="1">
                          <a:solidFill>
                            <a:srgbClr val="000000"/>
                          </a:solidFill>
                          <a:latin typeface="Cambria Math" panose="02040503050406030204" pitchFamily="18" charset="0"/>
                        </a:rPr>
                        <m:t>(1−</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𝑂</m:t>
                          </m:r>
                        </m:e>
                        <m:sub>
                          <m:r>
                            <a:rPr lang="zh-TW" altLang="en-US" i="1">
                              <a:solidFill>
                                <a:srgbClr val="000000"/>
                              </a:solidFill>
                              <a:latin typeface="Cambria Math" panose="02040503050406030204" pitchFamily="18" charset="0"/>
                            </a:rPr>
                            <m:t>𝑗</m:t>
                          </m:r>
                        </m:sub>
                      </m:sSub>
                      <m:r>
                        <a:rPr lang="zh-TW" altLang="en-US" i="1">
                          <a:solidFill>
                            <a:srgbClr val="000000"/>
                          </a:solidFill>
                          <a:latin typeface="Cambria Math" panose="02040503050406030204" pitchFamily="18" charset="0"/>
                        </a:rPr>
                        <m:t>)(</m:t>
                      </m:r>
                      <m:sSub>
                        <m:sSubPr>
                          <m:ctrlPr>
                            <a:rPr lang="zh-TW" altLang="en-US" i="1">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𝑂</m:t>
                          </m:r>
                        </m:e>
                        <m:sub>
                          <m:r>
                            <a:rPr lang="zh-TW" altLang="en-US" i="1">
                              <a:solidFill>
                                <a:srgbClr val="000000"/>
                              </a:solidFill>
                              <a:latin typeface="Cambria Math" panose="02040503050406030204" pitchFamily="18" charset="0"/>
                            </a:rPr>
                            <m:t>𝑗</m:t>
                          </m:r>
                        </m:sub>
                      </m:sSub>
                      <m:r>
                        <a:rPr lang="zh-TW" altLang="en-US" i="1">
                          <a:solidFill>
                            <a:srgbClr val="000000"/>
                          </a:solidFill>
                          <a:latin typeface="Cambria Math" panose="02040503050406030204" pitchFamily="18" charset="0"/>
                        </a:rPr>
                        <m:t>−</m:t>
                      </m:r>
                      <m:sSub>
                        <m:sSubPr>
                          <m:ctrlPr>
                            <a:rPr lang="zh-TW" altLang="en-US" i="1" smtClean="0">
                              <a:solidFill>
                                <a:srgbClr val="000000"/>
                              </a:solidFill>
                              <a:latin typeface="Cambria Math" panose="02040503050406030204" pitchFamily="18" charset="0"/>
                            </a:rPr>
                          </m:ctrlPr>
                        </m:sSubPr>
                        <m:e>
                          <m:r>
                            <a:rPr lang="zh-TW" altLang="en-US" i="1">
                              <a:solidFill>
                                <a:srgbClr val="000000"/>
                              </a:solidFill>
                              <a:latin typeface="Cambria Math" panose="02040503050406030204" pitchFamily="18" charset="0"/>
                            </a:rPr>
                            <m:t>𝑇</m:t>
                          </m:r>
                        </m:e>
                        <m:sub>
                          <m:r>
                            <a:rPr lang="zh-TW" altLang="en-US" i="1">
                              <a:solidFill>
                                <a:srgbClr val="000000"/>
                              </a:solidFill>
                              <a:latin typeface="Cambria Math" panose="02040503050406030204" pitchFamily="18" charset="0"/>
                            </a:rPr>
                            <m:t>𝑗</m:t>
                          </m:r>
                        </m:sub>
                      </m:sSub>
                      <m:r>
                        <a:rPr lang="zh-TW" altLang="en-US" i="1">
                          <a:solidFill>
                            <a:srgbClr val="000000"/>
                          </a:solidFill>
                          <a:latin typeface="Cambria Math" panose="02040503050406030204" pitchFamily="18" charset="0"/>
                        </a:rPr>
                        <m:t>)</m:t>
                      </m:r>
                    </m:oMath>
                  </m:oMathPara>
                </a14:m>
                <a:endParaRPr lang="zh-TW" altLang="en-US" dirty="0"/>
              </a:p>
            </p:txBody>
          </p:sp>
        </mc:Choice>
        <mc:Fallback>
          <p:sp>
            <p:nvSpPr>
              <p:cNvPr id="70672" name="Object 41"/>
              <p:cNvSpPr txBox="1">
                <a:spLocks noRot="1" noChangeAspect="1" noMove="1" noResize="1" noEditPoints="1" noAdjustHandles="1" noChangeArrowheads="1" noChangeShapeType="1" noTextEdit="1"/>
              </p:cNvSpPr>
              <p:nvPr/>
            </p:nvSpPr>
            <p:spPr bwMode="auto">
              <a:xfrm>
                <a:off x="7689850" y="2276475"/>
                <a:ext cx="2908300" cy="431800"/>
              </a:xfrm>
              <a:prstGeom prst="rect">
                <a:avLst/>
              </a:prstGeom>
              <a:blipFill rotWithShape="1">
                <a:blip r:embed="rId3"/>
                <a:stretch>
                  <a:fillRect/>
                </a:stretch>
              </a:blipFill>
              <a:ln w="9525">
                <a:solidFill>
                  <a:schemeClr val="tx1"/>
                </a:solidFill>
                <a:miter lim="800000"/>
              </a:ln>
              <a:effectLst/>
            </p:spPr>
            <p:txBody>
              <a:bodyPr/>
              <a:lstStyle/>
              <a:p>
                <a:r>
                  <a:rPr lang="zh-TW" altLang="en-US">
                    <a:noFill/>
                  </a:rPr>
                  <a:t> </a:t>
                </a:r>
                <a:endParaRPr lang="zh-TW" altLang="en-US">
                  <a:noFill/>
                </a:endParaRPr>
              </a:p>
            </p:txBody>
          </p:sp>
        </mc:Fallback>
      </mc:AlternateContent>
      <p:graphicFrame>
        <p:nvGraphicFramePr>
          <p:cNvPr id="70673" name="Object 42"/>
          <p:cNvGraphicFramePr>
            <a:graphicFrameLocks noChangeAspect="1"/>
          </p:cNvGraphicFramePr>
          <p:nvPr/>
        </p:nvGraphicFramePr>
        <p:xfrm>
          <a:off x="7689907" y="3920436"/>
          <a:ext cx="3390900" cy="571500"/>
        </p:xfrm>
        <a:graphic>
          <a:graphicData uri="http://schemas.openxmlformats.org/presentationml/2006/ole">
            <mc:AlternateContent xmlns:mc="http://schemas.openxmlformats.org/markup-compatibility/2006">
              <mc:Choice xmlns:v="urn:schemas-microsoft-com:vml" Requires="v">
                <p:oleObj spid="_x0000_s167091" name="Equation" r:id="rId4" imgW="3390900" imgH="571500" progId="Equation.3">
                  <p:embed/>
                </p:oleObj>
              </mc:Choice>
              <mc:Fallback>
                <p:oleObj name="Equation" r:id="rId4" imgW="3390900" imgH="571500" progId="Equation.3">
                  <p:embed/>
                  <p:pic>
                    <p:nvPicPr>
                      <p:cNvPr id="0"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9907" y="3920436"/>
                        <a:ext cx="3390900" cy="571500"/>
                      </a:xfrm>
                      <a:prstGeom prst="rect">
                        <a:avLst/>
                      </a:prstGeom>
                      <a:solidFill>
                        <a:schemeClr val="accent2"/>
                      </a:solidFill>
                      <a:ln w="9525">
                        <a:solidFill>
                          <a:schemeClr val="tx1"/>
                        </a:solidFill>
                        <a:miter lim="800000"/>
                        <a:headEnd/>
                        <a:tailEnd/>
                      </a:ln>
                      <a:effectLst/>
                    </p:spPr>
                  </p:pic>
                </p:oleObj>
              </mc:Fallback>
            </mc:AlternateContent>
          </a:graphicData>
        </a:graphic>
      </p:graphicFrame>
      <p:graphicFrame>
        <p:nvGraphicFramePr>
          <p:cNvPr id="70674" name="Object 43"/>
          <p:cNvGraphicFramePr>
            <a:graphicFrameLocks noChangeAspect="1"/>
          </p:cNvGraphicFramePr>
          <p:nvPr/>
        </p:nvGraphicFramePr>
        <p:xfrm>
          <a:off x="7689906" y="3386028"/>
          <a:ext cx="2273635" cy="434612"/>
        </p:xfrm>
        <a:graphic>
          <a:graphicData uri="http://schemas.openxmlformats.org/presentationml/2006/ole">
            <mc:AlternateContent xmlns:mc="http://schemas.openxmlformats.org/markup-compatibility/2006">
              <mc:Choice xmlns:v="urn:schemas-microsoft-com:vml" Requires="v">
                <p:oleObj spid="_x0000_s167092" name="方程式" r:id="rId6" imgW="28956000" imgH="5791200" progId="Equation.3">
                  <p:embed/>
                </p:oleObj>
              </mc:Choice>
              <mc:Fallback>
                <p:oleObj name="方程式" r:id="rId6" imgW="28956000" imgH="5791200" progId="Equation.3">
                  <p:embed/>
                  <p:pic>
                    <p:nvPicPr>
                      <p:cNvPr id="0" name="Object 43"/>
                      <p:cNvPicPr>
                        <a:picLocks noChangeAspect="1" noChangeArrowheads="1"/>
                      </p:cNvPicPr>
                      <p:nvPr/>
                    </p:nvPicPr>
                    <p:blipFill>
                      <a:blip r:embed="rId7"/>
                      <a:srcRect/>
                      <a:stretch>
                        <a:fillRect/>
                      </a:stretch>
                    </p:blipFill>
                    <p:spPr bwMode="auto">
                      <a:xfrm>
                        <a:off x="7689906" y="3386028"/>
                        <a:ext cx="2273635" cy="434612"/>
                      </a:xfrm>
                      <a:prstGeom prst="rect">
                        <a:avLst/>
                      </a:prstGeom>
                      <a:solidFill>
                        <a:srgbClr val="666699"/>
                      </a:solidFill>
                      <a:ln w="9525">
                        <a:solidFill>
                          <a:schemeClr val="tx1"/>
                        </a:solidFill>
                        <a:miter lim="800000"/>
                        <a:headEnd/>
                        <a:tailEnd/>
                      </a:ln>
                      <a:effectLst/>
                    </p:spPr>
                  </p:pic>
                </p:oleObj>
              </mc:Fallback>
            </mc:AlternateContent>
          </a:graphicData>
        </a:graphic>
      </p:graphicFrame>
      <p:graphicFrame>
        <p:nvGraphicFramePr>
          <p:cNvPr id="70675" name="Object 44"/>
          <p:cNvGraphicFramePr>
            <a:graphicFrameLocks noChangeAspect="1"/>
          </p:cNvGraphicFramePr>
          <p:nvPr/>
        </p:nvGraphicFramePr>
        <p:xfrm>
          <a:off x="7689907" y="2831664"/>
          <a:ext cx="1966389" cy="428025"/>
        </p:xfrm>
        <a:graphic>
          <a:graphicData uri="http://schemas.openxmlformats.org/presentationml/2006/ole">
            <mc:AlternateContent xmlns:mc="http://schemas.openxmlformats.org/markup-compatibility/2006">
              <mc:Choice xmlns:v="urn:schemas-microsoft-com:vml" Requires="v">
                <p:oleObj spid="_x0000_s167093" name="方程式" r:id="rId8" imgW="24384000" imgH="5791200" progId="Equation.3">
                  <p:embed/>
                </p:oleObj>
              </mc:Choice>
              <mc:Fallback>
                <p:oleObj name="方程式" r:id="rId8" imgW="24384000" imgH="5791200" progId="Equation.3">
                  <p:embed/>
                  <p:pic>
                    <p:nvPicPr>
                      <p:cNvPr id="0" name="Object 44"/>
                      <p:cNvPicPr>
                        <a:picLocks noChangeAspect="1" noChangeArrowheads="1"/>
                      </p:cNvPicPr>
                      <p:nvPr/>
                    </p:nvPicPr>
                    <p:blipFill>
                      <a:blip r:embed="rId9"/>
                      <a:srcRect/>
                      <a:stretch>
                        <a:fillRect/>
                      </a:stretch>
                    </p:blipFill>
                    <p:spPr bwMode="auto">
                      <a:xfrm>
                        <a:off x="7689907" y="2831664"/>
                        <a:ext cx="1966389" cy="428025"/>
                      </a:xfrm>
                      <a:prstGeom prst="rect">
                        <a:avLst/>
                      </a:prstGeom>
                      <a:solidFill>
                        <a:srgbClr val="666699"/>
                      </a:solidFill>
                      <a:ln w="9525">
                        <a:solidFill>
                          <a:schemeClr val="tx1"/>
                        </a:solidFill>
                        <a:miter lim="800000"/>
                        <a:headEnd/>
                        <a:tailEnd/>
                      </a:ln>
                      <a:effectLst/>
                    </p:spPr>
                  </p:pic>
                </p:oleObj>
              </mc:Fallback>
            </mc:AlternateContent>
          </a:graphicData>
        </a:graphic>
      </p:graphicFrame>
      <mc:AlternateContent xmlns:mc="http://schemas.openxmlformats.org/markup-compatibility/2006">
        <mc:Choice xmlns:a14="http://schemas.microsoft.com/office/drawing/2010/main" Requires="a14">
          <p:sp>
            <p:nvSpPr>
              <p:cNvPr id="3" name="文字方塊 2"/>
              <p:cNvSpPr txBox="1"/>
              <p:nvPr/>
            </p:nvSpPr>
            <p:spPr>
              <a:xfrm>
                <a:off x="8328349" y="5486400"/>
                <a:ext cx="2588057" cy="764568"/>
              </a:xfrm>
              <a:prstGeom prst="rect">
                <a:avLst/>
              </a:prstGeom>
              <a:solidFill>
                <a:schemeClr val="accent2"/>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𝐼</m:t>
                          </m:r>
                        </m:e>
                        <m:sub>
                          <m:r>
                            <a:rPr lang="en-US" altLang="zh-TW" b="0" i="1" smtClean="0">
                              <a:latin typeface="Cambria Math" panose="02040503050406030204" pitchFamily="18" charset="0"/>
                            </a:rPr>
                            <m:t>𝑗</m:t>
                          </m:r>
                        </m:sub>
                      </m:sSub>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𝑖</m:t>
                          </m:r>
                        </m:sub>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𝑖𝑗</m:t>
                              </m:r>
                            </m:sub>
                          </m:s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𝑂</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zh-TW" altLang="en-US" b="0" i="1" smtClean="0">
                                  <a:latin typeface="Cambria Math" panose="02040503050406030204" pitchFamily="18" charset="0"/>
                                </a:rPr>
                                <m:t>𝜃</m:t>
                              </m:r>
                            </m:e>
                            <m:sub>
                              <m:r>
                                <a:rPr lang="en-US" altLang="zh-TW" b="0" i="1" smtClean="0">
                                  <a:latin typeface="Cambria Math" panose="02040503050406030204" pitchFamily="18" charset="0"/>
                                </a:rPr>
                                <m:t>𝑗</m:t>
                              </m:r>
                            </m:sub>
                          </m:sSub>
                        </m:e>
                      </m:nary>
                    </m:oMath>
                  </m:oMathPara>
                </a14:m>
                <a:endParaRPr lang="zh-TW" altLang="en-US" dirty="0"/>
              </a:p>
            </p:txBody>
          </p:sp>
        </mc:Choice>
        <mc:Fallback>
          <p:sp>
            <p:nvSpPr>
              <p:cNvPr id="3" name="文字方塊 2"/>
              <p:cNvSpPr txBox="1">
                <a:spLocks noRot="1" noChangeAspect="1" noMove="1" noResize="1" noEditPoints="1" noAdjustHandles="1" noChangeArrowheads="1" noChangeShapeType="1" noTextEdit="1"/>
              </p:cNvSpPr>
              <p:nvPr/>
            </p:nvSpPr>
            <p:spPr>
              <a:xfrm>
                <a:off x="8328349" y="5486400"/>
                <a:ext cx="2588057" cy="764568"/>
              </a:xfrm>
              <a:prstGeom prst="rect">
                <a:avLst/>
              </a:prstGeom>
              <a:blipFill rotWithShape="1">
                <a:blip r:embed="rId10"/>
                <a:stretch>
                  <a:fillRect/>
                </a:stretch>
              </a:blipFill>
              <a:ln>
                <a:solidFill>
                  <a:schemeClr val="tx1"/>
                </a:solidFill>
              </a:ln>
            </p:spPr>
            <p:txBody>
              <a:bodyPr/>
              <a:lstStyle/>
              <a:p>
                <a:r>
                  <a:rPr lang="zh-TW" altLang="en-US">
                    <a:noFill/>
                  </a:rPr>
                  <a:t> </a:t>
                </a:r>
                <a:endParaRPr lang="zh-TW" altLang="en-US">
                  <a:noFill/>
                </a:endParaRPr>
              </a:p>
            </p:txBody>
          </p:sp>
        </mc:Fallback>
      </mc:AlternateContent>
      <p:sp>
        <p:nvSpPr>
          <p:cNvPr id="46" name="Rectangle 37"/>
          <p:cNvSpPr>
            <a:spLocks noChangeArrowheads="1"/>
          </p:cNvSpPr>
          <p:nvPr/>
        </p:nvSpPr>
        <p:spPr bwMode="auto">
          <a:xfrm>
            <a:off x="4727484" y="5226257"/>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1</a:t>
            </a:r>
            <a:endParaRPr lang="en-US" altLang="zh-TW" sz="2400" i="1" baseline="-25000" dirty="0">
              <a:latin typeface="Times New Roman" panose="02020603050405020304" pitchFamily="18" charset="0"/>
            </a:endParaRPr>
          </a:p>
        </p:txBody>
      </p:sp>
      <p:sp>
        <p:nvSpPr>
          <p:cNvPr id="47" name="Rectangle 37"/>
          <p:cNvSpPr>
            <a:spLocks noChangeArrowheads="1"/>
          </p:cNvSpPr>
          <p:nvPr/>
        </p:nvSpPr>
        <p:spPr bwMode="auto">
          <a:xfrm>
            <a:off x="6148317" y="5229886"/>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2</a:t>
            </a:r>
            <a:endParaRPr lang="en-US" altLang="zh-TW" sz="2400" i="1" baseline="-25000" dirty="0">
              <a:latin typeface="Times New Roman" panose="02020603050405020304" pitchFamily="18" charset="0"/>
            </a:endParaRPr>
          </a:p>
        </p:txBody>
      </p:sp>
      <p:sp>
        <p:nvSpPr>
          <p:cNvPr id="48" name="Rectangle 37"/>
          <p:cNvSpPr>
            <a:spLocks noChangeArrowheads="1"/>
          </p:cNvSpPr>
          <p:nvPr/>
        </p:nvSpPr>
        <p:spPr bwMode="auto">
          <a:xfrm>
            <a:off x="6927970" y="2598974"/>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8</a:t>
            </a:r>
            <a:endParaRPr lang="en-US" altLang="zh-TW" sz="2400" i="1" baseline="-25000" dirty="0">
              <a:latin typeface="Times New Roman" panose="02020603050405020304" pitchFamily="18" charset="0"/>
            </a:endParaRPr>
          </a:p>
        </p:txBody>
      </p:sp>
      <p:sp>
        <p:nvSpPr>
          <p:cNvPr id="49" name="Rectangle 37"/>
          <p:cNvSpPr>
            <a:spLocks noChangeArrowheads="1"/>
          </p:cNvSpPr>
          <p:nvPr/>
        </p:nvSpPr>
        <p:spPr bwMode="auto">
          <a:xfrm>
            <a:off x="4963994" y="2545212"/>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7</a:t>
            </a:r>
            <a:endParaRPr lang="en-US" altLang="zh-TW" sz="2400" i="1" baseline="-25000" dirty="0">
              <a:latin typeface="Times New Roman" panose="02020603050405020304" pitchFamily="18" charset="0"/>
            </a:endParaRPr>
          </a:p>
        </p:txBody>
      </p:sp>
      <p:sp>
        <p:nvSpPr>
          <p:cNvPr id="50" name="Rectangle 37"/>
          <p:cNvSpPr>
            <a:spLocks noChangeArrowheads="1"/>
          </p:cNvSpPr>
          <p:nvPr/>
        </p:nvSpPr>
        <p:spPr bwMode="auto">
          <a:xfrm>
            <a:off x="3808975" y="2492178"/>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6</a:t>
            </a:r>
            <a:endParaRPr lang="en-US" altLang="zh-TW" sz="2400" i="1" baseline="-25000" dirty="0">
              <a:latin typeface="Times New Roman" panose="02020603050405020304" pitchFamily="18" charset="0"/>
            </a:endParaRPr>
          </a:p>
        </p:txBody>
      </p:sp>
      <p:sp>
        <p:nvSpPr>
          <p:cNvPr id="51" name="Rectangle 37"/>
          <p:cNvSpPr>
            <a:spLocks noChangeArrowheads="1"/>
          </p:cNvSpPr>
          <p:nvPr/>
        </p:nvSpPr>
        <p:spPr bwMode="auto">
          <a:xfrm>
            <a:off x="7204075" y="4116123"/>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5</a:t>
            </a:r>
            <a:endParaRPr lang="en-US" altLang="zh-TW" sz="2400" i="1" baseline="-25000" dirty="0">
              <a:latin typeface="Times New Roman" panose="02020603050405020304" pitchFamily="18" charset="0"/>
            </a:endParaRPr>
          </a:p>
        </p:txBody>
      </p:sp>
      <p:sp>
        <p:nvSpPr>
          <p:cNvPr id="52" name="Rectangle 37"/>
          <p:cNvSpPr>
            <a:spLocks noChangeArrowheads="1"/>
          </p:cNvSpPr>
          <p:nvPr/>
        </p:nvSpPr>
        <p:spPr bwMode="auto">
          <a:xfrm>
            <a:off x="5015539" y="4066415"/>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4</a:t>
            </a:r>
            <a:endParaRPr lang="en-US" altLang="zh-TW" sz="2400" i="1" baseline="-25000" dirty="0">
              <a:latin typeface="Times New Roman" panose="02020603050405020304" pitchFamily="18" charset="0"/>
            </a:endParaRPr>
          </a:p>
        </p:txBody>
      </p:sp>
      <p:sp>
        <p:nvSpPr>
          <p:cNvPr id="53" name="Rectangle 37"/>
          <p:cNvSpPr>
            <a:spLocks noChangeArrowheads="1"/>
          </p:cNvSpPr>
          <p:nvPr/>
        </p:nvSpPr>
        <p:spPr bwMode="auto">
          <a:xfrm>
            <a:off x="3521719" y="4094441"/>
            <a:ext cx="51135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400" i="1" dirty="0">
                <a:latin typeface="Times New Roman" panose="02020603050405020304" pitchFamily="18" charset="0"/>
              </a:rPr>
              <a:t>N</a:t>
            </a:r>
            <a:r>
              <a:rPr lang="en-US" altLang="zh-TW" sz="2400" i="1" baseline="-25000" dirty="0">
                <a:latin typeface="Times New Roman" panose="02020603050405020304" pitchFamily="18" charset="0"/>
              </a:rPr>
              <a:t>3</a:t>
            </a:r>
            <a:endParaRPr lang="en-US" altLang="zh-TW" sz="2400" i="1" baseline="-25000" dirty="0">
              <a:latin typeface="Times New Roman" panose="02020603050405020304" pitchFamily="18" charset="0"/>
            </a:endParaRPr>
          </a:p>
        </p:txBody>
      </p:sp>
      <p:sp>
        <p:nvSpPr>
          <p:cNvPr id="4" name="文字方塊 3"/>
          <p:cNvSpPr txBox="1"/>
          <p:nvPr/>
        </p:nvSpPr>
        <p:spPr>
          <a:xfrm>
            <a:off x="11214618" y="2304534"/>
            <a:ext cx="704039" cy="369332"/>
          </a:xfrm>
          <a:prstGeom prst="rect">
            <a:avLst/>
          </a:prstGeom>
          <a:noFill/>
        </p:spPr>
        <p:txBody>
          <a:bodyPr wrap="none" rtlCol="0">
            <a:spAutoFit/>
          </a:bodyPr>
          <a:lstStyle/>
          <a:p>
            <a:r>
              <a:rPr lang="en-US" altLang="zh-TW" dirty="0"/>
              <a:t>j=6-8</a:t>
            </a:r>
            <a:endParaRPr lang="zh-TW" altLang="en-US" dirty="0"/>
          </a:p>
        </p:txBody>
      </p:sp>
      <p:sp>
        <p:nvSpPr>
          <p:cNvPr id="73" name="文字方塊 72"/>
          <p:cNvSpPr txBox="1"/>
          <p:nvPr/>
        </p:nvSpPr>
        <p:spPr>
          <a:xfrm>
            <a:off x="11214619" y="3952359"/>
            <a:ext cx="704039" cy="369332"/>
          </a:xfrm>
          <a:prstGeom prst="rect">
            <a:avLst/>
          </a:prstGeom>
          <a:noFill/>
        </p:spPr>
        <p:txBody>
          <a:bodyPr wrap="none" rtlCol="0">
            <a:spAutoFit/>
          </a:bodyPr>
          <a:lstStyle/>
          <a:p>
            <a:r>
              <a:rPr lang="en-US" altLang="zh-TW" dirty="0"/>
              <a:t>j=3-5</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3400" y="719060"/>
            <a:ext cx="8229600" cy="1143000"/>
          </a:xfrm>
        </p:spPr>
        <p:txBody>
          <a:bodyPr/>
          <a:lstStyle/>
          <a:p>
            <a:r>
              <a:rPr lang="en-US" altLang="zh-TW" sz="4800" dirty="0">
                <a:latin typeface="Arial" panose="020B0604020202020204" pitchFamily="34" charset="0"/>
                <a:cs typeface="Arial" panose="020B0604020202020204" pitchFamily="34" charset="0"/>
              </a:rPr>
              <a:t>Vanishing gradient problem</a:t>
            </a:r>
            <a:endParaRPr lang="zh-TW" altLang="en-US" sz="4400" dirty="0">
              <a:latin typeface="Arial" panose="020B0604020202020204" pitchFamily="34" charset="0"/>
              <a:cs typeface="Arial" panose="020B0604020202020204" pitchFamily="34" charset="0"/>
            </a:endParaRPr>
          </a:p>
        </p:txBody>
      </p:sp>
      <p:sp>
        <p:nvSpPr>
          <p:cNvPr id="3" name="內容版面配置區 2"/>
          <p:cNvSpPr>
            <a:spLocks noGrp="1"/>
          </p:cNvSpPr>
          <p:nvPr>
            <p:ph idx="1"/>
          </p:nvPr>
        </p:nvSpPr>
        <p:spPr>
          <a:xfrm>
            <a:off x="609600" y="1941644"/>
            <a:ext cx="7162800" cy="4389437"/>
          </a:xfrm>
        </p:spPr>
        <p:txBody>
          <a:bodyPr/>
          <a:lstStyle/>
          <a:p>
            <a:r>
              <a:rPr lang="en-US" altLang="zh-TW" sz="2000" dirty="0">
                <a:latin typeface="Arial" panose="020B0604020202020204" pitchFamily="34" charset="0"/>
                <a:cs typeface="Arial" panose="020B0604020202020204" pitchFamily="34" charset="0"/>
              </a:rPr>
              <a:t>The </a:t>
            </a:r>
            <a:r>
              <a:rPr lang="en-US" altLang="zh-TW" sz="2000" dirty="0">
                <a:solidFill>
                  <a:schemeClr val="accent2"/>
                </a:solidFill>
                <a:latin typeface="Arial" panose="020B0604020202020204" pitchFamily="34" charset="0"/>
                <a:cs typeface="Arial" panose="020B0604020202020204" pitchFamily="34" charset="0"/>
              </a:rPr>
              <a:t>vanishing gradient problem </a:t>
            </a:r>
            <a:r>
              <a:rPr lang="en-US" altLang="zh-TW" sz="2000" dirty="0">
                <a:latin typeface="Arial" panose="020B0604020202020204" pitchFamily="34" charset="0"/>
                <a:cs typeface="Arial" panose="020B0604020202020204" pitchFamily="34" charset="0"/>
              </a:rPr>
              <a:t>is a difficulty found in training artificial neural networks with gradient-based learning methods and backpropagation. In such methods, each of the neural network's weights receives an update proportional to the gradient of the error function with respect to the current weight in each iteration of training. </a:t>
            </a:r>
            <a:endParaRPr lang="en-US" altLang="zh-TW" sz="2000" dirty="0">
              <a:latin typeface="Arial" panose="020B0604020202020204" pitchFamily="34" charset="0"/>
              <a:cs typeface="Arial" panose="020B0604020202020204" pitchFamily="34" charset="0"/>
            </a:endParaRPr>
          </a:p>
          <a:p>
            <a:r>
              <a:rPr lang="en-US" altLang="zh-TW" sz="2000" dirty="0">
                <a:latin typeface="Arial" panose="020B0604020202020204" pitchFamily="34" charset="0"/>
                <a:cs typeface="Arial" panose="020B0604020202020204" pitchFamily="34" charset="0"/>
              </a:rPr>
              <a:t>Traditional activation functions such as the hyperbolic tangent function have gradients in the range (−1, 1). </a:t>
            </a:r>
            <a:endParaRPr lang="en-US" altLang="zh-TW" sz="2000" dirty="0">
              <a:latin typeface="Arial" panose="020B0604020202020204" pitchFamily="34" charset="0"/>
              <a:cs typeface="Arial" panose="020B0604020202020204" pitchFamily="34" charset="0"/>
            </a:endParaRPr>
          </a:p>
          <a:p>
            <a:r>
              <a:rPr lang="en-US" altLang="zh-TW" sz="2000" dirty="0">
                <a:latin typeface="Arial" panose="020B0604020202020204" pitchFamily="34" charset="0"/>
                <a:cs typeface="Arial" panose="020B0604020202020204" pitchFamily="34" charset="0"/>
              </a:rPr>
              <a:t>By multiplying </a:t>
            </a:r>
            <a:r>
              <a:rPr lang="en-US" altLang="zh-TW" sz="2000" i="1" dirty="0">
                <a:latin typeface="Arial" panose="020B0604020202020204" pitchFamily="34" charset="0"/>
                <a:cs typeface="Arial" panose="020B0604020202020204" pitchFamily="34" charset="0"/>
              </a:rPr>
              <a:t>n</a:t>
            </a:r>
            <a:r>
              <a:rPr lang="en-US" altLang="zh-TW" sz="2000" dirty="0">
                <a:latin typeface="Arial" panose="020B0604020202020204" pitchFamily="34" charset="0"/>
                <a:cs typeface="Arial" panose="020B0604020202020204" pitchFamily="34" charset="0"/>
              </a:rPr>
              <a:t> of these small numbers to compute gradients of the "front" layers in an </a:t>
            </a:r>
            <a:r>
              <a:rPr lang="en-US" altLang="zh-TW" sz="2000" i="1" dirty="0">
                <a:latin typeface="Arial" panose="020B0604020202020204" pitchFamily="34" charset="0"/>
                <a:cs typeface="Arial" panose="020B0604020202020204" pitchFamily="34" charset="0"/>
              </a:rPr>
              <a:t>n</a:t>
            </a:r>
            <a:r>
              <a:rPr lang="en-US" altLang="zh-TW" sz="2000" dirty="0">
                <a:latin typeface="Arial" panose="020B0604020202020204" pitchFamily="34" charset="0"/>
                <a:cs typeface="Arial" panose="020B0604020202020204" pitchFamily="34" charset="0"/>
              </a:rPr>
              <a:t>-layer network, the gradient (error signal) decreases exponentially with </a:t>
            </a:r>
            <a:r>
              <a:rPr lang="en-US" altLang="zh-TW" sz="2000" i="1" dirty="0">
                <a:latin typeface="Arial" panose="020B0604020202020204" pitchFamily="34" charset="0"/>
                <a:cs typeface="Arial" panose="020B0604020202020204" pitchFamily="34" charset="0"/>
              </a:rPr>
              <a:t>n</a:t>
            </a:r>
            <a:r>
              <a:rPr lang="en-US" altLang="zh-TW" sz="2000" dirty="0">
                <a:latin typeface="Arial" panose="020B0604020202020204" pitchFamily="34" charset="0"/>
                <a:cs typeface="Arial" panose="020B0604020202020204" pitchFamily="34" charset="0"/>
              </a:rPr>
              <a:t> while the front layers train very slowly.</a:t>
            </a:r>
            <a:endParaRPr lang="en-US" altLang="zh-TW" sz="2000" dirty="0">
              <a:latin typeface="Arial" panose="020B0604020202020204" pitchFamily="34" charset="0"/>
              <a:cs typeface="Arial" panose="020B0604020202020204" pitchFamily="34" charset="0"/>
            </a:endParaRPr>
          </a:p>
          <a:p>
            <a:endParaRPr lang="zh-TW" altLang="en-US" sz="2000" dirty="0">
              <a:latin typeface="Arial" panose="020B0604020202020204" pitchFamily="34" charset="0"/>
              <a:cs typeface="Arial" panose="020B0604020202020204" pitchFamily="34" charset="0"/>
            </a:endParaRPr>
          </a:p>
        </p:txBody>
      </p:sp>
      <p:pic>
        <p:nvPicPr>
          <p:cNvPr id="4" name="Picture 2" descr="derivative sigmoid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6829" y="1935168"/>
            <a:ext cx="2598392" cy="20484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9"/>
          <p:cNvSpPr txBox="1"/>
          <p:nvPr/>
        </p:nvSpPr>
        <p:spPr>
          <a:xfrm>
            <a:off x="8027970" y="4129884"/>
            <a:ext cx="2519531" cy="1754326"/>
          </a:xfrm>
          <a:prstGeom prst="rect">
            <a:avLst/>
          </a:prstGeom>
          <a:noFill/>
          <a:ln>
            <a:solidFill>
              <a:schemeClr val="accent1"/>
            </a:solidFill>
          </a:ln>
        </p:spPr>
        <p:txBody>
          <a:bodyPr wrap="square" rtlCol="0">
            <a:spAutoFit/>
          </a:bodyPr>
          <a:lstStyle/>
          <a:p>
            <a:r>
              <a:rPr lang="en-US" dirty="0"/>
              <a:t>The maximum of </a:t>
            </a:r>
            <a:r>
              <a:rPr lang="en-US" dirty="0">
                <a:solidFill>
                  <a:schemeClr val="accent1"/>
                </a:solidFill>
              </a:rPr>
              <a:t>derivative of sigmoid </a:t>
            </a:r>
            <a:r>
              <a:rPr lang="en-US" dirty="0"/>
              <a:t>is 0.25. Hence feedback will vanish when the number of layers is large.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標題 1"/>
          <p:cNvSpPr>
            <a:spLocks noGrp="1"/>
          </p:cNvSpPr>
          <p:nvPr>
            <p:ph type="title"/>
          </p:nvPr>
        </p:nvSpPr>
        <p:spPr/>
        <p:txBody>
          <a:bodyPr/>
          <a:p>
            <a:endParaRPr lang="zh-TW" altLang="en-US"/>
          </a:p>
        </p:txBody>
      </p:sp>
      <p:pic>
        <p:nvPicPr>
          <p:cNvPr id="4" name="內容版面配置區 3"/>
          <p:cNvPicPr>
            <a:picLocks noChangeAspect="1"/>
          </p:cNvPicPr>
          <p:nvPr>
            <p:ph idx="1"/>
          </p:nvPr>
        </p:nvPicPr>
        <p:blipFill>
          <a:blip r:embed="rId1"/>
          <a:stretch>
            <a:fillRect/>
          </a:stretch>
        </p:blipFill>
        <p:spPr>
          <a:xfrm>
            <a:off x="490855" y="1864995"/>
            <a:ext cx="5267325" cy="2333625"/>
          </a:xfrm>
          <a:prstGeom prst="rect">
            <a:avLst/>
          </a:prstGeom>
        </p:spPr>
      </p:pic>
      <p:pic>
        <p:nvPicPr>
          <p:cNvPr id="5" name="圖片 4"/>
          <p:cNvPicPr>
            <a:picLocks noChangeAspect="1"/>
          </p:cNvPicPr>
          <p:nvPr/>
        </p:nvPicPr>
        <p:blipFill>
          <a:blip r:embed="rId2"/>
          <a:stretch>
            <a:fillRect/>
          </a:stretch>
        </p:blipFill>
        <p:spPr>
          <a:xfrm>
            <a:off x="6191250" y="1864995"/>
            <a:ext cx="3201035" cy="1684020"/>
          </a:xfrm>
          <a:prstGeom prst="rect">
            <a:avLst/>
          </a:prstGeom>
        </p:spPr>
      </p:pic>
      <p:pic>
        <p:nvPicPr>
          <p:cNvPr id="6" name="圖片 5"/>
          <p:cNvPicPr>
            <a:picLocks noChangeAspect="1"/>
          </p:cNvPicPr>
          <p:nvPr/>
        </p:nvPicPr>
        <p:blipFill>
          <a:blip r:embed="rId3"/>
          <a:stretch>
            <a:fillRect/>
          </a:stretch>
        </p:blipFill>
        <p:spPr>
          <a:xfrm>
            <a:off x="5321300" y="3909060"/>
            <a:ext cx="6526530" cy="2057400"/>
          </a:xfrm>
          <a:prstGeom prst="rect">
            <a:avLst/>
          </a:prstGeom>
        </p:spPr>
      </p:pic>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a:xfrm>
            <a:off x="609600" y="1066800"/>
            <a:ext cx="9144000" cy="762000"/>
          </a:xfrm>
          <a:noFill/>
        </p:spPr>
        <p:txBody>
          <a:bodyPr vert="horz" wrap="square" lIns="92075" tIns="46038" rIns="92075" bIns="46038" numCol="1" anchor="b" anchorCtr="0" compatLnSpc="1"/>
          <a:lstStyle/>
          <a:p>
            <a:pPr eaLnBrk="1" hangingPunct="1"/>
            <a:r>
              <a:rPr lang="en-US" altLang="zh-TW" sz="4000" dirty="0">
                <a:latin typeface="Arial" panose="020B0604020202020204" pitchFamily="34" charset="0"/>
                <a:ea typeface="新細明體" panose="02020500000000000000" charset="-120"/>
                <a:cs typeface="Arial" panose="020B0604020202020204" pitchFamily="34" charset="0"/>
              </a:rPr>
              <a:t>Multi-Layer Neural Network</a:t>
            </a:r>
            <a:endParaRPr lang="en-US" altLang="zh-TW" sz="4000" dirty="0">
              <a:latin typeface="Arial" panose="020B0604020202020204" pitchFamily="34" charset="0"/>
              <a:ea typeface="新細明體" panose="02020500000000000000" charset="-120"/>
              <a:cs typeface="Arial" panose="020B0604020202020204" pitchFamily="34" charset="0"/>
            </a:endParaRPr>
          </a:p>
        </p:txBody>
      </p:sp>
      <p:sp>
        <p:nvSpPr>
          <p:cNvPr id="71686" name="Rectangle 3"/>
          <p:cNvSpPr>
            <a:spLocks noGrp="1" noChangeArrowheads="1"/>
          </p:cNvSpPr>
          <p:nvPr>
            <p:ph idx="1"/>
          </p:nvPr>
        </p:nvSpPr>
        <p:spPr>
          <a:xfrm>
            <a:off x="570948" y="1905000"/>
            <a:ext cx="10982960" cy="5181600"/>
          </a:xfrm>
          <a:noFill/>
        </p:spPr>
        <p:txBody>
          <a:bodyPr vert="horz" wrap="square" lIns="92075" tIns="46038" rIns="92075" bIns="46038" numCol="1" anchor="t" anchorCtr="0" compatLnSpc="1"/>
          <a:lstStyle/>
          <a:p>
            <a:pPr>
              <a:spcBef>
                <a:spcPts val="0"/>
              </a:spcBef>
            </a:pPr>
            <a:r>
              <a:rPr lang="en-US" altLang="zh-TW" sz="2800" dirty="0">
                <a:latin typeface="Arial" panose="020B0604020202020204" pitchFamily="34" charset="0"/>
                <a:ea typeface="新細明體" panose="02020500000000000000" charset="-120"/>
                <a:cs typeface="Arial" panose="020B0604020202020204" pitchFamily="34" charset="0"/>
              </a:rPr>
              <a:t>Inputs are fed simultaneously into the units making up the </a:t>
            </a:r>
            <a:r>
              <a:rPr lang="en-US" altLang="zh-TW" sz="2800" dirty="0">
                <a:solidFill>
                  <a:schemeClr val="accent2"/>
                </a:solidFill>
                <a:latin typeface="Arial" panose="020B0604020202020204" pitchFamily="34" charset="0"/>
                <a:ea typeface="新細明體" panose="02020500000000000000" charset="-120"/>
                <a:cs typeface="Arial" panose="020B0604020202020204" pitchFamily="34" charset="0"/>
              </a:rPr>
              <a:t>input layer</a:t>
            </a:r>
            <a:endParaRPr lang="en-US" altLang="zh-TW" sz="2800" dirty="0">
              <a:solidFill>
                <a:schemeClr val="accent2"/>
              </a:solidFill>
              <a:latin typeface="Arial" panose="020B0604020202020204" pitchFamily="34" charset="0"/>
              <a:ea typeface="新細明體" panose="02020500000000000000" charset="-120"/>
              <a:cs typeface="Arial" panose="020B0604020202020204" pitchFamily="34" charset="0"/>
            </a:endParaRPr>
          </a:p>
          <a:p>
            <a:pPr>
              <a:spcBef>
                <a:spcPts val="0"/>
              </a:spcBef>
            </a:pPr>
            <a:r>
              <a:rPr lang="en-US" altLang="zh-TW" sz="2800" dirty="0">
                <a:latin typeface="Arial" panose="020B0604020202020204" pitchFamily="34" charset="0"/>
                <a:ea typeface="新細明體" panose="02020500000000000000" charset="-120"/>
                <a:cs typeface="Arial" panose="020B0604020202020204" pitchFamily="34" charset="0"/>
              </a:rPr>
              <a:t>They are then weighted and fed simultaneously to a </a:t>
            </a:r>
            <a:r>
              <a:rPr lang="en-US" altLang="zh-TW" sz="2800" dirty="0">
                <a:solidFill>
                  <a:schemeClr val="accent2"/>
                </a:solidFill>
                <a:latin typeface="Arial" panose="020B0604020202020204" pitchFamily="34" charset="0"/>
                <a:ea typeface="新細明體" panose="02020500000000000000" charset="-120"/>
                <a:cs typeface="Arial" panose="020B0604020202020204" pitchFamily="34" charset="0"/>
              </a:rPr>
              <a:t>hidden layer</a:t>
            </a:r>
            <a:endParaRPr lang="en-US" altLang="zh-TW" sz="2800" dirty="0">
              <a:solidFill>
                <a:schemeClr val="accent2"/>
              </a:solidFill>
              <a:latin typeface="Arial" panose="020B0604020202020204" pitchFamily="34" charset="0"/>
              <a:ea typeface="新細明體" panose="02020500000000000000" charset="-120"/>
              <a:cs typeface="Arial" panose="020B0604020202020204" pitchFamily="34" charset="0"/>
            </a:endParaRPr>
          </a:p>
          <a:p>
            <a:pPr>
              <a:spcBef>
                <a:spcPts val="0"/>
              </a:spcBef>
            </a:pPr>
            <a:r>
              <a:rPr lang="en-US" altLang="zh-TW" sz="2800" dirty="0">
                <a:latin typeface="Arial" panose="020B0604020202020204" pitchFamily="34" charset="0"/>
                <a:ea typeface="新細明體" panose="02020500000000000000" charset="-120"/>
                <a:cs typeface="Arial" panose="020B0604020202020204" pitchFamily="34" charset="0"/>
              </a:rPr>
              <a:t>The outputs of each hidden layer are propagated into the next hidden layer</a:t>
            </a:r>
            <a:endParaRPr lang="en-US" altLang="zh-TW" sz="2800" dirty="0">
              <a:latin typeface="Arial" panose="020B0604020202020204" pitchFamily="34" charset="0"/>
              <a:ea typeface="新細明體" panose="02020500000000000000" charset="-120"/>
              <a:cs typeface="Arial" panose="020B0604020202020204" pitchFamily="34" charset="0"/>
            </a:endParaRPr>
          </a:p>
          <a:p>
            <a:pPr>
              <a:spcBef>
                <a:spcPts val="0"/>
              </a:spcBef>
            </a:pPr>
            <a:r>
              <a:rPr lang="en-US" altLang="zh-TW" sz="2800" dirty="0">
                <a:latin typeface="Arial" panose="020B0604020202020204" pitchFamily="34" charset="0"/>
                <a:ea typeface="新細明體" panose="02020500000000000000" charset="-120"/>
                <a:cs typeface="Arial" panose="020B0604020202020204" pitchFamily="34" charset="0"/>
              </a:rPr>
              <a:t>The weighted outputs of the last hidden layer are input to units making up the </a:t>
            </a:r>
            <a:r>
              <a:rPr lang="en-US" altLang="zh-TW" sz="2800" dirty="0">
                <a:solidFill>
                  <a:schemeClr val="accent2"/>
                </a:solidFill>
                <a:latin typeface="Arial" panose="020B0604020202020204" pitchFamily="34" charset="0"/>
                <a:ea typeface="新細明體" panose="02020500000000000000" charset="-120"/>
                <a:cs typeface="Arial" panose="020B0604020202020204" pitchFamily="34" charset="0"/>
              </a:rPr>
              <a:t>output layer</a:t>
            </a:r>
            <a:r>
              <a:rPr lang="en-US" altLang="zh-TW" sz="2800" dirty="0">
                <a:latin typeface="Arial" panose="020B0604020202020204" pitchFamily="34" charset="0"/>
                <a:ea typeface="新細明體" panose="02020500000000000000" charset="-120"/>
                <a:cs typeface="Arial" panose="020B0604020202020204" pitchFamily="34" charset="0"/>
              </a:rPr>
              <a:t>, which emits the network's prediction</a:t>
            </a:r>
            <a:endParaRPr lang="en-US" altLang="zh-TW" sz="2800" dirty="0">
              <a:latin typeface="Arial" panose="020B0604020202020204" pitchFamily="34" charset="0"/>
              <a:ea typeface="新細明體" panose="02020500000000000000" charset="-120"/>
              <a:cs typeface="Arial" panose="020B0604020202020204" pitchFamily="34" charset="0"/>
            </a:endParaRPr>
          </a:p>
          <a:p>
            <a:pPr>
              <a:spcBef>
                <a:spcPts val="0"/>
              </a:spcBef>
            </a:pPr>
            <a:r>
              <a:rPr lang="en-US" altLang="zh-TW" sz="2800" dirty="0">
                <a:latin typeface="Arial" panose="020B0604020202020204" pitchFamily="34" charset="0"/>
                <a:ea typeface="新細明體" panose="02020500000000000000" charset="-120"/>
                <a:cs typeface="Arial" panose="020B0604020202020204" pitchFamily="34" charset="0"/>
              </a:rPr>
              <a:t>The network is </a:t>
            </a:r>
            <a:r>
              <a:rPr lang="en-US" altLang="zh-TW" sz="2800" dirty="0">
                <a:solidFill>
                  <a:schemeClr val="accent2"/>
                </a:solidFill>
                <a:latin typeface="Arial" panose="020B0604020202020204" pitchFamily="34" charset="0"/>
                <a:ea typeface="新細明體" panose="02020500000000000000" charset="-120"/>
                <a:cs typeface="Arial" panose="020B0604020202020204" pitchFamily="34" charset="0"/>
              </a:rPr>
              <a:t>feed-forward</a:t>
            </a:r>
            <a:r>
              <a:rPr lang="en-US" altLang="zh-TW" sz="2800" dirty="0">
                <a:latin typeface="Arial" panose="020B0604020202020204" pitchFamily="34" charset="0"/>
                <a:ea typeface="新細明體" panose="02020500000000000000" charset="-120"/>
                <a:cs typeface="Arial" panose="020B0604020202020204" pitchFamily="34" charset="0"/>
              </a:rPr>
              <a:t> in that none of the weights cycles back to an input unit or to an output unit of a previous layer</a:t>
            </a:r>
            <a:endParaRPr lang="en-US" altLang="zh-TW" sz="2800" dirty="0">
              <a:latin typeface="Arial" panose="020B0604020202020204" pitchFamily="34" charset="0"/>
              <a:ea typeface="新細明體" panose="02020500000000000000" charset="-12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ko-KR" sz="4800" dirty="0">
                <a:latin typeface="Arial" panose="020B0604020202020204" pitchFamily="34" charset="0"/>
                <a:cs typeface="Arial" panose="020B0604020202020204" pitchFamily="34" charset="0"/>
              </a:rPr>
              <a:t>Behavior of multilayer neural networks</a:t>
            </a:r>
            <a:endParaRPr lang="zh-TW" altLang="en-US" sz="4800" dirty="0">
              <a:latin typeface="Arial" panose="020B0604020202020204" pitchFamily="34" charset="0"/>
              <a:cs typeface="Arial" panose="020B0604020202020204" pitchFamily="34" charset="0"/>
            </a:endParaRPr>
          </a:p>
        </p:txBody>
      </p:sp>
      <p:grpSp>
        <p:nvGrpSpPr>
          <p:cNvPr id="4" name="Group 2"/>
          <p:cNvGrpSpPr/>
          <p:nvPr/>
        </p:nvGrpSpPr>
        <p:grpSpPr bwMode="auto">
          <a:xfrm>
            <a:off x="2073956" y="1905000"/>
            <a:ext cx="8139746" cy="4419600"/>
            <a:chOff x="193" y="672"/>
            <a:chExt cx="5609" cy="2929"/>
          </a:xfrm>
        </p:grpSpPr>
        <p:sp>
          <p:nvSpPr>
            <p:cNvPr id="5" name="Freeform 3"/>
            <p:cNvSpPr/>
            <p:nvPr/>
          </p:nvSpPr>
          <p:spPr bwMode="auto">
            <a:xfrm>
              <a:off x="3937" y="2976"/>
              <a:ext cx="721" cy="577"/>
            </a:xfrm>
            <a:custGeom>
              <a:avLst/>
              <a:gdLst>
                <a:gd name="T0" fmla="*/ 0 w 721"/>
                <a:gd name="T1" fmla="*/ 528 h 577"/>
                <a:gd name="T2" fmla="*/ 96 w 721"/>
                <a:gd name="T3" fmla="*/ 384 h 577"/>
                <a:gd name="T4" fmla="*/ 288 w 721"/>
                <a:gd name="T5" fmla="*/ 384 h 577"/>
                <a:gd name="T6" fmla="*/ 288 w 721"/>
                <a:gd name="T7" fmla="*/ 192 h 577"/>
                <a:gd name="T8" fmla="*/ 48 w 721"/>
                <a:gd name="T9" fmla="*/ 144 h 577"/>
                <a:gd name="T10" fmla="*/ 192 w 721"/>
                <a:gd name="T11" fmla="*/ 0 h 577"/>
                <a:gd name="T12" fmla="*/ 576 w 721"/>
                <a:gd name="T13" fmla="*/ 48 h 577"/>
                <a:gd name="T14" fmla="*/ 720 w 721"/>
                <a:gd name="T15" fmla="*/ 384 h 577"/>
                <a:gd name="T16" fmla="*/ 432 w 721"/>
                <a:gd name="T17" fmla="*/ 576 h 577"/>
                <a:gd name="T18" fmla="*/ 0 w 721"/>
                <a:gd name="T19" fmla="*/ 5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1" h="577">
                  <a:moveTo>
                    <a:pt x="0" y="528"/>
                  </a:moveTo>
                  <a:lnTo>
                    <a:pt x="96" y="384"/>
                  </a:lnTo>
                  <a:lnTo>
                    <a:pt x="288" y="384"/>
                  </a:lnTo>
                  <a:lnTo>
                    <a:pt x="288" y="192"/>
                  </a:lnTo>
                  <a:lnTo>
                    <a:pt x="48" y="144"/>
                  </a:lnTo>
                  <a:lnTo>
                    <a:pt x="192" y="0"/>
                  </a:lnTo>
                  <a:lnTo>
                    <a:pt x="576" y="48"/>
                  </a:lnTo>
                  <a:lnTo>
                    <a:pt x="720" y="384"/>
                  </a:lnTo>
                  <a:lnTo>
                    <a:pt x="432" y="576"/>
                  </a:lnTo>
                  <a:lnTo>
                    <a:pt x="0" y="528"/>
                  </a:lnTo>
                </a:path>
              </a:pathLst>
            </a:custGeom>
            <a:solidFill>
              <a:schemeClr val="accent2"/>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6" name="Freeform 4"/>
            <p:cNvSpPr/>
            <p:nvPr/>
          </p:nvSpPr>
          <p:spPr bwMode="auto">
            <a:xfrm>
              <a:off x="3985" y="1968"/>
              <a:ext cx="721" cy="817"/>
            </a:xfrm>
            <a:custGeom>
              <a:avLst/>
              <a:gdLst>
                <a:gd name="T0" fmla="*/ 0 w 721"/>
                <a:gd name="T1" fmla="*/ 336 h 817"/>
                <a:gd name="T2" fmla="*/ 720 w 721"/>
                <a:gd name="T3" fmla="*/ 0 h 817"/>
                <a:gd name="T4" fmla="*/ 720 w 721"/>
                <a:gd name="T5" fmla="*/ 816 h 817"/>
                <a:gd name="T6" fmla="*/ 0 w 721"/>
                <a:gd name="T7" fmla="*/ 336 h 817"/>
              </a:gdLst>
              <a:ahLst/>
              <a:cxnLst>
                <a:cxn ang="0">
                  <a:pos x="T0" y="T1"/>
                </a:cxn>
                <a:cxn ang="0">
                  <a:pos x="T2" y="T3"/>
                </a:cxn>
                <a:cxn ang="0">
                  <a:pos x="T4" y="T5"/>
                </a:cxn>
                <a:cxn ang="0">
                  <a:pos x="T6" y="T7"/>
                </a:cxn>
              </a:cxnLst>
              <a:rect l="0" t="0" r="r" b="b"/>
              <a:pathLst>
                <a:path w="721" h="817">
                  <a:moveTo>
                    <a:pt x="0" y="336"/>
                  </a:moveTo>
                  <a:lnTo>
                    <a:pt x="720" y="0"/>
                  </a:lnTo>
                  <a:lnTo>
                    <a:pt x="720" y="816"/>
                  </a:lnTo>
                  <a:lnTo>
                    <a:pt x="0" y="336"/>
                  </a:lnTo>
                </a:path>
              </a:pathLst>
            </a:custGeom>
            <a:solidFill>
              <a:schemeClr val="accent2"/>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7" name="Freeform 5"/>
            <p:cNvSpPr/>
            <p:nvPr/>
          </p:nvSpPr>
          <p:spPr bwMode="auto">
            <a:xfrm>
              <a:off x="4033" y="1152"/>
              <a:ext cx="673" cy="817"/>
            </a:xfrm>
            <a:custGeom>
              <a:avLst/>
              <a:gdLst>
                <a:gd name="T0" fmla="*/ 0 w 673"/>
                <a:gd name="T1" fmla="*/ 0 h 817"/>
                <a:gd name="T2" fmla="*/ 288 w 673"/>
                <a:gd name="T3" fmla="*/ 816 h 817"/>
                <a:gd name="T4" fmla="*/ 672 w 673"/>
                <a:gd name="T5" fmla="*/ 816 h 817"/>
                <a:gd name="T6" fmla="*/ 672 w 673"/>
                <a:gd name="T7" fmla="*/ 0 h 817"/>
                <a:gd name="T8" fmla="*/ 0 w 673"/>
                <a:gd name="T9" fmla="*/ 0 h 817"/>
              </a:gdLst>
              <a:ahLst/>
              <a:cxnLst>
                <a:cxn ang="0">
                  <a:pos x="T0" y="T1"/>
                </a:cxn>
                <a:cxn ang="0">
                  <a:pos x="T2" y="T3"/>
                </a:cxn>
                <a:cxn ang="0">
                  <a:pos x="T4" y="T5"/>
                </a:cxn>
                <a:cxn ang="0">
                  <a:pos x="T6" y="T7"/>
                </a:cxn>
                <a:cxn ang="0">
                  <a:pos x="T8" y="T9"/>
                </a:cxn>
              </a:cxnLst>
              <a:rect l="0" t="0" r="r" b="b"/>
              <a:pathLst>
                <a:path w="673" h="817">
                  <a:moveTo>
                    <a:pt x="0" y="0"/>
                  </a:moveTo>
                  <a:lnTo>
                    <a:pt x="288" y="816"/>
                  </a:lnTo>
                  <a:lnTo>
                    <a:pt x="672" y="816"/>
                  </a:lnTo>
                  <a:lnTo>
                    <a:pt x="672" y="0"/>
                  </a:lnTo>
                  <a:lnTo>
                    <a:pt x="0" y="0"/>
                  </a:lnTo>
                </a:path>
              </a:pathLst>
            </a:custGeom>
            <a:solidFill>
              <a:schemeClr val="accent2"/>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8" name="Freeform 6"/>
            <p:cNvSpPr/>
            <p:nvPr/>
          </p:nvSpPr>
          <p:spPr bwMode="auto">
            <a:xfrm>
              <a:off x="3169" y="3168"/>
              <a:ext cx="433" cy="433"/>
            </a:xfrm>
            <a:custGeom>
              <a:avLst/>
              <a:gdLst>
                <a:gd name="T0" fmla="*/ 48 w 433"/>
                <a:gd name="T1" fmla="*/ 432 h 433"/>
                <a:gd name="T2" fmla="*/ 0 w 433"/>
                <a:gd name="T3" fmla="*/ 240 h 433"/>
                <a:gd name="T4" fmla="*/ 48 w 433"/>
                <a:gd name="T5" fmla="*/ 0 h 433"/>
                <a:gd name="T6" fmla="*/ 432 w 433"/>
                <a:gd name="T7" fmla="*/ 96 h 433"/>
                <a:gd name="T8" fmla="*/ 432 w 433"/>
                <a:gd name="T9" fmla="*/ 432 h 433"/>
                <a:gd name="T10" fmla="*/ 48 w 433"/>
                <a:gd name="T11" fmla="*/ 432 h 433"/>
              </a:gdLst>
              <a:ahLst/>
              <a:cxnLst>
                <a:cxn ang="0">
                  <a:pos x="T0" y="T1"/>
                </a:cxn>
                <a:cxn ang="0">
                  <a:pos x="T2" y="T3"/>
                </a:cxn>
                <a:cxn ang="0">
                  <a:pos x="T4" y="T5"/>
                </a:cxn>
                <a:cxn ang="0">
                  <a:pos x="T6" y="T7"/>
                </a:cxn>
                <a:cxn ang="0">
                  <a:pos x="T8" y="T9"/>
                </a:cxn>
                <a:cxn ang="0">
                  <a:pos x="T10" y="T11"/>
                </a:cxn>
              </a:cxnLst>
              <a:rect l="0" t="0" r="r" b="b"/>
              <a:pathLst>
                <a:path w="433" h="433">
                  <a:moveTo>
                    <a:pt x="48" y="432"/>
                  </a:moveTo>
                  <a:lnTo>
                    <a:pt x="0" y="240"/>
                  </a:lnTo>
                  <a:lnTo>
                    <a:pt x="48" y="0"/>
                  </a:lnTo>
                  <a:lnTo>
                    <a:pt x="432" y="96"/>
                  </a:lnTo>
                  <a:lnTo>
                    <a:pt x="432" y="432"/>
                  </a:lnTo>
                  <a:lnTo>
                    <a:pt x="48" y="432"/>
                  </a:lnTo>
                </a:path>
              </a:pathLst>
            </a:custGeom>
            <a:solidFill>
              <a:srgbClr val="00AE00"/>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9" name="Freeform 7"/>
            <p:cNvSpPr/>
            <p:nvPr/>
          </p:nvSpPr>
          <p:spPr bwMode="auto">
            <a:xfrm>
              <a:off x="2497" y="2832"/>
              <a:ext cx="481" cy="337"/>
            </a:xfrm>
            <a:custGeom>
              <a:avLst/>
              <a:gdLst>
                <a:gd name="T0" fmla="*/ 96 w 481"/>
                <a:gd name="T1" fmla="*/ 336 h 337"/>
                <a:gd name="T2" fmla="*/ 0 w 481"/>
                <a:gd name="T3" fmla="*/ 0 h 337"/>
                <a:gd name="T4" fmla="*/ 480 w 481"/>
                <a:gd name="T5" fmla="*/ 0 h 337"/>
                <a:gd name="T6" fmla="*/ 384 w 481"/>
                <a:gd name="T7" fmla="*/ 288 h 337"/>
                <a:gd name="T8" fmla="*/ 96 w 481"/>
                <a:gd name="T9" fmla="*/ 336 h 337"/>
              </a:gdLst>
              <a:ahLst/>
              <a:cxnLst>
                <a:cxn ang="0">
                  <a:pos x="T0" y="T1"/>
                </a:cxn>
                <a:cxn ang="0">
                  <a:pos x="T2" y="T3"/>
                </a:cxn>
                <a:cxn ang="0">
                  <a:pos x="T4" y="T5"/>
                </a:cxn>
                <a:cxn ang="0">
                  <a:pos x="T6" y="T7"/>
                </a:cxn>
                <a:cxn ang="0">
                  <a:pos x="T8" y="T9"/>
                </a:cxn>
              </a:cxnLst>
              <a:rect l="0" t="0" r="r" b="b"/>
              <a:pathLst>
                <a:path w="481" h="337">
                  <a:moveTo>
                    <a:pt x="96" y="336"/>
                  </a:moveTo>
                  <a:lnTo>
                    <a:pt x="0" y="0"/>
                  </a:lnTo>
                  <a:lnTo>
                    <a:pt x="480" y="0"/>
                  </a:lnTo>
                  <a:lnTo>
                    <a:pt x="384" y="288"/>
                  </a:lnTo>
                  <a:lnTo>
                    <a:pt x="96" y="336"/>
                  </a:lnTo>
                </a:path>
              </a:pathLst>
            </a:custGeom>
            <a:solidFill>
              <a:srgbClr val="00AE00"/>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0" name="Freeform 8"/>
            <p:cNvSpPr/>
            <p:nvPr/>
          </p:nvSpPr>
          <p:spPr bwMode="auto">
            <a:xfrm>
              <a:off x="2449" y="1968"/>
              <a:ext cx="1153" cy="817"/>
            </a:xfrm>
            <a:custGeom>
              <a:avLst/>
              <a:gdLst>
                <a:gd name="T0" fmla="*/ 0 w 1153"/>
                <a:gd name="T1" fmla="*/ 288 h 817"/>
                <a:gd name="T2" fmla="*/ 960 w 1153"/>
                <a:gd name="T3" fmla="*/ 816 h 817"/>
                <a:gd name="T4" fmla="*/ 1152 w 1153"/>
                <a:gd name="T5" fmla="*/ 816 h 817"/>
                <a:gd name="T6" fmla="*/ 1152 w 1153"/>
                <a:gd name="T7" fmla="*/ 576 h 817"/>
                <a:gd name="T8" fmla="*/ 240 w 1153"/>
                <a:gd name="T9" fmla="*/ 0 h 817"/>
                <a:gd name="T10" fmla="*/ 0 w 1153"/>
                <a:gd name="T11" fmla="*/ 0 h 817"/>
                <a:gd name="T12" fmla="*/ 0 w 1153"/>
                <a:gd name="T13" fmla="*/ 288 h 817"/>
              </a:gdLst>
              <a:ahLst/>
              <a:cxnLst>
                <a:cxn ang="0">
                  <a:pos x="T0" y="T1"/>
                </a:cxn>
                <a:cxn ang="0">
                  <a:pos x="T2" y="T3"/>
                </a:cxn>
                <a:cxn ang="0">
                  <a:pos x="T4" y="T5"/>
                </a:cxn>
                <a:cxn ang="0">
                  <a:pos x="T6" y="T7"/>
                </a:cxn>
                <a:cxn ang="0">
                  <a:pos x="T8" y="T9"/>
                </a:cxn>
                <a:cxn ang="0">
                  <a:pos x="T10" y="T11"/>
                </a:cxn>
                <a:cxn ang="0">
                  <a:pos x="T12" y="T13"/>
                </a:cxn>
              </a:cxnLst>
              <a:rect l="0" t="0" r="r" b="b"/>
              <a:pathLst>
                <a:path w="1153" h="817">
                  <a:moveTo>
                    <a:pt x="0" y="288"/>
                  </a:moveTo>
                  <a:lnTo>
                    <a:pt x="960" y="816"/>
                  </a:lnTo>
                  <a:lnTo>
                    <a:pt x="1152" y="816"/>
                  </a:lnTo>
                  <a:lnTo>
                    <a:pt x="1152" y="576"/>
                  </a:lnTo>
                  <a:lnTo>
                    <a:pt x="240" y="0"/>
                  </a:lnTo>
                  <a:lnTo>
                    <a:pt x="0" y="0"/>
                  </a:lnTo>
                  <a:lnTo>
                    <a:pt x="0" y="288"/>
                  </a:lnTo>
                </a:path>
              </a:pathLst>
            </a:custGeom>
            <a:solidFill>
              <a:srgbClr val="00AE00"/>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1" name="Freeform 9"/>
            <p:cNvSpPr/>
            <p:nvPr/>
          </p:nvSpPr>
          <p:spPr bwMode="auto">
            <a:xfrm>
              <a:off x="2449" y="1152"/>
              <a:ext cx="865" cy="577"/>
            </a:xfrm>
            <a:custGeom>
              <a:avLst/>
              <a:gdLst>
                <a:gd name="T0" fmla="*/ 0 w 865"/>
                <a:gd name="T1" fmla="*/ 576 h 577"/>
                <a:gd name="T2" fmla="*/ 864 w 865"/>
                <a:gd name="T3" fmla="*/ 0 h 577"/>
                <a:gd name="T4" fmla="*/ 0 w 865"/>
                <a:gd name="T5" fmla="*/ 0 h 577"/>
                <a:gd name="T6" fmla="*/ 0 w 865"/>
                <a:gd name="T7" fmla="*/ 576 h 577"/>
              </a:gdLst>
              <a:ahLst/>
              <a:cxnLst>
                <a:cxn ang="0">
                  <a:pos x="T0" y="T1"/>
                </a:cxn>
                <a:cxn ang="0">
                  <a:pos x="T2" y="T3"/>
                </a:cxn>
                <a:cxn ang="0">
                  <a:pos x="T4" y="T5"/>
                </a:cxn>
                <a:cxn ang="0">
                  <a:pos x="T6" y="T7"/>
                </a:cxn>
              </a:cxnLst>
              <a:rect l="0" t="0" r="r" b="b"/>
              <a:pathLst>
                <a:path w="865" h="577">
                  <a:moveTo>
                    <a:pt x="0" y="576"/>
                  </a:moveTo>
                  <a:lnTo>
                    <a:pt x="864" y="0"/>
                  </a:lnTo>
                  <a:lnTo>
                    <a:pt x="0" y="0"/>
                  </a:lnTo>
                  <a:lnTo>
                    <a:pt x="0" y="576"/>
                  </a:lnTo>
                </a:path>
              </a:pathLst>
            </a:custGeom>
            <a:solidFill>
              <a:srgbClr val="00AE00"/>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2" name="Rectangle 10"/>
            <p:cNvSpPr>
              <a:spLocks noChangeArrowheads="1"/>
            </p:cNvSpPr>
            <p:nvPr/>
          </p:nvSpPr>
          <p:spPr bwMode="auto">
            <a:xfrm>
              <a:off x="197" y="676"/>
              <a:ext cx="5512" cy="292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3" name="Line 11"/>
            <p:cNvSpPr>
              <a:spLocks noChangeShapeType="1"/>
            </p:cNvSpPr>
            <p:nvPr/>
          </p:nvSpPr>
          <p:spPr bwMode="auto">
            <a:xfrm>
              <a:off x="1249" y="672"/>
              <a:ext cx="0" cy="292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4" name="Line 12"/>
            <p:cNvSpPr>
              <a:spLocks noChangeShapeType="1"/>
            </p:cNvSpPr>
            <p:nvPr/>
          </p:nvSpPr>
          <p:spPr bwMode="auto">
            <a:xfrm>
              <a:off x="2449" y="672"/>
              <a:ext cx="0" cy="292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5" name="Line 13"/>
            <p:cNvSpPr>
              <a:spLocks noChangeShapeType="1"/>
            </p:cNvSpPr>
            <p:nvPr/>
          </p:nvSpPr>
          <p:spPr bwMode="auto">
            <a:xfrm>
              <a:off x="3601" y="672"/>
              <a:ext cx="0" cy="292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6" name="Line 14"/>
            <p:cNvSpPr>
              <a:spLocks noChangeShapeType="1"/>
            </p:cNvSpPr>
            <p:nvPr/>
          </p:nvSpPr>
          <p:spPr bwMode="auto">
            <a:xfrm>
              <a:off x="4705" y="672"/>
              <a:ext cx="0" cy="292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7" name="Line 15"/>
            <p:cNvSpPr>
              <a:spLocks noChangeShapeType="1"/>
            </p:cNvSpPr>
            <p:nvPr/>
          </p:nvSpPr>
          <p:spPr bwMode="auto">
            <a:xfrm>
              <a:off x="193" y="1152"/>
              <a:ext cx="552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8" name="Line 16"/>
            <p:cNvSpPr>
              <a:spLocks noChangeShapeType="1"/>
            </p:cNvSpPr>
            <p:nvPr/>
          </p:nvSpPr>
          <p:spPr bwMode="auto">
            <a:xfrm>
              <a:off x="193" y="1968"/>
              <a:ext cx="552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9" name="Line 17"/>
            <p:cNvSpPr>
              <a:spLocks noChangeShapeType="1"/>
            </p:cNvSpPr>
            <p:nvPr/>
          </p:nvSpPr>
          <p:spPr bwMode="auto">
            <a:xfrm>
              <a:off x="193" y="2784"/>
              <a:ext cx="552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20" name="Rectangle 18"/>
            <p:cNvSpPr>
              <a:spLocks noChangeArrowheads="1"/>
            </p:cNvSpPr>
            <p:nvPr/>
          </p:nvSpPr>
          <p:spPr bwMode="auto">
            <a:xfrm>
              <a:off x="376" y="788"/>
              <a:ext cx="754"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i="1">
                  <a:latin typeface="Arial" panose="020B0604020202020204" pitchFamily="34" charset="0"/>
                  <a:cs typeface="Arial" panose="020B0604020202020204" pitchFamily="34" charset="0"/>
                </a:rPr>
                <a:t>Structure</a:t>
              </a:r>
              <a:endParaRPr kumimoji="0" lang="en-GB" altLang="zh-TW" sz="1600" b="1" i="1">
                <a:latin typeface="Arial" panose="020B0604020202020204" pitchFamily="34" charset="0"/>
                <a:cs typeface="Arial" panose="020B0604020202020204" pitchFamily="34" charset="0"/>
              </a:endParaRPr>
            </a:p>
          </p:txBody>
        </p:sp>
        <p:sp>
          <p:nvSpPr>
            <p:cNvPr id="21" name="Rectangle 19"/>
            <p:cNvSpPr>
              <a:spLocks noChangeArrowheads="1"/>
            </p:cNvSpPr>
            <p:nvPr/>
          </p:nvSpPr>
          <p:spPr bwMode="auto">
            <a:xfrm>
              <a:off x="1177" y="692"/>
              <a:ext cx="1311"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latinLnBrk="0" hangingPunct="0"/>
              <a:r>
                <a:rPr kumimoji="0" lang="en-GB" altLang="zh-TW" sz="1600" b="1" i="1">
                  <a:latin typeface="Arial" panose="020B0604020202020204" pitchFamily="34" charset="0"/>
                  <a:cs typeface="Arial" panose="020B0604020202020204" pitchFamily="34" charset="0"/>
                </a:rPr>
                <a:t>Types of</a:t>
              </a:r>
              <a:endParaRPr kumimoji="0" lang="en-GB" altLang="zh-TW" sz="1600" b="1" i="1">
                <a:latin typeface="Arial" panose="020B0604020202020204" pitchFamily="34" charset="0"/>
                <a:cs typeface="Arial" panose="020B0604020202020204" pitchFamily="34" charset="0"/>
              </a:endParaRPr>
            </a:p>
            <a:p>
              <a:pPr algn="ctr" eaLnBrk="0" latinLnBrk="0" hangingPunct="0"/>
              <a:r>
                <a:rPr kumimoji="0" lang="en-GB" altLang="zh-TW" sz="1600" b="1" i="1">
                  <a:latin typeface="Arial" panose="020B0604020202020204" pitchFamily="34" charset="0"/>
                  <a:cs typeface="Arial" panose="020B0604020202020204" pitchFamily="34" charset="0"/>
                </a:rPr>
                <a:t>Decision Regions</a:t>
              </a:r>
              <a:endParaRPr kumimoji="0" lang="en-GB" altLang="zh-TW" sz="1600" b="1" i="1">
                <a:latin typeface="Arial" panose="020B0604020202020204" pitchFamily="34" charset="0"/>
                <a:cs typeface="Arial" panose="020B0604020202020204" pitchFamily="34" charset="0"/>
              </a:endParaRPr>
            </a:p>
          </p:txBody>
        </p:sp>
        <p:sp>
          <p:nvSpPr>
            <p:cNvPr id="22" name="Rectangle 20"/>
            <p:cNvSpPr>
              <a:spLocks noChangeArrowheads="1"/>
            </p:cNvSpPr>
            <p:nvPr/>
          </p:nvSpPr>
          <p:spPr bwMode="auto">
            <a:xfrm>
              <a:off x="2527" y="692"/>
              <a:ext cx="1037"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latinLnBrk="0" hangingPunct="0"/>
              <a:r>
                <a:rPr kumimoji="0" lang="en-GB" altLang="zh-TW" sz="1600" b="1" i="1">
                  <a:latin typeface="Arial" panose="020B0604020202020204" pitchFamily="34" charset="0"/>
                  <a:cs typeface="Arial" panose="020B0604020202020204" pitchFamily="34" charset="0"/>
                </a:rPr>
                <a:t>Exclusive-OR</a:t>
              </a:r>
              <a:endParaRPr kumimoji="0" lang="en-GB" altLang="zh-TW" sz="1600" b="1" i="1">
                <a:latin typeface="Arial" panose="020B0604020202020204" pitchFamily="34" charset="0"/>
                <a:cs typeface="Arial" panose="020B0604020202020204" pitchFamily="34" charset="0"/>
              </a:endParaRPr>
            </a:p>
            <a:p>
              <a:pPr algn="ctr" eaLnBrk="0" latinLnBrk="0" hangingPunct="0"/>
              <a:r>
                <a:rPr kumimoji="0" lang="en-GB" altLang="zh-TW" sz="1600" b="1" i="1">
                  <a:latin typeface="Arial" panose="020B0604020202020204" pitchFamily="34" charset="0"/>
                  <a:cs typeface="Arial" panose="020B0604020202020204" pitchFamily="34" charset="0"/>
                </a:rPr>
                <a:t>Problem</a:t>
              </a:r>
              <a:endParaRPr kumimoji="0" lang="en-GB" altLang="zh-TW" sz="1600" b="1" i="1">
                <a:latin typeface="Arial" panose="020B0604020202020204" pitchFamily="34" charset="0"/>
                <a:cs typeface="Arial" panose="020B0604020202020204" pitchFamily="34" charset="0"/>
              </a:endParaRPr>
            </a:p>
          </p:txBody>
        </p:sp>
        <p:sp>
          <p:nvSpPr>
            <p:cNvPr id="23" name="Rectangle 21"/>
            <p:cNvSpPr>
              <a:spLocks noChangeArrowheads="1"/>
            </p:cNvSpPr>
            <p:nvPr/>
          </p:nvSpPr>
          <p:spPr bwMode="auto">
            <a:xfrm>
              <a:off x="3558" y="692"/>
              <a:ext cx="1202"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latinLnBrk="0" hangingPunct="0"/>
              <a:r>
                <a:rPr kumimoji="0" lang="en-GB" altLang="zh-TW" sz="1600" b="1" i="1" dirty="0">
                  <a:latin typeface="Arial" panose="020B0604020202020204" pitchFamily="34" charset="0"/>
                  <a:cs typeface="Arial" panose="020B0604020202020204" pitchFamily="34" charset="0"/>
                </a:rPr>
                <a:t>Classes with</a:t>
              </a:r>
              <a:endParaRPr kumimoji="0" lang="en-GB" altLang="zh-TW" sz="1600" b="1" i="1" dirty="0">
                <a:latin typeface="Arial" panose="020B0604020202020204" pitchFamily="34" charset="0"/>
                <a:cs typeface="Arial" panose="020B0604020202020204" pitchFamily="34" charset="0"/>
              </a:endParaRPr>
            </a:p>
            <a:p>
              <a:pPr algn="ctr" eaLnBrk="0" latinLnBrk="0" hangingPunct="0"/>
              <a:r>
                <a:rPr kumimoji="0" lang="en-GB" altLang="zh-TW" sz="1600" b="1" i="1" dirty="0">
                  <a:latin typeface="Arial" panose="020B0604020202020204" pitchFamily="34" charset="0"/>
                  <a:cs typeface="Arial" panose="020B0604020202020204" pitchFamily="34" charset="0"/>
                </a:rPr>
                <a:t>Meshed regions</a:t>
              </a:r>
              <a:endParaRPr kumimoji="0" lang="en-GB" altLang="zh-TW" sz="1600" b="1" i="1" dirty="0">
                <a:latin typeface="Arial" panose="020B0604020202020204" pitchFamily="34" charset="0"/>
                <a:cs typeface="Arial" panose="020B0604020202020204" pitchFamily="34" charset="0"/>
              </a:endParaRPr>
            </a:p>
          </p:txBody>
        </p:sp>
        <p:sp>
          <p:nvSpPr>
            <p:cNvPr id="24" name="Rectangle 22"/>
            <p:cNvSpPr>
              <a:spLocks noChangeArrowheads="1"/>
            </p:cNvSpPr>
            <p:nvPr/>
          </p:nvSpPr>
          <p:spPr bwMode="auto">
            <a:xfrm>
              <a:off x="4657" y="692"/>
              <a:ext cx="1145"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latinLnBrk="0" hangingPunct="0"/>
              <a:r>
                <a:rPr kumimoji="0" lang="en-GB" altLang="zh-TW" sz="1600" b="1" i="1">
                  <a:latin typeface="Arial" panose="020B0604020202020204" pitchFamily="34" charset="0"/>
                  <a:cs typeface="Arial" panose="020B0604020202020204" pitchFamily="34" charset="0"/>
                </a:rPr>
                <a:t>Most General</a:t>
              </a:r>
              <a:endParaRPr kumimoji="0" lang="en-GB" altLang="zh-TW" sz="1600" b="1" i="1">
                <a:latin typeface="Arial" panose="020B0604020202020204" pitchFamily="34" charset="0"/>
                <a:cs typeface="Arial" panose="020B0604020202020204" pitchFamily="34" charset="0"/>
              </a:endParaRPr>
            </a:p>
            <a:p>
              <a:pPr algn="ctr" eaLnBrk="0" latinLnBrk="0" hangingPunct="0"/>
              <a:r>
                <a:rPr kumimoji="0" lang="en-GB" altLang="zh-TW" sz="1600" b="1" i="1">
                  <a:latin typeface="Arial" panose="020B0604020202020204" pitchFamily="34" charset="0"/>
                  <a:cs typeface="Arial" panose="020B0604020202020204" pitchFamily="34" charset="0"/>
                </a:rPr>
                <a:t>Region Shapes</a:t>
              </a:r>
              <a:endParaRPr kumimoji="0" lang="en-GB" altLang="zh-TW" sz="1600" b="1" i="1">
                <a:latin typeface="Arial" panose="020B0604020202020204" pitchFamily="34" charset="0"/>
                <a:cs typeface="Arial" panose="020B0604020202020204" pitchFamily="34" charset="0"/>
              </a:endParaRPr>
            </a:p>
          </p:txBody>
        </p:sp>
        <p:sp>
          <p:nvSpPr>
            <p:cNvPr id="25" name="Rectangle 23"/>
            <p:cNvSpPr>
              <a:spLocks noChangeArrowheads="1"/>
            </p:cNvSpPr>
            <p:nvPr/>
          </p:nvSpPr>
          <p:spPr bwMode="auto">
            <a:xfrm>
              <a:off x="232" y="1172"/>
              <a:ext cx="974"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i="1">
                  <a:latin typeface="Arial" panose="020B0604020202020204" pitchFamily="34" charset="0"/>
                  <a:cs typeface="Arial" panose="020B0604020202020204" pitchFamily="34" charset="0"/>
                </a:rPr>
                <a:t>Single-Layer</a:t>
              </a:r>
              <a:endParaRPr kumimoji="0" lang="en-GB" altLang="zh-TW" sz="1600" b="1" i="1">
                <a:latin typeface="Arial" panose="020B0604020202020204" pitchFamily="34" charset="0"/>
                <a:cs typeface="Arial" panose="020B0604020202020204" pitchFamily="34" charset="0"/>
              </a:endParaRPr>
            </a:p>
          </p:txBody>
        </p:sp>
        <p:grpSp>
          <p:nvGrpSpPr>
            <p:cNvPr id="26" name="Group 24"/>
            <p:cNvGrpSpPr/>
            <p:nvPr/>
          </p:nvGrpSpPr>
          <p:grpSpPr bwMode="auto">
            <a:xfrm>
              <a:off x="481" y="1444"/>
              <a:ext cx="432" cy="332"/>
              <a:chOff x="384" y="1924"/>
              <a:chExt cx="432" cy="332"/>
            </a:xfrm>
          </p:grpSpPr>
          <p:sp>
            <p:nvSpPr>
              <p:cNvPr id="191" name="Oval 25"/>
              <p:cNvSpPr>
                <a:spLocks noChangeArrowheads="1"/>
              </p:cNvSpPr>
              <p:nvPr/>
            </p:nvSpPr>
            <p:spPr bwMode="auto">
              <a:xfrm>
                <a:off x="532" y="1924"/>
                <a:ext cx="136" cy="136"/>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92" name="Line 26"/>
              <p:cNvSpPr>
                <a:spLocks noChangeShapeType="1"/>
              </p:cNvSpPr>
              <p:nvPr/>
            </p:nvSpPr>
            <p:spPr bwMode="auto">
              <a:xfrm flipH="1">
                <a:off x="384" y="2064"/>
                <a:ext cx="192"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93" name="Line 27"/>
              <p:cNvSpPr>
                <a:spLocks noChangeShapeType="1"/>
              </p:cNvSpPr>
              <p:nvPr/>
            </p:nvSpPr>
            <p:spPr bwMode="auto">
              <a:xfrm>
                <a:off x="624" y="2064"/>
                <a:ext cx="192"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grpSp>
        <p:sp>
          <p:nvSpPr>
            <p:cNvPr id="27" name="Rectangle 28"/>
            <p:cNvSpPr>
              <a:spLocks noChangeArrowheads="1"/>
            </p:cNvSpPr>
            <p:nvPr/>
          </p:nvSpPr>
          <p:spPr bwMode="auto">
            <a:xfrm>
              <a:off x="281" y="1988"/>
              <a:ext cx="8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i="1">
                  <a:latin typeface="Arial" panose="020B0604020202020204" pitchFamily="34" charset="0"/>
                  <a:cs typeface="Arial" panose="020B0604020202020204" pitchFamily="34" charset="0"/>
                </a:rPr>
                <a:t>Two-Layer</a:t>
              </a:r>
              <a:endParaRPr kumimoji="0" lang="en-GB" altLang="zh-TW" sz="1600" b="1" i="1">
                <a:latin typeface="Arial" panose="020B0604020202020204" pitchFamily="34" charset="0"/>
                <a:cs typeface="Arial" panose="020B0604020202020204" pitchFamily="34" charset="0"/>
              </a:endParaRPr>
            </a:p>
          </p:txBody>
        </p:sp>
        <p:grpSp>
          <p:nvGrpSpPr>
            <p:cNvPr id="28" name="Group 29"/>
            <p:cNvGrpSpPr/>
            <p:nvPr/>
          </p:nvGrpSpPr>
          <p:grpSpPr bwMode="auto">
            <a:xfrm>
              <a:off x="437" y="2212"/>
              <a:ext cx="520" cy="524"/>
              <a:chOff x="340" y="2692"/>
              <a:chExt cx="520" cy="524"/>
            </a:xfrm>
          </p:grpSpPr>
          <p:sp>
            <p:nvSpPr>
              <p:cNvPr id="182" name="Oval 30"/>
              <p:cNvSpPr>
                <a:spLocks noChangeArrowheads="1"/>
              </p:cNvSpPr>
              <p:nvPr/>
            </p:nvSpPr>
            <p:spPr bwMode="auto">
              <a:xfrm>
                <a:off x="532" y="2692"/>
                <a:ext cx="136" cy="136"/>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83" name="Line 31"/>
              <p:cNvSpPr>
                <a:spLocks noChangeShapeType="1"/>
              </p:cNvSpPr>
              <p:nvPr/>
            </p:nvSpPr>
            <p:spPr bwMode="auto">
              <a:xfrm flipH="1">
                <a:off x="432" y="2832"/>
                <a:ext cx="144" cy="14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84" name="Line 32"/>
              <p:cNvSpPr>
                <a:spLocks noChangeShapeType="1"/>
              </p:cNvSpPr>
              <p:nvPr/>
            </p:nvSpPr>
            <p:spPr bwMode="auto">
              <a:xfrm>
                <a:off x="624" y="2832"/>
                <a:ext cx="144" cy="14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85" name="Oval 33"/>
              <p:cNvSpPr>
                <a:spLocks noChangeArrowheads="1"/>
              </p:cNvSpPr>
              <p:nvPr/>
            </p:nvSpPr>
            <p:spPr bwMode="auto">
              <a:xfrm>
                <a:off x="724" y="2980"/>
                <a:ext cx="136" cy="136"/>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86" name="Oval 34"/>
              <p:cNvSpPr>
                <a:spLocks noChangeArrowheads="1"/>
              </p:cNvSpPr>
              <p:nvPr/>
            </p:nvSpPr>
            <p:spPr bwMode="auto">
              <a:xfrm>
                <a:off x="340" y="2980"/>
                <a:ext cx="136" cy="136"/>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87" name="Line 35"/>
              <p:cNvSpPr>
                <a:spLocks noChangeShapeType="1"/>
              </p:cNvSpPr>
              <p:nvPr/>
            </p:nvSpPr>
            <p:spPr bwMode="auto">
              <a:xfrm>
                <a:off x="408" y="3120"/>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88" name="Line 36"/>
              <p:cNvSpPr>
                <a:spLocks noChangeShapeType="1"/>
              </p:cNvSpPr>
              <p:nvPr/>
            </p:nvSpPr>
            <p:spPr bwMode="auto">
              <a:xfrm>
                <a:off x="792" y="3120"/>
                <a:ext cx="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89" name="Line 37"/>
              <p:cNvSpPr>
                <a:spLocks noChangeShapeType="1"/>
              </p:cNvSpPr>
              <p:nvPr/>
            </p:nvSpPr>
            <p:spPr bwMode="auto">
              <a:xfrm flipV="1">
                <a:off x="408" y="3060"/>
                <a:ext cx="315" cy="1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90" name="Line 38"/>
              <p:cNvSpPr>
                <a:spLocks noChangeShapeType="1"/>
              </p:cNvSpPr>
              <p:nvPr/>
            </p:nvSpPr>
            <p:spPr bwMode="auto">
              <a:xfrm flipH="1" flipV="1">
                <a:off x="473" y="3060"/>
                <a:ext cx="315" cy="1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grpSp>
        <p:sp>
          <p:nvSpPr>
            <p:cNvPr id="29" name="Rectangle 39"/>
            <p:cNvSpPr>
              <a:spLocks noChangeArrowheads="1"/>
            </p:cNvSpPr>
            <p:nvPr/>
          </p:nvSpPr>
          <p:spPr bwMode="auto">
            <a:xfrm>
              <a:off x="281" y="2804"/>
              <a:ext cx="935"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i="1">
                  <a:latin typeface="Arial" panose="020B0604020202020204" pitchFamily="34" charset="0"/>
                  <a:cs typeface="Arial" panose="020B0604020202020204" pitchFamily="34" charset="0"/>
                </a:rPr>
                <a:t>Three-Layer</a:t>
              </a:r>
              <a:endParaRPr kumimoji="0" lang="en-GB" altLang="zh-TW" sz="1600" b="1" i="1">
                <a:latin typeface="Arial" panose="020B0604020202020204" pitchFamily="34" charset="0"/>
                <a:cs typeface="Arial" panose="020B0604020202020204" pitchFamily="34" charset="0"/>
              </a:endParaRPr>
            </a:p>
          </p:txBody>
        </p:sp>
        <p:sp>
          <p:nvSpPr>
            <p:cNvPr id="30" name="Oval 40"/>
            <p:cNvSpPr>
              <a:spLocks noChangeArrowheads="1"/>
            </p:cNvSpPr>
            <p:nvPr/>
          </p:nvSpPr>
          <p:spPr bwMode="auto">
            <a:xfrm>
              <a:off x="677" y="3028"/>
              <a:ext cx="88" cy="88"/>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grpSp>
          <p:nvGrpSpPr>
            <p:cNvPr id="31" name="Group 41"/>
            <p:cNvGrpSpPr/>
            <p:nvPr/>
          </p:nvGrpSpPr>
          <p:grpSpPr bwMode="auto">
            <a:xfrm>
              <a:off x="341" y="3172"/>
              <a:ext cx="760" cy="280"/>
              <a:chOff x="244" y="3652"/>
              <a:chExt cx="760" cy="280"/>
            </a:xfrm>
          </p:grpSpPr>
          <p:grpSp>
            <p:nvGrpSpPr>
              <p:cNvPr id="172" name="Group 42"/>
              <p:cNvGrpSpPr/>
              <p:nvPr/>
            </p:nvGrpSpPr>
            <p:grpSpPr bwMode="auto">
              <a:xfrm>
                <a:off x="244" y="3652"/>
                <a:ext cx="328" cy="280"/>
                <a:chOff x="244" y="3652"/>
                <a:chExt cx="328" cy="280"/>
              </a:xfrm>
            </p:grpSpPr>
            <p:sp>
              <p:nvSpPr>
                <p:cNvPr id="178" name="Oval 43"/>
                <p:cNvSpPr>
                  <a:spLocks noChangeArrowheads="1"/>
                </p:cNvSpPr>
                <p:nvPr/>
              </p:nvSpPr>
              <p:spPr bwMode="auto">
                <a:xfrm>
                  <a:off x="364" y="3652"/>
                  <a:ext cx="88" cy="88"/>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grpSp>
              <p:nvGrpSpPr>
                <p:cNvPr id="179" name="Group 44"/>
                <p:cNvGrpSpPr/>
                <p:nvPr/>
              </p:nvGrpSpPr>
              <p:grpSpPr bwMode="auto">
                <a:xfrm>
                  <a:off x="244" y="3844"/>
                  <a:ext cx="328" cy="88"/>
                  <a:chOff x="244" y="3844"/>
                  <a:chExt cx="328" cy="88"/>
                </a:xfrm>
              </p:grpSpPr>
              <p:sp>
                <p:nvSpPr>
                  <p:cNvPr id="180" name="Oval 45"/>
                  <p:cNvSpPr>
                    <a:spLocks noChangeArrowheads="1"/>
                  </p:cNvSpPr>
                  <p:nvPr/>
                </p:nvSpPr>
                <p:spPr bwMode="auto">
                  <a:xfrm>
                    <a:off x="244" y="3844"/>
                    <a:ext cx="88" cy="88"/>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81" name="Oval 46"/>
                  <p:cNvSpPr>
                    <a:spLocks noChangeArrowheads="1"/>
                  </p:cNvSpPr>
                  <p:nvPr/>
                </p:nvSpPr>
                <p:spPr bwMode="auto">
                  <a:xfrm>
                    <a:off x="484" y="3844"/>
                    <a:ext cx="88" cy="88"/>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grpSp>
          </p:grpSp>
          <p:grpSp>
            <p:nvGrpSpPr>
              <p:cNvPr id="173" name="Group 47"/>
              <p:cNvGrpSpPr/>
              <p:nvPr/>
            </p:nvGrpSpPr>
            <p:grpSpPr bwMode="auto">
              <a:xfrm>
                <a:off x="676" y="3652"/>
                <a:ext cx="328" cy="280"/>
                <a:chOff x="676" y="3652"/>
                <a:chExt cx="328" cy="280"/>
              </a:xfrm>
            </p:grpSpPr>
            <p:sp>
              <p:nvSpPr>
                <p:cNvPr id="174" name="Oval 48"/>
                <p:cNvSpPr>
                  <a:spLocks noChangeArrowheads="1"/>
                </p:cNvSpPr>
                <p:nvPr/>
              </p:nvSpPr>
              <p:spPr bwMode="auto">
                <a:xfrm>
                  <a:off x="796" y="3652"/>
                  <a:ext cx="88" cy="88"/>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grpSp>
              <p:nvGrpSpPr>
                <p:cNvPr id="175" name="Group 49"/>
                <p:cNvGrpSpPr/>
                <p:nvPr/>
              </p:nvGrpSpPr>
              <p:grpSpPr bwMode="auto">
                <a:xfrm>
                  <a:off x="676" y="3844"/>
                  <a:ext cx="328" cy="88"/>
                  <a:chOff x="676" y="3844"/>
                  <a:chExt cx="328" cy="88"/>
                </a:xfrm>
              </p:grpSpPr>
              <p:sp>
                <p:nvSpPr>
                  <p:cNvPr id="176" name="Oval 50"/>
                  <p:cNvSpPr>
                    <a:spLocks noChangeArrowheads="1"/>
                  </p:cNvSpPr>
                  <p:nvPr/>
                </p:nvSpPr>
                <p:spPr bwMode="auto">
                  <a:xfrm>
                    <a:off x="676" y="3844"/>
                    <a:ext cx="88" cy="88"/>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77" name="Oval 51"/>
                  <p:cNvSpPr>
                    <a:spLocks noChangeArrowheads="1"/>
                  </p:cNvSpPr>
                  <p:nvPr/>
                </p:nvSpPr>
                <p:spPr bwMode="auto">
                  <a:xfrm>
                    <a:off x="916" y="3844"/>
                    <a:ext cx="88" cy="88"/>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grpSp>
          </p:grpSp>
        </p:grpSp>
        <p:sp>
          <p:nvSpPr>
            <p:cNvPr id="32" name="Line 52"/>
            <p:cNvSpPr>
              <a:spLocks noChangeShapeType="1"/>
            </p:cNvSpPr>
            <p:nvPr/>
          </p:nvSpPr>
          <p:spPr bwMode="auto">
            <a:xfrm flipV="1">
              <a:off x="541" y="3099"/>
              <a:ext cx="141" cy="8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33" name="Line 53"/>
            <p:cNvSpPr>
              <a:spLocks noChangeShapeType="1"/>
            </p:cNvSpPr>
            <p:nvPr/>
          </p:nvSpPr>
          <p:spPr bwMode="auto">
            <a:xfrm flipH="1" flipV="1">
              <a:off x="756" y="3102"/>
              <a:ext cx="141" cy="8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34" name="Line 54"/>
            <p:cNvSpPr>
              <a:spLocks noChangeShapeType="1"/>
            </p:cNvSpPr>
            <p:nvPr/>
          </p:nvSpPr>
          <p:spPr bwMode="auto">
            <a:xfrm flipV="1">
              <a:off x="391" y="3261"/>
              <a:ext cx="111" cy="10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35" name="Line 55"/>
            <p:cNvSpPr>
              <a:spLocks noChangeShapeType="1"/>
            </p:cNvSpPr>
            <p:nvPr/>
          </p:nvSpPr>
          <p:spPr bwMode="auto">
            <a:xfrm>
              <a:off x="517" y="3258"/>
              <a:ext cx="105" cy="10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36" name="Line 56"/>
            <p:cNvSpPr>
              <a:spLocks noChangeShapeType="1"/>
            </p:cNvSpPr>
            <p:nvPr/>
          </p:nvSpPr>
          <p:spPr bwMode="auto">
            <a:xfrm>
              <a:off x="532" y="3252"/>
              <a:ext cx="285" cy="11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37" name="Line 57"/>
            <p:cNvSpPr>
              <a:spLocks noChangeShapeType="1"/>
            </p:cNvSpPr>
            <p:nvPr/>
          </p:nvSpPr>
          <p:spPr bwMode="auto">
            <a:xfrm>
              <a:off x="544" y="3249"/>
              <a:ext cx="483" cy="11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38" name="Line 58"/>
            <p:cNvSpPr>
              <a:spLocks noChangeShapeType="1"/>
            </p:cNvSpPr>
            <p:nvPr/>
          </p:nvSpPr>
          <p:spPr bwMode="auto">
            <a:xfrm flipH="1">
              <a:off x="423" y="3252"/>
              <a:ext cx="483" cy="11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39" name="Line 59"/>
            <p:cNvSpPr>
              <a:spLocks noChangeShapeType="1"/>
            </p:cNvSpPr>
            <p:nvPr/>
          </p:nvSpPr>
          <p:spPr bwMode="auto">
            <a:xfrm flipH="1">
              <a:off x="625" y="3255"/>
              <a:ext cx="290" cy="10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40" name="Line 60"/>
            <p:cNvSpPr>
              <a:spLocks noChangeShapeType="1"/>
            </p:cNvSpPr>
            <p:nvPr/>
          </p:nvSpPr>
          <p:spPr bwMode="auto">
            <a:xfrm flipH="1">
              <a:off x="816" y="3258"/>
              <a:ext cx="105" cy="10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41" name="Line 61"/>
            <p:cNvSpPr>
              <a:spLocks noChangeShapeType="1"/>
            </p:cNvSpPr>
            <p:nvPr/>
          </p:nvSpPr>
          <p:spPr bwMode="auto">
            <a:xfrm flipH="1" flipV="1">
              <a:off x="942" y="3261"/>
              <a:ext cx="111" cy="10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42" name="Line 62"/>
            <p:cNvSpPr>
              <a:spLocks noChangeShapeType="1"/>
            </p:cNvSpPr>
            <p:nvPr/>
          </p:nvSpPr>
          <p:spPr bwMode="auto">
            <a:xfrm>
              <a:off x="394" y="3459"/>
              <a:ext cx="111" cy="10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43" name="Line 63"/>
            <p:cNvSpPr>
              <a:spLocks noChangeShapeType="1"/>
            </p:cNvSpPr>
            <p:nvPr/>
          </p:nvSpPr>
          <p:spPr bwMode="auto">
            <a:xfrm flipV="1">
              <a:off x="511" y="3446"/>
              <a:ext cx="105" cy="10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44" name="Line 64"/>
            <p:cNvSpPr>
              <a:spLocks noChangeShapeType="1"/>
            </p:cNvSpPr>
            <p:nvPr/>
          </p:nvSpPr>
          <p:spPr bwMode="auto">
            <a:xfrm flipV="1">
              <a:off x="505" y="3443"/>
              <a:ext cx="285" cy="11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45" name="Line 65"/>
            <p:cNvSpPr>
              <a:spLocks noChangeShapeType="1"/>
            </p:cNvSpPr>
            <p:nvPr/>
          </p:nvSpPr>
          <p:spPr bwMode="auto">
            <a:xfrm flipV="1">
              <a:off x="499" y="3435"/>
              <a:ext cx="522" cy="12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46" name="Line 66"/>
            <p:cNvSpPr>
              <a:spLocks noChangeShapeType="1"/>
            </p:cNvSpPr>
            <p:nvPr/>
          </p:nvSpPr>
          <p:spPr bwMode="auto">
            <a:xfrm flipH="1" flipV="1">
              <a:off x="427" y="3432"/>
              <a:ext cx="503" cy="1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47" name="Line 67"/>
            <p:cNvSpPr>
              <a:spLocks noChangeShapeType="1"/>
            </p:cNvSpPr>
            <p:nvPr/>
          </p:nvSpPr>
          <p:spPr bwMode="auto">
            <a:xfrm flipH="1" flipV="1">
              <a:off x="645" y="3446"/>
              <a:ext cx="285" cy="11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48" name="Line 68"/>
            <p:cNvSpPr>
              <a:spLocks noChangeShapeType="1"/>
            </p:cNvSpPr>
            <p:nvPr/>
          </p:nvSpPr>
          <p:spPr bwMode="auto">
            <a:xfrm flipH="1" flipV="1">
              <a:off x="810" y="3446"/>
              <a:ext cx="121" cy="10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49" name="Line 69"/>
            <p:cNvSpPr>
              <a:spLocks noChangeShapeType="1"/>
            </p:cNvSpPr>
            <p:nvPr/>
          </p:nvSpPr>
          <p:spPr bwMode="auto">
            <a:xfrm flipH="1">
              <a:off x="934" y="3450"/>
              <a:ext cx="113" cy="10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50" name="Rectangle 70"/>
            <p:cNvSpPr>
              <a:spLocks noChangeArrowheads="1"/>
            </p:cNvSpPr>
            <p:nvPr/>
          </p:nvSpPr>
          <p:spPr bwMode="auto">
            <a:xfrm>
              <a:off x="1366" y="1220"/>
              <a:ext cx="957" cy="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latinLnBrk="0" hangingPunct="0"/>
              <a:r>
                <a:rPr kumimoji="0" lang="en-GB" altLang="zh-TW" sz="1600" b="1" i="1">
                  <a:latin typeface="Arial" panose="020B0604020202020204" pitchFamily="34" charset="0"/>
                  <a:cs typeface="Arial" panose="020B0604020202020204" pitchFamily="34" charset="0"/>
                </a:rPr>
                <a:t>Half Plane</a:t>
              </a:r>
              <a:endParaRPr kumimoji="0" lang="en-GB" altLang="zh-TW" sz="1600" b="1" i="1">
                <a:latin typeface="Arial" panose="020B0604020202020204" pitchFamily="34" charset="0"/>
                <a:cs typeface="Arial" panose="020B0604020202020204" pitchFamily="34" charset="0"/>
              </a:endParaRPr>
            </a:p>
            <a:p>
              <a:pPr algn="ctr" eaLnBrk="0" latinLnBrk="0" hangingPunct="0"/>
              <a:r>
                <a:rPr kumimoji="0" lang="en-GB" altLang="zh-TW" sz="1600" b="1" i="1">
                  <a:latin typeface="Arial" panose="020B0604020202020204" pitchFamily="34" charset="0"/>
                  <a:cs typeface="Arial" panose="020B0604020202020204" pitchFamily="34" charset="0"/>
                </a:rPr>
                <a:t>Bounded By</a:t>
              </a:r>
              <a:endParaRPr kumimoji="0" lang="en-GB" altLang="zh-TW" sz="1600" b="1" i="1">
                <a:latin typeface="Arial" panose="020B0604020202020204" pitchFamily="34" charset="0"/>
                <a:cs typeface="Arial" panose="020B0604020202020204" pitchFamily="34" charset="0"/>
              </a:endParaRPr>
            </a:p>
            <a:p>
              <a:pPr algn="ctr" eaLnBrk="0" latinLnBrk="0" hangingPunct="0"/>
              <a:r>
                <a:rPr kumimoji="0" lang="en-GB" altLang="zh-TW" sz="1600" b="1" i="1">
                  <a:latin typeface="Arial" panose="020B0604020202020204" pitchFamily="34" charset="0"/>
                  <a:cs typeface="Arial" panose="020B0604020202020204" pitchFamily="34" charset="0"/>
                </a:rPr>
                <a:t>Hyper plane</a:t>
              </a:r>
              <a:endParaRPr kumimoji="0" lang="en-GB" altLang="zh-TW" sz="1600" b="1" i="1">
                <a:latin typeface="Arial" panose="020B0604020202020204" pitchFamily="34" charset="0"/>
                <a:cs typeface="Arial" panose="020B0604020202020204" pitchFamily="34" charset="0"/>
              </a:endParaRPr>
            </a:p>
          </p:txBody>
        </p:sp>
        <p:sp>
          <p:nvSpPr>
            <p:cNvPr id="51" name="Rectangle 71"/>
            <p:cNvSpPr>
              <a:spLocks noChangeArrowheads="1"/>
            </p:cNvSpPr>
            <p:nvPr/>
          </p:nvSpPr>
          <p:spPr bwMode="auto">
            <a:xfrm>
              <a:off x="1248" y="2036"/>
              <a:ext cx="1193" cy="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latinLnBrk="0" hangingPunct="0"/>
              <a:r>
                <a:rPr kumimoji="0" lang="en-GB" altLang="zh-TW" sz="1600" b="1" i="1">
                  <a:latin typeface="Arial" panose="020B0604020202020204" pitchFamily="34" charset="0"/>
                  <a:cs typeface="Arial" panose="020B0604020202020204" pitchFamily="34" charset="0"/>
                </a:rPr>
                <a:t>Convex Open</a:t>
              </a:r>
              <a:endParaRPr kumimoji="0" lang="en-GB" altLang="zh-TW" sz="1600" b="1" i="1">
                <a:latin typeface="Arial" panose="020B0604020202020204" pitchFamily="34" charset="0"/>
                <a:cs typeface="Arial" panose="020B0604020202020204" pitchFamily="34" charset="0"/>
              </a:endParaRPr>
            </a:p>
            <a:p>
              <a:pPr algn="ctr" eaLnBrk="0" latinLnBrk="0" hangingPunct="0"/>
              <a:r>
                <a:rPr kumimoji="0" lang="en-GB" altLang="zh-TW" sz="1600" b="1" i="1">
                  <a:latin typeface="Arial" panose="020B0604020202020204" pitchFamily="34" charset="0"/>
                  <a:cs typeface="Arial" panose="020B0604020202020204" pitchFamily="34" charset="0"/>
                </a:rPr>
                <a:t>Or</a:t>
              </a:r>
              <a:endParaRPr kumimoji="0" lang="en-GB" altLang="zh-TW" sz="1600" b="1" i="1">
                <a:latin typeface="Arial" panose="020B0604020202020204" pitchFamily="34" charset="0"/>
                <a:cs typeface="Arial" panose="020B0604020202020204" pitchFamily="34" charset="0"/>
              </a:endParaRPr>
            </a:p>
            <a:p>
              <a:pPr algn="ctr" eaLnBrk="0" latinLnBrk="0" hangingPunct="0"/>
              <a:r>
                <a:rPr kumimoji="0" lang="en-GB" altLang="zh-TW" sz="1600" b="1" i="1">
                  <a:latin typeface="Arial" panose="020B0604020202020204" pitchFamily="34" charset="0"/>
                  <a:cs typeface="Arial" panose="020B0604020202020204" pitchFamily="34" charset="0"/>
                </a:rPr>
                <a:t>Closed Regions</a:t>
              </a:r>
              <a:endParaRPr kumimoji="0" lang="en-GB" altLang="zh-TW" sz="1600" b="1" i="1">
                <a:latin typeface="Arial" panose="020B0604020202020204" pitchFamily="34" charset="0"/>
                <a:cs typeface="Arial" panose="020B0604020202020204" pitchFamily="34" charset="0"/>
              </a:endParaRPr>
            </a:p>
          </p:txBody>
        </p:sp>
        <p:sp>
          <p:nvSpPr>
            <p:cNvPr id="52" name="Rectangle 72"/>
            <p:cNvSpPr>
              <a:spLocks noChangeArrowheads="1"/>
            </p:cNvSpPr>
            <p:nvPr/>
          </p:nvSpPr>
          <p:spPr bwMode="auto">
            <a:xfrm>
              <a:off x="1295" y="2756"/>
              <a:ext cx="1101" cy="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latinLnBrk="0" hangingPunct="0"/>
              <a:r>
                <a:rPr kumimoji="0" lang="en-GB" altLang="zh-TW" sz="1600" b="1">
                  <a:latin typeface="Arial" panose="020B0604020202020204" pitchFamily="34" charset="0"/>
                  <a:cs typeface="Arial" panose="020B0604020202020204" pitchFamily="34" charset="0"/>
                </a:rPr>
                <a:t>Arbitrary</a:t>
              </a:r>
              <a:endParaRPr kumimoji="0" lang="en-GB" altLang="zh-TW" sz="1600" b="1">
                <a:latin typeface="Arial" panose="020B0604020202020204" pitchFamily="34" charset="0"/>
                <a:cs typeface="Arial" panose="020B0604020202020204" pitchFamily="34" charset="0"/>
              </a:endParaRPr>
            </a:p>
            <a:p>
              <a:pPr algn="ctr" eaLnBrk="0" latinLnBrk="0" hangingPunct="0"/>
              <a:r>
                <a:rPr kumimoji="0" lang="en-GB" altLang="zh-TW" sz="1600" b="1">
                  <a:latin typeface="Arial" panose="020B0604020202020204" pitchFamily="34" charset="0"/>
                  <a:cs typeface="Arial" panose="020B0604020202020204" pitchFamily="34" charset="0"/>
                </a:rPr>
                <a:t>(Complexity</a:t>
              </a:r>
              <a:endParaRPr kumimoji="0" lang="en-GB" altLang="zh-TW" sz="1600" b="1">
                <a:latin typeface="Arial" panose="020B0604020202020204" pitchFamily="34" charset="0"/>
                <a:cs typeface="Arial" panose="020B0604020202020204" pitchFamily="34" charset="0"/>
              </a:endParaRPr>
            </a:p>
            <a:p>
              <a:pPr algn="ctr" eaLnBrk="0" latinLnBrk="0" hangingPunct="0"/>
              <a:r>
                <a:rPr kumimoji="0" lang="en-GB" altLang="zh-TW" sz="1600" b="1">
                  <a:latin typeface="Arial" panose="020B0604020202020204" pitchFamily="34" charset="0"/>
                  <a:cs typeface="Arial" panose="020B0604020202020204" pitchFamily="34" charset="0"/>
                </a:rPr>
                <a:t>Limited by No.</a:t>
              </a:r>
              <a:endParaRPr kumimoji="0" lang="en-GB" altLang="zh-TW" sz="1600" b="1">
                <a:latin typeface="Arial" panose="020B0604020202020204" pitchFamily="34" charset="0"/>
                <a:cs typeface="Arial" panose="020B0604020202020204" pitchFamily="34" charset="0"/>
              </a:endParaRPr>
            </a:p>
            <a:p>
              <a:pPr algn="ctr" eaLnBrk="0" latinLnBrk="0" hangingPunct="0"/>
              <a:r>
                <a:rPr kumimoji="0" lang="en-GB" altLang="zh-TW" sz="1600" b="1">
                  <a:latin typeface="Arial" panose="020B0604020202020204" pitchFamily="34" charset="0"/>
                  <a:cs typeface="Arial" panose="020B0604020202020204" pitchFamily="34" charset="0"/>
                </a:rPr>
                <a:t>of Nodes)</a:t>
              </a:r>
              <a:endParaRPr kumimoji="0" lang="en-GB" altLang="zh-TW" sz="1600" b="1">
                <a:latin typeface="Arial" panose="020B0604020202020204" pitchFamily="34" charset="0"/>
                <a:cs typeface="Arial" panose="020B0604020202020204" pitchFamily="34" charset="0"/>
              </a:endParaRPr>
            </a:p>
          </p:txBody>
        </p:sp>
        <p:grpSp>
          <p:nvGrpSpPr>
            <p:cNvPr id="53" name="Group 73"/>
            <p:cNvGrpSpPr/>
            <p:nvPr/>
          </p:nvGrpSpPr>
          <p:grpSpPr bwMode="auto">
            <a:xfrm>
              <a:off x="2592" y="1229"/>
              <a:ext cx="857" cy="624"/>
              <a:chOff x="2495" y="1709"/>
              <a:chExt cx="857" cy="624"/>
            </a:xfrm>
          </p:grpSpPr>
          <p:grpSp>
            <p:nvGrpSpPr>
              <p:cNvPr id="160" name="Group 74"/>
              <p:cNvGrpSpPr/>
              <p:nvPr/>
            </p:nvGrpSpPr>
            <p:grpSpPr bwMode="auto">
              <a:xfrm>
                <a:off x="2495" y="1709"/>
                <a:ext cx="232" cy="240"/>
                <a:chOff x="2495" y="1709"/>
                <a:chExt cx="232" cy="240"/>
              </a:xfrm>
            </p:grpSpPr>
            <p:sp>
              <p:nvSpPr>
                <p:cNvPr id="170" name="Oval 75"/>
                <p:cNvSpPr>
                  <a:spLocks noChangeArrowheads="1"/>
                </p:cNvSpPr>
                <p:nvPr/>
              </p:nvSpPr>
              <p:spPr bwMode="auto">
                <a:xfrm>
                  <a:off x="2495" y="1717"/>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71" name="Rectangle 76"/>
                <p:cNvSpPr>
                  <a:spLocks noChangeArrowheads="1"/>
                </p:cNvSpPr>
                <p:nvPr/>
              </p:nvSpPr>
              <p:spPr bwMode="auto">
                <a:xfrm>
                  <a:off x="2496" y="1709"/>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A</a:t>
                  </a:r>
                  <a:endParaRPr kumimoji="0" lang="en-GB" altLang="zh-TW" sz="1600" b="1">
                    <a:latin typeface="Arial" panose="020B0604020202020204" pitchFamily="34" charset="0"/>
                    <a:cs typeface="Arial" panose="020B0604020202020204" pitchFamily="34" charset="0"/>
                  </a:endParaRPr>
                </a:p>
              </p:txBody>
            </p:sp>
          </p:grpSp>
          <p:grpSp>
            <p:nvGrpSpPr>
              <p:cNvPr id="161" name="Group 77"/>
              <p:cNvGrpSpPr/>
              <p:nvPr/>
            </p:nvGrpSpPr>
            <p:grpSpPr bwMode="auto">
              <a:xfrm>
                <a:off x="3119" y="2093"/>
                <a:ext cx="232" cy="240"/>
                <a:chOff x="3119" y="2093"/>
                <a:chExt cx="232" cy="240"/>
              </a:xfrm>
            </p:grpSpPr>
            <p:sp>
              <p:nvSpPr>
                <p:cNvPr id="168" name="Oval 78"/>
                <p:cNvSpPr>
                  <a:spLocks noChangeArrowheads="1"/>
                </p:cNvSpPr>
                <p:nvPr/>
              </p:nvSpPr>
              <p:spPr bwMode="auto">
                <a:xfrm>
                  <a:off x="3119" y="2101"/>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69" name="Rectangle 79"/>
                <p:cNvSpPr>
                  <a:spLocks noChangeArrowheads="1"/>
                </p:cNvSpPr>
                <p:nvPr/>
              </p:nvSpPr>
              <p:spPr bwMode="auto">
                <a:xfrm>
                  <a:off x="3120" y="2093"/>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A</a:t>
                  </a:r>
                  <a:endParaRPr kumimoji="0" lang="en-GB" altLang="zh-TW" sz="1600" b="1">
                    <a:latin typeface="Arial" panose="020B0604020202020204" pitchFamily="34" charset="0"/>
                    <a:cs typeface="Arial" panose="020B0604020202020204" pitchFamily="34" charset="0"/>
                  </a:endParaRPr>
                </a:p>
              </p:txBody>
            </p:sp>
          </p:grpSp>
          <p:grpSp>
            <p:nvGrpSpPr>
              <p:cNvPr id="162" name="Group 80"/>
              <p:cNvGrpSpPr/>
              <p:nvPr/>
            </p:nvGrpSpPr>
            <p:grpSpPr bwMode="auto">
              <a:xfrm>
                <a:off x="2495" y="2093"/>
                <a:ext cx="233" cy="240"/>
                <a:chOff x="2495" y="2093"/>
                <a:chExt cx="233" cy="240"/>
              </a:xfrm>
            </p:grpSpPr>
            <p:sp>
              <p:nvSpPr>
                <p:cNvPr id="166" name="Oval 81"/>
                <p:cNvSpPr>
                  <a:spLocks noChangeArrowheads="1"/>
                </p:cNvSpPr>
                <p:nvPr/>
              </p:nvSpPr>
              <p:spPr bwMode="auto">
                <a:xfrm>
                  <a:off x="2495" y="2101"/>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67" name="Rectangle 82"/>
                <p:cNvSpPr>
                  <a:spLocks noChangeArrowheads="1"/>
                </p:cNvSpPr>
                <p:nvPr/>
              </p:nvSpPr>
              <p:spPr bwMode="auto">
                <a:xfrm>
                  <a:off x="2500" y="2093"/>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B</a:t>
                  </a:r>
                  <a:endParaRPr kumimoji="0" lang="en-GB" altLang="zh-TW" sz="1600" b="1">
                    <a:latin typeface="Arial" panose="020B0604020202020204" pitchFamily="34" charset="0"/>
                    <a:cs typeface="Arial" panose="020B0604020202020204" pitchFamily="34" charset="0"/>
                  </a:endParaRPr>
                </a:p>
              </p:txBody>
            </p:sp>
          </p:grpSp>
          <p:grpSp>
            <p:nvGrpSpPr>
              <p:cNvPr id="163" name="Group 83"/>
              <p:cNvGrpSpPr/>
              <p:nvPr/>
            </p:nvGrpSpPr>
            <p:grpSpPr bwMode="auto">
              <a:xfrm>
                <a:off x="3119" y="1709"/>
                <a:ext cx="233" cy="240"/>
                <a:chOff x="3119" y="1709"/>
                <a:chExt cx="233" cy="240"/>
              </a:xfrm>
            </p:grpSpPr>
            <p:sp>
              <p:nvSpPr>
                <p:cNvPr id="164" name="Oval 84"/>
                <p:cNvSpPr>
                  <a:spLocks noChangeArrowheads="1"/>
                </p:cNvSpPr>
                <p:nvPr/>
              </p:nvSpPr>
              <p:spPr bwMode="auto">
                <a:xfrm>
                  <a:off x="3119" y="1717"/>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65" name="Rectangle 85"/>
                <p:cNvSpPr>
                  <a:spLocks noChangeArrowheads="1"/>
                </p:cNvSpPr>
                <p:nvPr/>
              </p:nvSpPr>
              <p:spPr bwMode="auto">
                <a:xfrm>
                  <a:off x="3124" y="1709"/>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B</a:t>
                  </a:r>
                  <a:endParaRPr kumimoji="0" lang="en-GB" altLang="zh-TW" sz="1600" b="1">
                    <a:latin typeface="Arial" panose="020B0604020202020204" pitchFamily="34" charset="0"/>
                    <a:cs typeface="Arial" panose="020B0604020202020204" pitchFamily="34" charset="0"/>
                  </a:endParaRPr>
                </a:p>
              </p:txBody>
            </p:sp>
          </p:grpSp>
        </p:grpSp>
        <p:grpSp>
          <p:nvGrpSpPr>
            <p:cNvPr id="54" name="Group 86"/>
            <p:cNvGrpSpPr/>
            <p:nvPr/>
          </p:nvGrpSpPr>
          <p:grpSpPr bwMode="auto">
            <a:xfrm>
              <a:off x="2592" y="2045"/>
              <a:ext cx="857" cy="624"/>
              <a:chOff x="2495" y="2525"/>
              <a:chExt cx="857" cy="624"/>
            </a:xfrm>
          </p:grpSpPr>
          <p:grpSp>
            <p:nvGrpSpPr>
              <p:cNvPr id="148" name="Group 87"/>
              <p:cNvGrpSpPr/>
              <p:nvPr/>
            </p:nvGrpSpPr>
            <p:grpSpPr bwMode="auto">
              <a:xfrm>
                <a:off x="2495" y="2525"/>
                <a:ext cx="232" cy="240"/>
                <a:chOff x="2495" y="2525"/>
                <a:chExt cx="232" cy="240"/>
              </a:xfrm>
            </p:grpSpPr>
            <p:sp>
              <p:nvSpPr>
                <p:cNvPr id="158" name="Oval 88"/>
                <p:cNvSpPr>
                  <a:spLocks noChangeArrowheads="1"/>
                </p:cNvSpPr>
                <p:nvPr/>
              </p:nvSpPr>
              <p:spPr bwMode="auto">
                <a:xfrm>
                  <a:off x="2495" y="2533"/>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59" name="Rectangle 89"/>
                <p:cNvSpPr>
                  <a:spLocks noChangeArrowheads="1"/>
                </p:cNvSpPr>
                <p:nvPr/>
              </p:nvSpPr>
              <p:spPr bwMode="auto">
                <a:xfrm>
                  <a:off x="2496" y="2525"/>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A</a:t>
                  </a:r>
                  <a:endParaRPr kumimoji="0" lang="en-GB" altLang="zh-TW" sz="1600" b="1">
                    <a:latin typeface="Arial" panose="020B0604020202020204" pitchFamily="34" charset="0"/>
                    <a:cs typeface="Arial" panose="020B0604020202020204" pitchFamily="34" charset="0"/>
                  </a:endParaRPr>
                </a:p>
              </p:txBody>
            </p:sp>
          </p:grpSp>
          <p:grpSp>
            <p:nvGrpSpPr>
              <p:cNvPr id="149" name="Group 90"/>
              <p:cNvGrpSpPr/>
              <p:nvPr/>
            </p:nvGrpSpPr>
            <p:grpSpPr bwMode="auto">
              <a:xfrm>
                <a:off x="3119" y="2908"/>
                <a:ext cx="232" cy="241"/>
                <a:chOff x="3119" y="2908"/>
                <a:chExt cx="232" cy="241"/>
              </a:xfrm>
            </p:grpSpPr>
            <p:sp>
              <p:nvSpPr>
                <p:cNvPr id="156" name="Oval 91"/>
                <p:cNvSpPr>
                  <a:spLocks noChangeArrowheads="1"/>
                </p:cNvSpPr>
                <p:nvPr/>
              </p:nvSpPr>
              <p:spPr bwMode="auto">
                <a:xfrm>
                  <a:off x="3119" y="2917"/>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57" name="Rectangle 92"/>
                <p:cNvSpPr>
                  <a:spLocks noChangeArrowheads="1"/>
                </p:cNvSpPr>
                <p:nvPr/>
              </p:nvSpPr>
              <p:spPr bwMode="auto">
                <a:xfrm>
                  <a:off x="3120" y="2908"/>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A</a:t>
                  </a:r>
                  <a:endParaRPr kumimoji="0" lang="en-GB" altLang="zh-TW" sz="1600" b="1">
                    <a:latin typeface="Arial" panose="020B0604020202020204" pitchFamily="34" charset="0"/>
                    <a:cs typeface="Arial" panose="020B0604020202020204" pitchFamily="34" charset="0"/>
                  </a:endParaRPr>
                </a:p>
              </p:txBody>
            </p:sp>
          </p:grpSp>
          <p:grpSp>
            <p:nvGrpSpPr>
              <p:cNvPr id="150" name="Group 93"/>
              <p:cNvGrpSpPr/>
              <p:nvPr/>
            </p:nvGrpSpPr>
            <p:grpSpPr bwMode="auto">
              <a:xfrm>
                <a:off x="2495" y="2908"/>
                <a:ext cx="233" cy="241"/>
                <a:chOff x="2495" y="2908"/>
                <a:chExt cx="233" cy="241"/>
              </a:xfrm>
            </p:grpSpPr>
            <p:sp>
              <p:nvSpPr>
                <p:cNvPr id="154" name="Oval 94"/>
                <p:cNvSpPr>
                  <a:spLocks noChangeArrowheads="1"/>
                </p:cNvSpPr>
                <p:nvPr/>
              </p:nvSpPr>
              <p:spPr bwMode="auto">
                <a:xfrm>
                  <a:off x="2495" y="2917"/>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55" name="Rectangle 95"/>
                <p:cNvSpPr>
                  <a:spLocks noChangeArrowheads="1"/>
                </p:cNvSpPr>
                <p:nvPr/>
              </p:nvSpPr>
              <p:spPr bwMode="auto">
                <a:xfrm>
                  <a:off x="2500" y="2908"/>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B</a:t>
                  </a:r>
                  <a:endParaRPr kumimoji="0" lang="en-GB" altLang="zh-TW" sz="1600" b="1">
                    <a:latin typeface="Arial" panose="020B0604020202020204" pitchFamily="34" charset="0"/>
                    <a:cs typeface="Arial" panose="020B0604020202020204" pitchFamily="34" charset="0"/>
                  </a:endParaRPr>
                </a:p>
              </p:txBody>
            </p:sp>
          </p:grpSp>
          <p:grpSp>
            <p:nvGrpSpPr>
              <p:cNvPr id="151" name="Group 96"/>
              <p:cNvGrpSpPr/>
              <p:nvPr/>
            </p:nvGrpSpPr>
            <p:grpSpPr bwMode="auto">
              <a:xfrm>
                <a:off x="3119" y="2525"/>
                <a:ext cx="233" cy="240"/>
                <a:chOff x="3119" y="2525"/>
                <a:chExt cx="233" cy="240"/>
              </a:xfrm>
            </p:grpSpPr>
            <p:sp>
              <p:nvSpPr>
                <p:cNvPr id="152" name="Oval 97"/>
                <p:cNvSpPr>
                  <a:spLocks noChangeArrowheads="1"/>
                </p:cNvSpPr>
                <p:nvPr/>
              </p:nvSpPr>
              <p:spPr bwMode="auto">
                <a:xfrm>
                  <a:off x="3119" y="2533"/>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53" name="Rectangle 98"/>
                <p:cNvSpPr>
                  <a:spLocks noChangeArrowheads="1"/>
                </p:cNvSpPr>
                <p:nvPr/>
              </p:nvSpPr>
              <p:spPr bwMode="auto">
                <a:xfrm>
                  <a:off x="3124" y="2525"/>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B</a:t>
                  </a:r>
                  <a:endParaRPr kumimoji="0" lang="en-GB" altLang="zh-TW" sz="1600" b="1">
                    <a:latin typeface="Arial" panose="020B0604020202020204" pitchFamily="34" charset="0"/>
                    <a:cs typeface="Arial" panose="020B0604020202020204" pitchFamily="34" charset="0"/>
                  </a:endParaRPr>
                </a:p>
              </p:txBody>
            </p:sp>
          </p:grpSp>
        </p:grpSp>
        <p:grpSp>
          <p:nvGrpSpPr>
            <p:cNvPr id="55" name="Group 99"/>
            <p:cNvGrpSpPr/>
            <p:nvPr/>
          </p:nvGrpSpPr>
          <p:grpSpPr bwMode="auto">
            <a:xfrm>
              <a:off x="2592" y="2861"/>
              <a:ext cx="857" cy="624"/>
              <a:chOff x="2495" y="3341"/>
              <a:chExt cx="857" cy="624"/>
            </a:xfrm>
          </p:grpSpPr>
          <p:grpSp>
            <p:nvGrpSpPr>
              <p:cNvPr id="136" name="Group 100"/>
              <p:cNvGrpSpPr/>
              <p:nvPr/>
            </p:nvGrpSpPr>
            <p:grpSpPr bwMode="auto">
              <a:xfrm>
                <a:off x="2495" y="3341"/>
                <a:ext cx="232" cy="240"/>
                <a:chOff x="2495" y="3341"/>
                <a:chExt cx="232" cy="240"/>
              </a:xfrm>
            </p:grpSpPr>
            <p:sp>
              <p:nvSpPr>
                <p:cNvPr id="146" name="Oval 101"/>
                <p:cNvSpPr>
                  <a:spLocks noChangeArrowheads="1"/>
                </p:cNvSpPr>
                <p:nvPr/>
              </p:nvSpPr>
              <p:spPr bwMode="auto">
                <a:xfrm>
                  <a:off x="2495" y="3349"/>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47" name="Rectangle 102"/>
                <p:cNvSpPr>
                  <a:spLocks noChangeArrowheads="1"/>
                </p:cNvSpPr>
                <p:nvPr/>
              </p:nvSpPr>
              <p:spPr bwMode="auto">
                <a:xfrm>
                  <a:off x="2496" y="3341"/>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A</a:t>
                  </a:r>
                  <a:endParaRPr kumimoji="0" lang="en-GB" altLang="zh-TW" sz="1600" b="1">
                    <a:latin typeface="Arial" panose="020B0604020202020204" pitchFamily="34" charset="0"/>
                    <a:cs typeface="Arial" panose="020B0604020202020204" pitchFamily="34" charset="0"/>
                  </a:endParaRPr>
                </a:p>
              </p:txBody>
            </p:sp>
          </p:grpSp>
          <p:grpSp>
            <p:nvGrpSpPr>
              <p:cNvPr id="137" name="Group 103"/>
              <p:cNvGrpSpPr/>
              <p:nvPr/>
            </p:nvGrpSpPr>
            <p:grpSpPr bwMode="auto">
              <a:xfrm>
                <a:off x="3119" y="3725"/>
                <a:ext cx="232" cy="240"/>
                <a:chOff x="3119" y="3725"/>
                <a:chExt cx="232" cy="240"/>
              </a:xfrm>
            </p:grpSpPr>
            <p:sp>
              <p:nvSpPr>
                <p:cNvPr id="144" name="Oval 104"/>
                <p:cNvSpPr>
                  <a:spLocks noChangeArrowheads="1"/>
                </p:cNvSpPr>
                <p:nvPr/>
              </p:nvSpPr>
              <p:spPr bwMode="auto">
                <a:xfrm>
                  <a:off x="3119" y="3733"/>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45" name="Rectangle 105"/>
                <p:cNvSpPr>
                  <a:spLocks noChangeArrowheads="1"/>
                </p:cNvSpPr>
                <p:nvPr/>
              </p:nvSpPr>
              <p:spPr bwMode="auto">
                <a:xfrm>
                  <a:off x="3120" y="3725"/>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A</a:t>
                  </a:r>
                  <a:endParaRPr kumimoji="0" lang="en-GB" altLang="zh-TW" sz="1600" b="1">
                    <a:latin typeface="Arial" panose="020B0604020202020204" pitchFamily="34" charset="0"/>
                    <a:cs typeface="Arial" panose="020B0604020202020204" pitchFamily="34" charset="0"/>
                  </a:endParaRPr>
                </a:p>
              </p:txBody>
            </p:sp>
          </p:grpSp>
          <p:grpSp>
            <p:nvGrpSpPr>
              <p:cNvPr id="138" name="Group 106"/>
              <p:cNvGrpSpPr/>
              <p:nvPr/>
            </p:nvGrpSpPr>
            <p:grpSpPr bwMode="auto">
              <a:xfrm>
                <a:off x="2495" y="3725"/>
                <a:ext cx="233" cy="240"/>
                <a:chOff x="2495" y="3725"/>
                <a:chExt cx="233" cy="240"/>
              </a:xfrm>
            </p:grpSpPr>
            <p:sp>
              <p:nvSpPr>
                <p:cNvPr id="142" name="Oval 107"/>
                <p:cNvSpPr>
                  <a:spLocks noChangeArrowheads="1"/>
                </p:cNvSpPr>
                <p:nvPr/>
              </p:nvSpPr>
              <p:spPr bwMode="auto">
                <a:xfrm>
                  <a:off x="2495" y="3733"/>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43" name="Rectangle 108"/>
                <p:cNvSpPr>
                  <a:spLocks noChangeArrowheads="1"/>
                </p:cNvSpPr>
                <p:nvPr/>
              </p:nvSpPr>
              <p:spPr bwMode="auto">
                <a:xfrm>
                  <a:off x="2500" y="3725"/>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B</a:t>
                  </a:r>
                  <a:endParaRPr kumimoji="0" lang="en-GB" altLang="zh-TW" sz="1600" b="1">
                    <a:latin typeface="Arial" panose="020B0604020202020204" pitchFamily="34" charset="0"/>
                    <a:cs typeface="Arial" panose="020B0604020202020204" pitchFamily="34" charset="0"/>
                  </a:endParaRPr>
                </a:p>
              </p:txBody>
            </p:sp>
          </p:grpSp>
          <p:grpSp>
            <p:nvGrpSpPr>
              <p:cNvPr id="139" name="Group 109"/>
              <p:cNvGrpSpPr/>
              <p:nvPr/>
            </p:nvGrpSpPr>
            <p:grpSpPr bwMode="auto">
              <a:xfrm>
                <a:off x="3119" y="3341"/>
                <a:ext cx="233" cy="240"/>
                <a:chOff x="3119" y="3341"/>
                <a:chExt cx="233" cy="240"/>
              </a:xfrm>
            </p:grpSpPr>
            <p:sp>
              <p:nvSpPr>
                <p:cNvPr id="140" name="Oval 110"/>
                <p:cNvSpPr>
                  <a:spLocks noChangeArrowheads="1"/>
                </p:cNvSpPr>
                <p:nvPr/>
              </p:nvSpPr>
              <p:spPr bwMode="auto">
                <a:xfrm>
                  <a:off x="3119" y="3349"/>
                  <a:ext cx="232" cy="23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b="1">
                    <a:latin typeface="Arial" panose="020B0604020202020204" pitchFamily="34" charset="0"/>
                    <a:cs typeface="Arial" panose="020B0604020202020204" pitchFamily="34" charset="0"/>
                  </a:endParaRPr>
                </a:p>
              </p:txBody>
            </p:sp>
            <p:sp>
              <p:nvSpPr>
                <p:cNvPr id="141" name="Rectangle 111"/>
                <p:cNvSpPr>
                  <a:spLocks noChangeArrowheads="1"/>
                </p:cNvSpPr>
                <p:nvPr/>
              </p:nvSpPr>
              <p:spPr bwMode="auto">
                <a:xfrm>
                  <a:off x="3124" y="3341"/>
                  <a:ext cx="228" cy="223"/>
                </a:xfrm>
                <a:prstGeom prst="rect">
                  <a:avLst/>
                </a:prstGeom>
                <a:noFill/>
                <a:ln w="127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B</a:t>
                  </a:r>
                  <a:endParaRPr kumimoji="0" lang="en-GB" altLang="zh-TW" sz="1600" b="1">
                    <a:latin typeface="Arial" panose="020B0604020202020204" pitchFamily="34" charset="0"/>
                    <a:cs typeface="Arial" panose="020B0604020202020204" pitchFamily="34" charset="0"/>
                  </a:endParaRPr>
                </a:p>
              </p:txBody>
            </p:sp>
          </p:grpSp>
        </p:grpSp>
        <p:grpSp>
          <p:nvGrpSpPr>
            <p:cNvPr id="56" name="Group 112"/>
            <p:cNvGrpSpPr/>
            <p:nvPr/>
          </p:nvGrpSpPr>
          <p:grpSpPr bwMode="auto">
            <a:xfrm>
              <a:off x="3769" y="1248"/>
              <a:ext cx="776" cy="625"/>
              <a:chOff x="3672" y="1728"/>
              <a:chExt cx="776" cy="625"/>
            </a:xfrm>
          </p:grpSpPr>
          <p:grpSp>
            <p:nvGrpSpPr>
              <p:cNvPr id="112" name="Group 113"/>
              <p:cNvGrpSpPr/>
              <p:nvPr/>
            </p:nvGrpSpPr>
            <p:grpSpPr bwMode="auto">
              <a:xfrm>
                <a:off x="3672" y="1728"/>
                <a:ext cx="481" cy="481"/>
                <a:chOff x="3672" y="1728"/>
                <a:chExt cx="481" cy="481"/>
              </a:xfrm>
            </p:grpSpPr>
            <p:sp>
              <p:nvSpPr>
                <p:cNvPr id="126" name="Arc 114"/>
                <p:cNvSpPr/>
                <p:nvPr/>
              </p:nvSpPr>
              <p:spPr bwMode="auto">
                <a:xfrm>
                  <a:off x="3673" y="1729"/>
                  <a:ext cx="384" cy="240"/>
                </a:xfrm>
                <a:custGeom>
                  <a:avLst/>
                  <a:gdLst>
                    <a:gd name="G0" fmla="+- 21600 0 0"/>
                    <a:gd name="G1" fmla="+- 21600 0 0"/>
                    <a:gd name="G2" fmla="+- 21600 0 0"/>
                    <a:gd name="T0" fmla="*/ 0 w 21600"/>
                    <a:gd name="T1" fmla="*/ 21600 h 21600"/>
                    <a:gd name="T2" fmla="*/ 21544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692"/>
                        <a:pt x="9636" y="30"/>
                        <a:pt x="21544" y="0"/>
                      </a:cubicBezTo>
                    </a:path>
                    <a:path w="21600" h="21600" stroke="0" extrusionOk="0">
                      <a:moveTo>
                        <a:pt x="0" y="21599"/>
                      </a:moveTo>
                      <a:cubicBezTo>
                        <a:pt x="0" y="9692"/>
                        <a:pt x="9636" y="30"/>
                        <a:pt x="21544"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27" name="Arc 115"/>
                <p:cNvSpPr/>
                <p:nvPr/>
              </p:nvSpPr>
              <p:spPr bwMode="auto">
                <a:xfrm rot="10800000">
                  <a:off x="3672" y="1969"/>
                  <a:ext cx="385" cy="240"/>
                </a:xfrm>
                <a:custGeom>
                  <a:avLst/>
                  <a:gdLst>
                    <a:gd name="G0" fmla="+- 56 0 0"/>
                    <a:gd name="G1" fmla="+- 21600 0 0"/>
                    <a:gd name="G2" fmla="+- 21600 0 0"/>
                    <a:gd name="T0" fmla="*/ 0 w 21656"/>
                    <a:gd name="T1" fmla="*/ 0 h 21600"/>
                    <a:gd name="T2" fmla="*/ 21656 w 21656"/>
                    <a:gd name="T3" fmla="*/ 21600 h 21600"/>
                    <a:gd name="T4" fmla="*/ 56 w 21656"/>
                    <a:gd name="T5" fmla="*/ 21600 h 21600"/>
                  </a:gdLst>
                  <a:ahLst/>
                  <a:cxnLst>
                    <a:cxn ang="0">
                      <a:pos x="T0" y="T1"/>
                    </a:cxn>
                    <a:cxn ang="0">
                      <a:pos x="T2" y="T3"/>
                    </a:cxn>
                    <a:cxn ang="0">
                      <a:pos x="T4" y="T5"/>
                    </a:cxn>
                  </a:cxnLst>
                  <a:rect l="0" t="0" r="r" b="b"/>
                  <a:pathLst>
                    <a:path w="21656" h="21600" fill="none" extrusionOk="0">
                      <a:moveTo>
                        <a:pt x="0" y="0"/>
                      </a:moveTo>
                      <a:cubicBezTo>
                        <a:pt x="18" y="0"/>
                        <a:pt x="37" y="0"/>
                        <a:pt x="56" y="0"/>
                      </a:cubicBezTo>
                      <a:cubicBezTo>
                        <a:pt x="11985" y="0"/>
                        <a:pt x="21656" y="9670"/>
                        <a:pt x="21656" y="21600"/>
                      </a:cubicBezTo>
                    </a:path>
                    <a:path w="21656" h="21600" stroke="0" extrusionOk="0">
                      <a:moveTo>
                        <a:pt x="0" y="0"/>
                      </a:moveTo>
                      <a:cubicBezTo>
                        <a:pt x="18" y="0"/>
                        <a:pt x="37" y="0"/>
                        <a:pt x="56" y="0"/>
                      </a:cubicBezTo>
                      <a:cubicBezTo>
                        <a:pt x="11985" y="0"/>
                        <a:pt x="21656" y="9670"/>
                        <a:pt x="21656" y="21600"/>
                      </a:cubicBezTo>
                      <a:lnTo>
                        <a:pt x="56"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28" name="Arc 116"/>
                <p:cNvSpPr/>
                <p:nvPr/>
              </p:nvSpPr>
              <p:spPr bwMode="auto">
                <a:xfrm>
                  <a:off x="3865" y="1825"/>
                  <a:ext cx="192" cy="144"/>
                </a:xfrm>
                <a:custGeom>
                  <a:avLst/>
                  <a:gdLst>
                    <a:gd name="G0" fmla="+- 21600 0 0"/>
                    <a:gd name="G1" fmla="+- 21600 0 0"/>
                    <a:gd name="G2" fmla="+- 21600 0 0"/>
                    <a:gd name="T0" fmla="*/ 0 w 21600"/>
                    <a:gd name="T1" fmla="*/ 21600 h 21600"/>
                    <a:gd name="T2" fmla="*/ 2148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714"/>
                        <a:pt x="9602" y="61"/>
                        <a:pt x="21488" y="0"/>
                      </a:cubicBezTo>
                    </a:path>
                    <a:path w="21600" h="21600" stroke="0" extrusionOk="0">
                      <a:moveTo>
                        <a:pt x="0" y="21599"/>
                      </a:moveTo>
                      <a:cubicBezTo>
                        <a:pt x="0" y="9714"/>
                        <a:pt x="9602" y="61"/>
                        <a:pt x="21488"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29" name="Arc 117"/>
                <p:cNvSpPr/>
                <p:nvPr/>
              </p:nvSpPr>
              <p:spPr bwMode="auto">
                <a:xfrm rot="10800000">
                  <a:off x="3864" y="1969"/>
                  <a:ext cx="193" cy="144"/>
                </a:xfrm>
                <a:custGeom>
                  <a:avLst/>
                  <a:gdLst>
                    <a:gd name="G0" fmla="+- 112 0 0"/>
                    <a:gd name="G1" fmla="+- 21600 0 0"/>
                    <a:gd name="G2" fmla="+- 21600 0 0"/>
                    <a:gd name="T0" fmla="*/ 0 w 21712"/>
                    <a:gd name="T1" fmla="*/ 0 h 21600"/>
                    <a:gd name="T2" fmla="*/ 21712 w 21712"/>
                    <a:gd name="T3" fmla="*/ 21600 h 21600"/>
                    <a:gd name="T4" fmla="*/ 112 w 21712"/>
                    <a:gd name="T5" fmla="*/ 21600 h 21600"/>
                  </a:gdLst>
                  <a:ahLst/>
                  <a:cxnLst>
                    <a:cxn ang="0">
                      <a:pos x="T0" y="T1"/>
                    </a:cxn>
                    <a:cxn ang="0">
                      <a:pos x="T2" y="T3"/>
                    </a:cxn>
                    <a:cxn ang="0">
                      <a:pos x="T4" y="T5"/>
                    </a:cxn>
                  </a:cxnLst>
                  <a:rect l="0" t="0" r="r" b="b"/>
                  <a:pathLst>
                    <a:path w="21712" h="21600" fill="none" extrusionOk="0">
                      <a:moveTo>
                        <a:pt x="0" y="0"/>
                      </a:moveTo>
                      <a:cubicBezTo>
                        <a:pt x="37" y="0"/>
                        <a:pt x="74" y="0"/>
                        <a:pt x="112" y="0"/>
                      </a:cubicBezTo>
                      <a:cubicBezTo>
                        <a:pt x="12041" y="0"/>
                        <a:pt x="21712" y="9670"/>
                        <a:pt x="21712" y="21600"/>
                      </a:cubicBezTo>
                    </a:path>
                    <a:path w="21712" h="21600" stroke="0" extrusionOk="0">
                      <a:moveTo>
                        <a:pt x="0" y="0"/>
                      </a:moveTo>
                      <a:cubicBezTo>
                        <a:pt x="37" y="0"/>
                        <a:pt x="74" y="0"/>
                        <a:pt x="112" y="0"/>
                      </a:cubicBezTo>
                      <a:cubicBezTo>
                        <a:pt x="12041" y="0"/>
                        <a:pt x="21712" y="9670"/>
                        <a:pt x="21712" y="21600"/>
                      </a:cubicBezTo>
                      <a:lnTo>
                        <a:pt x="112"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30" name="Arc 118"/>
                <p:cNvSpPr/>
                <p:nvPr/>
              </p:nvSpPr>
              <p:spPr bwMode="auto">
                <a:xfrm>
                  <a:off x="4056" y="2113"/>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31" name="Arc 119"/>
                <p:cNvSpPr/>
                <p:nvPr/>
              </p:nvSpPr>
              <p:spPr bwMode="auto">
                <a:xfrm rot="10800000">
                  <a:off x="4057" y="2161"/>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32" name="Arc 120"/>
                <p:cNvSpPr/>
                <p:nvPr/>
              </p:nvSpPr>
              <p:spPr bwMode="auto">
                <a:xfrm>
                  <a:off x="4104" y="1729"/>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33" name="Arc 121"/>
                <p:cNvSpPr/>
                <p:nvPr/>
              </p:nvSpPr>
              <p:spPr bwMode="auto">
                <a:xfrm rot="10800000">
                  <a:off x="4105" y="1777"/>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34" name="Line 122"/>
                <p:cNvSpPr>
                  <a:spLocks noChangeShapeType="1"/>
                </p:cNvSpPr>
                <p:nvPr/>
              </p:nvSpPr>
              <p:spPr bwMode="auto">
                <a:xfrm>
                  <a:off x="4056" y="1824"/>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35" name="Line 123"/>
                <p:cNvSpPr>
                  <a:spLocks noChangeShapeType="1"/>
                </p:cNvSpPr>
                <p:nvPr/>
              </p:nvSpPr>
              <p:spPr bwMode="auto">
                <a:xfrm>
                  <a:off x="4056" y="1728"/>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grpSp>
          <p:grpSp>
            <p:nvGrpSpPr>
              <p:cNvPr id="113" name="Group 124"/>
              <p:cNvGrpSpPr/>
              <p:nvPr/>
            </p:nvGrpSpPr>
            <p:grpSpPr bwMode="auto">
              <a:xfrm>
                <a:off x="3960" y="1872"/>
                <a:ext cx="481" cy="481"/>
                <a:chOff x="3960" y="1872"/>
                <a:chExt cx="481" cy="481"/>
              </a:xfrm>
            </p:grpSpPr>
            <p:sp>
              <p:nvSpPr>
                <p:cNvPr id="116" name="Arc 125"/>
                <p:cNvSpPr/>
                <p:nvPr/>
              </p:nvSpPr>
              <p:spPr bwMode="auto">
                <a:xfrm>
                  <a:off x="4056" y="1873"/>
                  <a:ext cx="385" cy="240"/>
                </a:xfrm>
                <a:custGeom>
                  <a:avLst/>
                  <a:gdLst>
                    <a:gd name="G0" fmla="+- 56 0 0"/>
                    <a:gd name="G1" fmla="+- 21600 0 0"/>
                    <a:gd name="G2" fmla="+- 21600 0 0"/>
                    <a:gd name="T0" fmla="*/ 0 w 21656"/>
                    <a:gd name="T1" fmla="*/ 0 h 21600"/>
                    <a:gd name="T2" fmla="*/ 21656 w 21656"/>
                    <a:gd name="T3" fmla="*/ 21600 h 21600"/>
                    <a:gd name="T4" fmla="*/ 56 w 21656"/>
                    <a:gd name="T5" fmla="*/ 21600 h 21600"/>
                  </a:gdLst>
                  <a:ahLst/>
                  <a:cxnLst>
                    <a:cxn ang="0">
                      <a:pos x="T0" y="T1"/>
                    </a:cxn>
                    <a:cxn ang="0">
                      <a:pos x="T2" y="T3"/>
                    </a:cxn>
                    <a:cxn ang="0">
                      <a:pos x="T4" y="T5"/>
                    </a:cxn>
                  </a:cxnLst>
                  <a:rect l="0" t="0" r="r" b="b"/>
                  <a:pathLst>
                    <a:path w="21656" h="21600" fill="none" extrusionOk="0">
                      <a:moveTo>
                        <a:pt x="0" y="0"/>
                      </a:moveTo>
                      <a:cubicBezTo>
                        <a:pt x="18" y="0"/>
                        <a:pt x="37" y="0"/>
                        <a:pt x="56" y="0"/>
                      </a:cubicBezTo>
                      <a:cubicBezTo>
                        <a:pt x="11985" y="0"/>
                        <a:pt x="21656" y="9670"/>
                        <a:pt x="21656" y="21600"/>
                      </a:cubicBezTo>
                    </a:path>
                    <a:path w="21656" h="21600" stroke="0" extrusionOk="0">
                      <a:moveTo>
                        <a:pt x="0" y="0"/>
                      </a:moveTo>
                      <a:cubicBezTo>
                        <a:pt x="18" y="0"/>
                        <a:pt x="37" y="0"/>
                        <a:pt x="56" y="0"/>
                      </a:cubicBezTo>
                      <a:cubicBezTo>
                        <a:pt x="11985" y="0"/>
                        <a:pt x="21656" y="9670"/>
                        <a:pt x="21656" y="21600"/>
                      </a:cubicBezTo>
                      <a:lnTo>
                        <a:pt x="56"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17" name="Arc 126"/>
                <p:cNvSpPr/>
                <p:nvPr/>
              </p:nvSpPr>
              <p:spPr bwMode="auto">
                <a:xfrm rot="10800000">
                  <a:off x="4057" y="2113"/>
                  <a:ext cx="384" cy="240"/>
                </a:xfrm>
                <a:custGeom>
                  <a:avLst/>
                  <a:gdLst>
                    <a:gd name="G0" fmla="+- 21600 0 0"/>
                    <a:gd name="G1" fmla="+- 21600 0 0"/>
                    <a:gd name="G2" fmla="+- 21600 0 0"/>
                    <a:gd name="T0" fmla="*/ 0 w 21600"/>
                    <a:gd name="T1" fmla="*/ 21600 h 21600"/>
                    <a:gd name="T2" fmla="*/ 21544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692"/>
                        <a:pt x="9636" y="30"/>
                        <a:pt x="21544" y="0"/>
                      </a:cubicBezTo>
                    </a:path>
                    <a:path w="21600" h="21600" stroke="0" extrusionOk="0">
                      <a:moveTo>
                        <a:pt x="0" y="21599"/>
                      </a:moveTo>
                      <a:cubicBezTo>
                        <a:pt x="0" y="9692"/>
                        <a:pt x="9636" y="30"/>
                        <a:pt x="21544"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18" name="Arc 127"/>
                <p:cNvSpPr/>
                <p:nvPr/>
              </p:nvSpPr>
              <p:spPr bwMode="auto">
                <a:xfrm>
                  <a:off x="4056" y="1969"/>
                  <a:ext cx="193" cy="144"/>
                </a:xfrm>
                <a:custGeom>
                  <a:avLst/>
                  <a:gdLst>
                    <a:gd name="G0" fmla="+- 112 0 0"/>
                    <a:gd name="G1" fmla="+- 21600 0 0"/>
                    <a:gd name="G2" fmla="+- 21600 0 0"/>
                    <a:gd name="T0" fmla="*/ 0 w 21712"/>
                    <a:gd name="T1" fmla="*/ 0 h 21600"/>
                    <a:gd name="T2" fmla="*/ 21712 w 21712"/>
                    <a:gd name="T3" fmla="*/ 21600 h 21600"/>
                    <a:gd name="T4" fmla="*/ 112 w 21712"/>
                    <a:gd name="T5" fmla="*/ 21600 h 21600"/>
                  </a:gdLst>
                  <a:ahLst/>
                  <a:cxnLst>
                    <a:cxn ang="0">
                      <a:pos x="T0" y="T1"/>
                    </a:cxn>
                    <a:cxn ang="0">
                      <a:pos x="T2" y="T3"/>
                    </a:cxn>
                    <a:cxn ang="0">
                      <a:pos x="T4" y="T5"/>
                    </a:cxn>
                  </a:cxnLst>
                  <a:rect l="0" t="0" r="r" b="b"/>
                  <a:pathLst>
                    <a:path w="21712" h="21600" fill="none" extrusionOk="0">
                      <a:moveTo>
                        <a:pt x="0" y="0"/>
                      </a:moveTo>
                      <a:cubicBezTo>
                        <a:pt x="37" y="0"/>
                        <a:pt x="74" y="0"/>
                        <a:pt x="112" y="0"/>
                      </a:cubicBezTo>
                      <a:cubicBezTo>
                        <a:pt x="12041" y="0"/>
                        <a:pt x="21712" y="9670"/>
                        <a:pt x="21712" y="21600"/>
                      </a:cubicBezTo>
                    </a:path>
                    <a:path w="21712" h="21600" stroke="0" extrusionOk="0">
                      <a:moveTo>
                        <a:pt x="0" y="0"/>
                      </a:moveTo>
                      <a:cubicBezTo>
                        <a:pt x="37" y="0"/>
                        <a:pt x="74" y="0"/>
                        <a:pt x="112" y="0"/>
                      </a:cubicBezTo>
                      <a:cubicBezTo>
                        <a:pt x="12041" y="0"/>
                        <a:pt x="21712" y="9670"/>
                        <a:pt x="21712" y="21600"/>
                      </a:cubicBezTo>
                      <a:lnTo>
                        <a:pt x="112"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19" name="Arc 128"/>
                <p:cNvSpPr/>
                <p:nvPr/>
              </p:nvSpPr>
              <p:spPr bwMode="auto">
                <a:xfrm rot="10800000">
                  <a:off x="4057" y="2113"/>
                  <a:ext cx="192" cy="144"/>
                </a:xfrm>
                <a:custGeom>
                  <a:avLst/>
                  <a:gdLst>
                    <a:gd name="G0" fmla="+- 21600 0 0"/>
                    <a:gd name="G1" fmla="+- 21600 0 0"/>
                    <a:gd name="G2" fmla="+- 21600 0 0"/>
                    <a:gd name="T0" fmla="*/ 0 w 21600"/>
                    <a:gd name="T1" fmla="*/ 21600 h 21600"/>
                    <a:gd name="T2" fmla="*/ 2148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714"/>
                        <a:pt x="9602" y="61"/>
                        <a:pt x="21488" y="0"/>
                      </a:cubicBezTo>
                    </a:path>
                    <a:path w="21600" h="21600" stroke="0" extrusionOk="0">
                      <a:moveTo>
                        <a:pt x="0" y="21599"/>
                      </a:moveTo>
                      <a:cubicBezTo>
                        <a:pt x="0" y="9714"/>
                        <a:pt x="9602" y="61"/>
                        <a:pt x="21488"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20" name="Arc 129"/>
                <p:cNvSpPr/>
                <p:nvPr/>
              </p:nvSpPr>
              <p:spPr bwMode="auto">
                <a:xfrm>
                  <a:off x="4009" y="2257"/>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21" name="Arc 130"/>
                <p:cNvSpPr/>
                <p:nvPr/>
              </p:nvSpPr>
              <p:spPr bwMode="auto">
                <a:xfrm rot="10800000">
                  <a:off x="4008" y="2305"/>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22" name="Arc 131"/>
                <p:cNvSpPr/>
                <p:nvPr/>
              </p:nvSpPr>
              <p:spPr bwMode="auto">
                <a:xfrm>
                  <a:off x="3961" y="1873"/>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23" name="Arc 132"/>
                <p:cNvSpPr/>
                <p:nvPr/>
              </p:nvSpPr>
              <p:spPr bwMode="auto">
                <a:xfrm rot="10800000">
                  <a:off x="3960" y="1921"/>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24" name="Line 133"/>
                <p:cNvSpPr>
                  <a:spLocks noChangeShapeType="1"/>
                </p:cNvSpPr>
                <p:nvPr/>
              </p:nvSpPr>
              <p:spPr bwMode="auto">
                <a:xfrm flipH="1">
                  <a:off x="4008" y="1968"/>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25" name="Line 134"/>
                <p:cNvSpPr>
                  <a:spLocks noChangeShapeType="1"/>
                </p:cNvSpPr>
                <p:nvPr/>
              </p:nvSpPr>
              <p:spPr bwMode="auto">
                <a:xfrm flipH="1">
                  <a:off x="4008" y="1872"/>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grpSp>
          <p:sp>
            <p:nvSpPr>
              <p:cNvPr id="114" name="Rectangle 135"/>
              <p:cNvSpPr>
                <a:spLocks noChangeArrowheads="1"/>
              </p:cNvSpPr>
              <p:nvPr/>
            </p:nvSpPr>
            <p:spPr bwMode="auto">
              <a:xfrm>
                <a:off x="3675" y="1850"/>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B</a:t>
                </a:r>
                <a:endParaRPr kumimoji="0" lang="en-GB" altLang="zh-TW" sz="1600" b="1">
                  <a:latin typeface="Arial" panose="020B0604020202020204" pitchFamily="34" charset="0"/>
                  <a:cs typeface="Arial" panose="020B0604020202020204" pitchFamily="34" charset="0"/>
                </a:endParaRPr>
              </a:p>
            </p:txBody>
          </p:sp>
          <p:sp>
            <p:nvSpPr>
              <p:cNvPr id="115" name="Rectangle 136"/>
              <p:cNvSpPr>
                <a:spLocks noChangeArrowheads="1"/>
              </p:cNvSpPr>
              <p:nvPr/>
            </p:nvSpPr>
            <p:spPr bwMode="auto">
              <a:xfrm>
                <a:off x="4220" y="1973"/>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A</a:t>
                </a:r>
                <a:endParaRPr kumimoji="0" lang="en-GB" altLang="zh-TW" sz="1600" b="1">
                  <a:latin typeface="Arial" panose="020B0604020202020204" pitchFamily="34" charset="0"/>
                  <a:cs typeface="Arial" panose="020B0604020202020204" pitchFamily="34" charset="0"/>
                </a:endParaRPr>
              </a:p>
            </p:txBody>
          </p:sp>
        </p:grpSp>
        <p:grpSp>
          <p:nvGrpSpPr>
            <p:cNvPr id="57" name="Group 137"/>
            <p:cNvGrpSpPr/>
            <p:nvPr/>
          </p:nvGrpSpPr>
          <p:grpSpPr bwMode="auto">
            <a:xfrm>
              <a:off x="3769" y="2064"/>
              <a:ext cx="776" cy="625"/>
              <a:chOff x="3672" y="2544"/>
              <a:chExt cx="776" cy="625"/>
            </a:xfrm>
          </p:grpSpPr>
          <p:grpSp>
            <p:nvGrpSpPr>
              <p:cNvPr id="88" name="Group 138"/>
              <p:cNvGrpSpPr/>
              <p:nvPr/>
            </p:nvGrpSpPr>
            <p:grpSpPr bwMode="auto">
              <a:xfrm>
                <a:off x="3672" y="2544"/>
                <a:ext cx="481" cy="481"/>
                <a:chOff x="3672" y="2544"/>
                <a:chExt cx="481" cy="481"/>
              </a:xfrm>
            </p:grpSpPr>
            <p:sp>
              <p:nvSpPr>
                <p:cNvPr id="102" name="Arc 139"/>
                <p:cNvSpPr/>
                <p:nvPr/>
              </p:nvSpPr>
              <p:spPr bwMode="auto">
                <a:xfrm>
                  <a:off x="3673" y="2545"/>
                  <a:ext cx="384" cy="240"/>
                </a:xfrm>
                <a:custGeom>
                  <a:avLst/>
                  <a:gdLst>
                    <a:gd name="G0" fmla="+- 21600 0 0"/>
                    <a:gd name="G1" fmla="+- 21600 0 0"/>
                    <a:gd name="G2" fmla="+- 21600 0 0"/>
                    <a:gd name="T0" fmla="*/ 0 w 21600"/>
                    <a:gd name="T1" fmla="*/ 21600 h 21600"/>
                    <a:gd name="T2" fmla="*/ 21544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692"/>
                        <a:pt x="9636" y="30"/>
                        <a:pt x="21544" y="0"/>
                      </a:cubicBezTo>
                    </a:path>
                    <a:path w="21600" h="21600" stroke="0" extrusionOk="0">
                      <a:moveTo>
                        <a:pt x="0" y="21599"/>
                      </a:moveTo>
                      <a:cubicBezTo>
                        <a:pt x="0" y="9692"/>
                        <a:pt x="9636" y="30"/>
                        <a:pt x="21544"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03" name="Arc 140"/>
                <p:cNvSpPr/>
                <p:nvPr/>
              </p:nvSpPr>
              <p:spPr bwMode="auto">
                <a:xfrm rot="10800000">
                  <a:off x="3672" y="2785"/>
                  <a:ext cx="385" cy="240"/>
                </a:xfrm>
                <a:custGeom>
                  <a:avLst/>
                  <a:gdLst>
                    <a:gd name="G0" fmla="+- 56 0 0"/>
                    <a:gd name="G1" fmla="+- 21600 0 0"/>
                    <a:gd name="G2" fmla="+- 21600 0 0"/>
                    <a:gd name="T0" fmla="*/ 0 w 21656"/>
                    <a:gd name="T1" fmla="*/ 0 h 21600"/>
                    <a:gd name="T2" fmla="*/ 21656 w 21656"/>
                    <a:gd name="T3" fmla="*/ 21600 h 21600"/>
                    <a:gd name="T4" fmla="*/ 56 w 21656"/>
                    <a:gd name="T5" fmla="*/ 21600 h 21600"/>
                  </a:gdLst>
                  <a:ahLst/>
                  <a:cxnLst>
                    <a:cxn ang="0">
                      <a:pos x="T0" y="T1"/>
                    </a:cxn>
                    <a:cxn ang="0">
                      <a:pos x="T2" y="T3"/>
                    </a:cxn>
                    <a:cxn ang="0">
                      <a:pos x="T4" y="T5"/>
                    </a:cxn>
                  </a:cxnLst>
                  <a:rect l="0" t="0" r="r" b="b"/>
                  <a:pathLst>
                    <a:path w="21656" h="21600" fill="none" extrusionOk="0">
                      <a:moveTo>
                        <a:pt x="0" y="0"/>
                      </a:moveTo>
                      <a:cubicBezTo>
                        <a:pt x="18" y="0"/>
                        <a:pt x="37" y="0"/>
                        <a:pt x="56" y="0"/>
                      </a:cubicBezTo>
                      <a:cubicBezTo>
                        <a:pt x="11985" y="0"/>
                        <a:pt x="21656" y="9670"/>
                        <a:pt x="21656" y="21600"/>
                      </a:cubicBezTo>
                    </a:path>
                    <a:path w="21656" h="21600" stroke="0" extrusionOk="0">
                      <a:moveTo>
                        <a:pt x="0" y="0"/>
                      </a:moveTo>
                      <a:cubicBezTo>
                        <a:pt x="18" y="0"/>
                        <a:pt x="37" y="0"/>
                        <a:pt x="56" y="0"/>
                      </a:cubicBezTo>
                      <a:cubicBezTo>
                        <a:pt x="11985" y="0"/>
                        <a:pt x="21656" y="9670"/>
                        <a:pt x="21656" y="21600"/>
                      </a:cubicBezTo>
                      <a:lnTo>
                        <a:pt x="56"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04" name="Arc 141"/>
                <p:cNvSpPr/>
                <p:nvPr/>
              </p:nvSpPr>
              <p:spPr bwMode="auto">
                <a:xfrm>
                  <a:off x="3865" y="2641"/>
                  <a:ext cx="192" cy="144"/>
                </a:xfrm>
                <a:custGeom>
                  <a:avLst/>
                  <a:gdLst>
                    <a:gd name="G0" fmla="+- 21600 0 0"/>
                    <a:gd name="G1" fmla="+- 21600 0 0"/>
                    <a:gd name="G2" fmla="+- 21600 0 0"/>
                    <a:gd name="T0" fmla="*/ 0 w 21600"/>
                    <a:gd name="T1" fmla="*/ 21600 h 21600"/>
                    <a:gd name="T2" fmla="*/ 2148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714"/>
                        <a:pt x="9602" y="61"/>
                        <a:pt x="21488" y="0"/>
                      </a:cubicBezTo>
                    </a:path>
                    <a:path w="21600" h="21600" stroke="0" extrusionOk="0">
                      <a:moveTo>
                        <a:pt x="0" y="21599"/>
                      </a:moveTo>
                      <a:cubicBezTo>
                        <a:pt x="0" y="9714"/>
                        <a:pt x="9602" y="61"/>
                        <a:pt x="21488"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05" name="Arc 142"/>
                <p:cNvSpPr/>
                <p:nvPr/>
              </p:nvSpPr>
              <p:spPr bwMode="auto">
                <a:xfrm rot="10800000">
                  <a:off x="3864" y="2785"/>
                  <a:ext cx="193" cy="144"/>
                </a:xfrm>
                <a:custGeom>
                  <a:avLst/>
                  <a:gdLst>
                    <a:gd name="G0" fmla="+- 112 0 0"/>
                    <a:gd name="G1" fmla="+- 21600 0 0"/>
                    <a:gd name="G2" fmla="+- 21600 0 0"/>
                    <a:gd name="T0" fmla="*/ 0 w 21712"/>
                    <a:gd name="T1" fmla="*/ 0 h 21600"/>
                    <a:gd name="T2" fmla="*/ 21712 w 21712"/>
                    <a:gd name="T3" fmla="*/ 21600 h 21600"/>
                    <a:gd name="T4" fmla="*/ 112 w 21712"/>
                    <a:gd name="T5" fmla="*/ 21600 h 21600"/>
                  </a:gdLst>
                  <a:ahLst/>
                  <a:cxnLst>
                    <a:cxn ang="0">
                      <a:pos x="T0" y="T1"/>
                    </a:cxn>
                    <a:cxn ang="0">
                      <a:pos x="T2" y="T3"/>
                    </a:cxn>
                    <a:cxn ang="0">
                      <a:pos x="T4" y="T5"/>
                    </a:cxn>
                  </a:cxnLst>
                  <a:rect l="0" t="0" r="r" b="b"/>
                  <a:pathLst>
                    <a:path w="21712" h="21600" fill="none" extrusionOk="0">
                      <a:moveTo>
                        <a:pt x="0" y="0"/>
                      </a:moveTo>
                      <a:cubicBezTo>
                        <a:pt x="37" y="0"/>
                        <a:pt x="74" y="0"/>
                        <a:pt x="112" y="0"/>
                      </a:cubicBezTo>
                      <a:cubicBezTo>
                        <a:pt x="12041" y="0"/>
                        <a:pt x="21712" y="9670"/>
                        <a:pt x="21712" y="21600"/>
                      </a:cubicBezTo>
                    </a:path>
                    <a:path w="21712" h="21600" stroke="0" extrusionOk="0">
                      <a:moveTo>
                        <a:pt x="0" y="0"/>
                      </a:moveTo>
                      <a:cubicBezTo>
                        <a:pt x="37" y="0"/>
                        <a:pt x="74" y="0"/>
                        <a:pt x="112" y="0"/>
                      </a:cubicBezTo>
                      <a:cubicBezTo>
                        <a:pt x="12041" y="0"/>
                        <a:pt x="21712" y="9670"/>
                        <a:pt x="21712" y="21600"/>
                      </a:cubicBezTo>
                      <a:lnTo>
                        <a:pt x="112"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06" name="Arc 143"/>
                <p:cNvSpPr/>
                <p:nvPr/>
              </p:nvSpPr>
              <p:spPr bwMode="auto">
                <a:xfrm>
                  <a:off x="4056" y="2929"/>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07" name="Arc 144"/>
                <p:cNvSpPr/>
                <p:nvPr/>
              </p:nvSpPr>
              <p:spPr bwMode="auto">
                <a:xfrm rot="10800000">
                  <a:off x="4057" y="2977"/>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08" name="Arc 145"/>
                <p:cNvSpPr/>
                <p:nvPr/>
              </p:nvSpPr>
              <p:spPr bwMode="auto">
                <a:xfrm>
                  <a:off x="4104" y="2545"/>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09" name="Arc 146"/>
                <p:cNvSpPr/>
                <p:nvPr/>
              </p:nvSpPr>
              <p:spPr bwMode="auto">
                <a:xfrm rot="10800000">
                  <a:off x="4105" y="2593"/>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10" name="Line 147"/>
                <p:cNvSpPr>
                  <a:spLocks noChangeShapeType="1"/>
                </p:cNvSpPr>
                <p:nvPr/>
              </p:nvSpPr>
              <p:spPr bwMode="auto">
                <a:xfrm>
                  <a:off x="4056" y="2640"/>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11" name="Line 148"/>
                <p:cNvSpPr>
                  <a:spLocks noChangeShapeType="1"/>
                </p:cNvSpPr>
                <p:nvPr/>
              </p:nvSpPr>
              <p:spPr bwMode="auto">
                <a:xfrm>
                  <a:off x="4056" y="2544"/>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grpSp>
          <p:grpSp>
            <p:nvGrpSpPr>
              <p:cNvPr id="89" name="Group 149"/>
              <p:cNvGrpSpPr/>
              <p:nvPr/>
            </p:nvGrpSpPr>
            <p:grpSpPr bwMode="auto">
              <a:xfrm>
                <a:off x="3960" y="2688"/>
                <a:ext cx="481" cy="481"/>
                <a:chOff x="3960" y="2688"/>
                <a:chExt cx="481" cy="481"/>
              </a:xfrm>
            </p:grpSpPr>
            <p:sp>
              <p:nvSpPr>
                <p:cNvPr id="92" name="Arc 150"/>
                <p:cNvSpPr/>
                <p:nvPr/>
              </p:nvSpPr>
              <p:spPr bwMode="auto">
                <a:xfrm>
                  <a:off x="4056" y="2689"/>
                  <a:ext cx="385" cy="240"/>
                </a:xfrm>
                <a:custGeom>
                  <a:avLst/>
                  <a:gdLst>
                    <a:gd name="G0" fmla="+- 56 0 0"/>
                    <a:gd name="G1" fmla="+- 21600 0 0"/>
                    <a:gd name="G2" fmla="+- 21600 0 0"/>
                    <a:gd name="T0" fmla="*/ 0 w 21656"/>
                    <a:gd name="T1" fmla="*/ 0 h 21600"/>
                    <a:gd name="T2" fmla="*/ 21656 w 21656"/>
                    <a:gd name="T3" fmla="*/ 21600 h 21600"/>
                    <a:gd name="T4" fmla="*/ 56 w 21656"/>
                    <a:gd name="T5" fmla="*/ 21600 h 21600"/>
                  </a:gdLst>
                  <a:ahLst/>
                  <a:cxnLst>
                    <a:cxn ang="0">
                      <a:pos x="T0" y="T1"/>
                    </a:cxn>
                    <a:cxn ang="0">
                      <a:pos x="T2" y="T3"/>
                    </a:cxn>
                    <a:cxn ang="0">
                      <a:pos x="T4" y="T5"/>
                    </a:cxn>
                  </a:cxnLst>
                  <a:rect l="0" t="0" r="r" b="b"/>
                  <a:pathLst>
                    <a:path w="21656" h="21600" fill="none" extrusionOk="0">
                      <a:moveTo>
                        <a:pt x="0" y="0"/>
                      </a:moveTo>
                      <a:cubicBezTo>
                        <a:pt x="18" y="0"/>
                        <a:pt x="37" y="0"/>
                        <a:pt x="56" y="0"/>
                      </a:cubicBezTo>
                      <a:cubicBezTo>
                        <a:pt x="11985" y="0"/>
                        <a:pt x="21656" y="9670"/>
                        <a:pt x="21656" y="21600"/>
                      </a:cubicBezTo>
                    </a:path>
                    <a:path w="21656" h="21600" stroke="0" extrusionOk="0">
                      <a:moveTo>
                        <a:pt x="0" y="0"/>
                      </a:moveTo>
                      <a:cubicBezTo>
                        <a:pt x="18" y="0"/>
                        <a:pt x="37" y="0"/>
                        <a:pt x="56" y="0"/>
                      </a:cubicBezTo>
                      <a:cubicBezTo>
                        <a:pt x="11985" y="0"/>
                        <a:pt x="21656" y="9670"/>
                        <a:pt x="21656" y="21600"/>
                      </a:cubicBezTo>
                      <a:lnTo>
                        <a:pt x="56"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93" name="Arc 151"/>
                <p:cNvSpPr/>
                <p:nvPr/>
              </p:nvSpPr>
              <p:spPr bwMode="auto">
                <a:xfrm rot="10800000">
                  <a:off x="4057" y="2929"/>
                  <a:ext cx="384" cy="240"/>
                </a:xfrm>
                <a:custGeom>
                  <a:avLst/>
                  <a:gdLst>
                    <a:gd name="G0" fmla="+- 21600 0 0"/>
                    <a:gd name="G1" fmla="+- 21600 0 0"/>
                    <a:gd name="G2" fmla="+- 21600 0 0"/>
                    <a:gd name="T0" fmla="*/ 0 w 21600"/>
                    <a:gd name="T1" fmla="*/ 21600 h 21600"/>
                    <a:gd name="T2" fmla="*/ 21544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692"/>
                        <a:pt x="9636" y="30"/>
                        <a:pt x="21544" y="0"/>
                      </a:cubicBezTo>
                    </a:path>
                    <a:path w="21600" h="21600" stroke="0" extrusionOk="0">
                      <a:moveTo>
                        <a:pt x="0" y="21599"/>
                      </a:moveTo>
                      <a:cubicBezTo>
                        <a:pt x="0" y="9692"/>
                        <a:pt x="9636" y="30"/>
                        <a:pt x="21544"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94" name="Arc 152"/>
                <p:cNvSpPr/>
                <p:nvPr/>
              </p:nvSpPr>
              <p:spPr bwMode="auto">
                <a:xfrm>
                  <a:off x="4056" y="2785"/>
                  <a:ext cx="193" cy="144"/>
                </a:xfrm>
                <a:custGeom>
                  <a:avLst/>
                  <a:gdLst>
                    <a:gd name="G0" fmla="+- 112 0 0"/>
                    <a:gd name="G1" fmla="+- 21600 0 0"/>
                    <a:gd name="G2" fmla="+- 21600 0 0"/>
                    <a:gd name="T0" fmla="*/ 0 w 21712"/>
                    <a:gd name="T1" fmla="*/ 0 h 21600"/>
                    <a:gd name="T2" fmla="*/ 21712 w 21712"/>
                    <a:gd name="T3" fmla="*/ 21600 h 21600"/>
                    <a:gd name="T4" fmla="*/ 112 w 21712"/>
                    <a:gd name="T5" fmla="*/ 21600 h 21600"/>
                  </a:gdLst>
                  <a:ahLst/>
                  <a:cxnLst>
                    <a:cxn ang="0">
                      <a:pos x="T0" y="T1"/>
                    </a:cxn>
                    <a:cxn ang="0">
                      <a:pos x="T2" y="T3"/>
                    </a:cxn>
                    <a:cxn ang="0">
                      <a:pos x="T4" y="T5"/>
                    </a:cxn>
                  </a:cxnLst>
                  <a:rect l="0" t="0" r="r" b="b"/>
                  <a:pathLst>
                    <a:path w="21712" h="21600" fill="none" extrusionOk="0">
                      <a:moveTo>
                        <a:pt x="0" y="0"/>
                      </a:moveTo>
                      <a:cubicBezTo>
                        <a:pt x="37" y="0"/>
                        <a:pt x="74" y="0"/>
                        <a:pt x="112" y="0"/>
                      </a:cubicBezTo>
                      <a:cubicBezTo>
                        <a:pt x="12041" y="0"/>
                        <a:pt x="21712" y="9670"/>
                        <a:pt x="21712" y="21600"/>
                      </a:cubicBezTo>
                    </a:path>
                    <a:path w="21712" h="21600" stroke="0" extrusionOk="0">
                      <a:moveTo>
                        <a:pt x="0" y="0"/>
                      </a:moveTo>
                      <a:cubicBezTo>
                        <a:pt x="37" y="0"/>
                        <a:pt x="74" y="0"/>
                        <a:pt x="112" y="0"/>
                      </a:cubicBezTo>
                      <a:cubicBezTo>
                        <a:pt x="12041" y="0"/>
                        <a:pt x="21712" y="9670"/>
                        <a:pt x="21712" y="21600"/>
                      </a:cubicBezTo>
                      <a:lnTo>
                        <a:pt x="112"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95" name="Arc 153"/>
                <p:cNvSpPr/>
                <p:nvPr/>
              </p:nvSpPr>
              <p:spPr bwMode="auto">
                <a:xfrm rot="10800000">
                  <a:off x="4057" y="2929"/>
                  <a:ext cx="192" cy="144"/>
                </a:xfrm>
                <a:custGeom>
                  <a:avLst/>
                  <a:gdLst>
                    <a:gd name="G0" fmla="+- 21600 0 0"/>
                    <a:gd name="G1" fmla="+- 21600 0 0"/>
                    <a:gd name="G2" fmla="+- 21600 0 0"/>
                    <a:gd name="T0" fmla="*/ 0 w 21600"/>
                    <a:gd name="T1" fmla="*/ 21600 h 21600"/>
                    <a:gd name="T2" fmla="*/ 2148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714"/>
                        <a:pt x="9602" y="61"/>
                        <a:pt x="21488" y="0"/>
                      </a:cubicBezTo>
                    </a:path>
                    <a:path w="21600" h="21600" stroke="0" extrusionOk="0">
                      <a:moveTo>
                        <a:pt x="0" y="21599"/>
                      </a:moveTo>
                      <a:cubicBezTo>
                        <a:pt x="0" y="9714"/>
                        <a:pt x="9602" y="61"/>
                        <a:pt x="21488"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96" name="Arc 154"/>
                <p:cNvSpPr/>
                <p:nvPr/>
              </p:nvSpPr>
              <p:spPr bwMode="auto">
                <a:xfrm>
                  <a:off x="4009" y="3073"/>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97" name="Arc 155"/>
                <p:cNvSpPr/>
                <p:nvPr/>
              </p:nvSpPr>
              <p:spPr bwMode="auto">
                <a:xfrm rot="10800000">
                  <a:off x="4008" y="3121"/>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98" name="Arc 156"/>
                <p:cNvSpPr/>
                <p:nvPr/>
              </p:nvSpPr>
              <p:spPr bwMode="auto">
                <a:xfrm>
                  <a:off x="3961" y="2689"/>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99" name="Arc 157"/>
                <p:cNvSpPr/>
                <p:nvPr/>
              </p:nvSpPr>
              <p:spPr bwMode="auto">
                <a:xfrm rot="10800000">
                  <a:off x="3960" y="2737"/>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00" name="Line 158"/>
                <p:cNvSpPr>
                  <a:spLocks noChangeShapeType="1"/>
                </p:cNvSpPr>
                <p:nvPr/>
              </p:nvSpPr>
              <p:spPr bwMode="auto">
                <a:xfrm flipH="1">
                  <a:off x="4008" y="2784"/>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101" name="Line 159"/>
                <p:cNvSpPr>
                  <a:spLocks noChangeShapeType="1"/>
                </p:cNvSpPr>
                <p:nvPr/>
              </p:nvSpPr>
              <p:spPr bwMode="auto">
                <a:xfrm flipH="1">
                  <a:off x="4008" y="2688"/>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grpSp>
          <p:sp>
            <p:nvSpPr>
              <p:cNvPr id="90" name="Rectangle 160"/>
              <p:cNvSpPr>
                <a:spLocks noChangeArrowheads="1"/>
              </p:cNvSpPr>
              <p:nvPr/>
            </p:nvSpPr>
            <p:spPr bwMode="auto">
              <a:xfrm>
                <a:off x="3675" y="2666"/>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B</a:t>
                </a:r>
                <a:endParaRPr kumimoji="0" lang="en-GB" altLang="zh-TW" sz="1600" b="1">
                  <a:latin typeface="Arial" panose="020B0604020202020204" pitchFamily="34" charset="0"/>
                  <a:cs typeface="Arial" panose="020B0604020202020204" pitchFamily="34" charset="0"/>
                </a:endParaRPr>
              </a:p>
            </p:txBody>
          </p:sp>
          <p:sp>
            <p:nvSpPr>
              <p:cNvPr id="91" name="Rectangle 161"/>
              <p:cNvSpPr>
                <a:spLocks noChangeArrowheads="1"/>
              </p:cNvSpPr>
              <p:nvPr/>
            </p:nvSpPr>
            <p:spPr bwMode="auto">
              <a:xfrm>
                <a:off x="4220" y="2789"/>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A</a:t>
                </a:r>
                <a:endParaRPr kumimoji="0" lang="en-GB" altLang="zh-TW" sz="1600" b="1">
                  <a:latin typeface="Arial" panose="020B0604020202020204" pitchFamily="34" charset="0"/>
                  <a:cs typeface="Arial" panose="020B0604020202020204" pitchFamily="34" charset="0"/>
                </a:endParaRPr>
              </a:p>
            </p:txBody>
          </p:sp>
        </p:grpSp>
        <p:grpSp>
          <p:nvGrpSpPr>
            <p:cNvPr id="58" name="Group 162"/>
            <p:cNvGrpSpPr/>
            <p:nvPr/>
          </p:nvGrpSpPr>
          <p:grpSpPr bwMode="auto">
            <a:xfrm>
              <a:off x="3769" y="2880"/>
              <a:ext cx="776" cy="625"/>
              <a:chOff x="3672" y="3360"/>
              <a:chExt cx="776" cy="625"/>
            </a:xfrm>
          </p:grpSpPr>
          <p:grpSp>
            <p:nvGrpSpPr>
              <p:cNvPr id="64" name="Group 163"/>
              <p:cNvGrpSpPr/>
              <p:nvPr/>
            </p:nvGrpSpPr>
            <p:grpSpPr bwMode="auto">
              <a:xfrm>
                <a:off x="3672" y="3360"/>
                <a:ext cx="481" cy="481"/>
                <a:chOff x="3672" y="3360"/>
                <a:chExt cx="481" cy="481"/>
              </a:xfrm>
            </p:grpSpPr>
            <p:sp>
              <p:nvSpPr>
                <p:cNvPr id="78" name="Arc 164"/>
                <p:cNvSpPr/>
                <p:nvPr/>
              </p:nvSpPr>
              <p:spPr bwMode="auto">
                <a:xfrm>
                  <a:off x="3673" y="3361"/>
                  <a:ext cx="384" cy="240"/>
                </a:xfrm>
                <a:custGeom>
                  <a:avLst/>
                  <a:gdLst>
                    <a:gd name="G0" fmla="+- 21600 0 0"/>
                    <a:gd name="G1" fmla="+- 21600 0 0"/>
                    <a:gd name="G2" fmla="+- 21600 0 0"/>
                    <a:gd name="T0" fmla="*/ 0 w 21600"/>
                    <a:gd name="T1" fmla="*/ 21600 h 21600"/>
                    <a:gd name="T2" fmla="*/ 21544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692"/>
                        <a:pt x="9636" y="30"/>
                        <a:pt x="21544" y="0"/>
                      </a:cubicBezTo>
                    </a:path>
                    <a:path w="21600" h="21600" stroke="0" extrusionOk="0">
                      <a:moveTo>
                        <a:pt x="0" y="21599"/>
                      </a:moveTo>
                      <a:cubicBezTo>
                        <a:pt x="0" y="9692"/>
                        <a:pt x="9636" y="30"/>
                        <a:pt x="21544"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79" name="Arc 165"/>
                <p:cNvSpPr/>
                <p:nvPr/>
              </p:nvSpPr>
              <p:spPr bwMode="auto">
                <a:xfrm rot="10800000">
                  <a:off x="3672" y="3601"/>
                  <a:ext cx="385" cy="240"/>
                </a:xfrm>
                <a:custGeom>
                  <a:avLst/>
                  <a:gdLst>
                    <a:gd name="G0" fmla="+- 56 0 0"/>
                    <a:gd name="G1" fmla="+- 21600 0 0"/>
                    <a:gd name="G2" fmla="+- 21600 0 0"/>
                    <a:gd name="T0" fmla="*/ 0 w 21656"/>
                    <a:gd name="T1" fmla="*/ 0 h 21600"/>
                    <a:gd name="T2" fmla="*/ 21656 w 21656"/>
                    <a:gd name="T3" fmla="*/ 21600 h 21600"/>
                    <a:gd name="T4" fmla="*/ 56 w 21656"/>
                    <a:gd name="T5" fmla="*/ 21600 h 21600"/>
                  </a:gdLst>
                  <a:ahLst/>
                  <a:cxnLst>
                    <a:cxn ang="0">
                      <a:pos x="T0" y="T1"/>
                    </a:cxn>
                    <a:cxn ang="0">
                      <a:pos x="T2" y="T3"/>
                    </a:cxn>
                    <a:cxn ang="0">
                      <a:pos x="T4" y="T5"/>
                    </a:cxn>
                  </a:cxnLst>
                  <a:rect l="0" t="0" r="r" b="b"/>
                  <a:pathLst>
                    <a:path w="21656" h="21600" fill="none" extrusionOk="0">
                      <a:moveTo>
                        <a:pt x="0" y="0"/>
                      </a:moveTo>
                      <a:cubicBezTo>
                        <a:pt x="18" y="0"/>
                        <a:pt x="37" y="0"/>
                        <a:pt x="56" y="0"/>
                      </a:cubicBezTo>
                      <a:cubicBezTo>
                        <a:pt x="11985" y="0"/>
                        <a:pt x="21656" y="9670"/>
                        <a:pt x="21656" y="21600"/>
                      </a:cubicBezTo>
                    </a:path>
                    <a:path w="21656" h="21600" stroke="0" extrusionOk="0">
                      <a:moveTo>
                        <a:pt x="0" y="0"/>
                      </a:moveTo>
                      <a:cubicBezTo>
                        <a:pt x="18" y="0"/>
                        <a:pt x="37" y="0"/>
                        <a:pt x="56" y="0"/>
                      </a:cubicBezTo>
                      <a:cubicBezTo>
                        <a:pt x="11985" y="0"/>
                        <a:pt x="21656" y="9670"/>
                        <a:pt x="21656" y="21600"/>
                      </a:cubicBezTo>
                      <a:lnTo>
                        <a:pt x="56"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80" name="Arc 166"/>
                <p:cNvSpPr/>
                <p:nvPr/>
              </p:nvSpPr>
              <p:spPr bwMode="auto">
                <a:xfrm>
                  <a:off x="3865" y="3457"/>
                  <a:ext cx="192" cy="144"/>
                </a:xfrm>
                <a:custGeom>
                  <a:avLst/>
                  <a:gdLst>
                    <a:gd name="G0" fmla="+- 21600 0 0"/>
                    <a:gd name="G1" fmla="+- 21600 0 0"/>
                    <a:gd name="G2" fmla="+- 21600 0 0"/>
                    <a:gd name="T0" fmla="*/ 0 w 21600"/>
                    <a:gd name="T1" fmla="*/ 21600 h 21600"/>
                    <a:gd name="T2" fmla="*/ 2148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714"/>
                        <a:pt x="9602" y="61"/>
                        <a:pt x="21488" y="0"/>
                      </a:cubicBezTo>
                    </a:path>
                    <a:path w="21600" h="21600" stroke="0" extrusionOk="0">
                      <a:moveTo>
                        <a:pt x="0" y="21599"/>
                      </a:moveTo>
                      <a:cubicBezTo>
                        <a:pt x="0" y="9714"/>
                        <a:pt x="9602" y="61"/>
                        <a:pt x="21488"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81" name="Arc 167"/>
                <p:cNvSpPr/>
                <p:nvPr/>
              </p:nvSpPr>
              <p:spPr bwMode="auto">
                <a:xfrm rot="10800000">
                  <a:off x="3864" y="3601"/>
                  <a:ext cx="193" cy="144"/>
                </a:xfrm>
                <a:custGeom>
                  <a:avLst/>
                  <a:gdLst>
                    <a:gd name="G0" fmla="+- 112 0 0"/>
                    <a:gd name="G1" fmla="+- 21600 0 0"/>
                    <a:gd name="G2" fmla="+- 21600 0 0"/>
                    <a:gd name="T0" fmla="*/ 0 w 21712"/>
                    <a:gd name="T1" fmla="*/ 0 h 21600"/>
                    <a:gd name="T2" fmla="*/ 21712 w 21712"/>
                    <a:gd name="T3" fmla="*/ 21600 h 21600"/>
                    <a:gd name="T4" fmla="*/ 112 w 21712"/>
                    <a:gd name="T5" fmla="*/ 21600 h 21600"/>
                  </a:gdLst>
                  <a:ahLst/>
                  <a:cxnLst>
                    <a:cxn ang="0">
                      <a:pos x="T0" y="T1"/>
                    </a:cxn>
                    <a:cxn ang="0">
                      <a:pos x="T2" y="T3"/>
                    </a:cxn>
                    <a:cxn ang="0">
                      <a:pos x="T4" y="T5"/>
                    </a:cxn>
                  </a:cxnLst>
                  <a:rect l="0" t="0" r="r" b="b"/>
                  <a:pathLst>
                    <a:path w="21712" h="21600" fill="none" extrusionOk="0">
                      <a:moveTo>
                        <a:pt x="0" y="0"/>
                      </a:moveTo>
                      <a:cubicBezTo>
                        <a:pt x="37" y="0"/>
                        <a:pt x="74" y="0"/>
                        <a:pt x="112" y="0"/>
                      </a:cubicBezTo>
                      <a:cubicBezTo>
                        <a:pt x="12041" y="0"/>
                        <a:pt x="21712" y="9670"/>
                        <a:pt x="21712" y="21600"/>
                      </a:cubicBezTo>
                    </a:path>
                    <a:path w="21712" h="21600" stroke="0" extrusionOk="0">
                      <a:moveTo>
                        <a:pt x="0" y="0"/>
                      </a:moveTo>
                      <a:cubicBezTo>
                        <a:pt x="37" y="0"/>
                        <a:pt x="74" y="0"/>
                        <a:pt x="112" y="0"/>
                      </a:cubicBezTo>
                      <a:cubicBezTo>
                        <a:pt x="12041" y="0"/>
                        <a:pt x="21712" y="9670"/>
                        <a:pt x="21712" y="21600"/>
                      </a:cubicBezTo>
                      <a:lnTo>
                        <a:pt x="112"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82" name="Arc 168"/>
                <p:cNvSpPr/>
                <p:nvPr/>
              </p:nvSpPr>
              <p:spPr bwMode="auto">
                <a:xfrm>
                  <a:off x="4056" y="3745"/>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83" name="Arc 169"/>
                <p:cNvSpPr/>
                <p:nvPr/>
              </p:nvSpPr>
              <p:spPr bwMode="auto">
                <a:xfrm rot="10800000">
                  <a:off x="4057" y="3793"/>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84" name="Arc 170"/>
                <p:cNvSpPr/>
                <p:nvPr/>
              </p:nvSpPr>
              <p:spPr bwMode="auto">
                <a:xfrm>
                  <a:off x="4104" y="3361"/>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85" name="Arc 171"/>
                <p:cNvSpPr/>
                <p:nvPr/>
              </p:nvSpPr>
              <p:spPr bwMode="auto">
                <a:xfrm rot="10800000">
                  <a:off x="4105" y="3409"/>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86" name="Line 172"/>
                <p:cNvSpPr>
                  <a:spLocks noChangeShapeType="1"/>
                </p:cNvSpPr>
                <p:nvPr/>
              </p:nvSpPr>
              <p:spPr bwMode="auto">
                <a:xfrm>
                  <a:off x="4056" y="3456"/>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87" name="Line 173"/>
                <p:cNvSpPr>
                  <a:spLocks noChangeShapeType="1"/>
                </p:cNvSpPr>
                <p:nvPr/>
              </p:nvSpPr>
              <p:spPr bwMode="auto">
                <a:xfrm>
                  <a:off x="4056" y="3360"/>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grpSp>
          <p:grpSp>
            <p:nvGrpSpPr>
              <p:cNvPr id="65" name="Group 174"/>
              <p:cNvGrpSpPr/>
              <p:nvPr/>
            </p:nvGrpSpPr>
            <p:grpSpPr bwMode="auto">
              <a:xfrm>
                <a:off x="3960" y="3504"/>
                <a:ext cx="481" cy="481"/>
                <a:chOff x="3960" y="3504"/>
                <a:chExt cx="481" cy="481"/>
              </a:xfrm>
            </p:grpSpPr>
            <p:sp>
              <p:nvSpPr>
                <p:cNvPr id="68" name="Arc 175"/>
                <p:cNvSpPr/>
                <p:nvPr/>
              </p:nvSpPr>
              <p:spPr bwMode="auto">
                <a:xfrm>
                  <a:off x="4056" y="3505"/>
                  <a:ext cx="385" cy="240"/>
                </a:xfrm>
                <a:custGeom>
                  <a:avLst/>
                  <a:gdLst>
                    <a:gd name="G0" fmla="+- 56 0 0"/>
                    <a:gd name="G1" fmla="+- 21600 0 0"/>
                    <a:gd name="G2" fmla="+- 21600 0 0"/>
                    <a:gd name="T0" fmla="*/ 0 w 21656"/>
                    <a:gd name="T1" fmla="*/ 0 h 21600"/>
                    <a:gd name="T2" fmla="*/ 21656 w 21656"/>
                    <a:gd name="T3" fmla="*/ 21600 h 21600"/>
                    <a:gd name="T4" fmla="*/ 56 w 21656"/>
                    <a:gd name="T5" fmla="*/ 21600 h 21600"/>
                  </a:gdLst>
                  <a:ahLst/>
                  <a:cxnLst>
                    <a:cxn ang="0">
                      <a:pos x="T0" y="T1"/>
                    </a:cxn>
                    <a:cxn ang="0">
                      <a:pos x="T2" y="T3"/>
                    </a:cxn>
                    <a:cxn ang="0">
                      <a:pos x="T4" y="T5"/>
                    </a:cxn>
                  </a:cxnLst>
                  <a:rect l="0" t="0" r="r" b="b"/>
                  <a:pathLst>
                    <a:path w="21656" h="21600" fill="none" extrusionOk="0">
                      <a:moveTo>
                        <a:pt x="0" y="0"/>
                      </a:moveTo>
                      <a:cubicBezTo>
                        <a:pt x="18" y="0"/>
                        <a:pt x="37" y="0"/>
                        <a:pt x="56" y="0"/>
                      </a:cubicBezTo>
                      <a:cubicBezTo>
                        <a:pt x="11985" y="0"/>
                        <a:pt x="21656" y="9670"/>
                        <a:pt x="21656" y="21600"/>
                      </a:cubicBezTo>
                    </a:path>
                    <a:path w="21656" h="21600" stroke="0" extrusionOk="0">
                      <a:moveTo>
                        <a:pt x="0" y="0"/>
                      </a:moveTo>
                      <a:cubicBezTo>
                        <a:pt x="18" y="0"/>
                        <a:pt x="37" y="0"/>
                        <a:pt x="56" y="0"/>
                      </a:cubicBezTo>
                      <a:cubicBezTo>
                        <a:pt x="11985" y="0"/>
                        <a:pt x="21656" y="9670"/>
                        <a:pt x="21656" y="21600"/>
                      </a:cubicBezTo>
                      <a:lnTo>
                        <a:pt x="56"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69" name="Arc 176"/>
                <p:cNvSpPr/>
                <p:nvPr/>
              </p:nvSpPr>
              <p:spPr bwMode="auto">
                <a:xfrm rot="10800000">
                  <a:off x="4057" y="3745"/>
                  <a:ext cx="384" cy="240"/>
                </a:xfrm>
                <a:custGeom>
                  <a:avLst/>
                  <a:gdLst>
                    <a:gd name="G0" fmla="+- 21600 0 0"/>
                    <a:gd name="G1" fmla="+- 21600 0 0"/>
                    <a:gd name="G2" fmla="+- 21600 0 0"/>
                    <a:gd name="T0" fmla="*/ 0 w 21600"/>
                    <a:gd name="T1" fmla="*/ 21600 h 21600"/>
                    <a:gd name="T2" fmla="*/ 21544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692"/>
                        <a:pt x="9636" y="30"/>
                        <a:pt x="21544" y="0"/>
                      </a:cubicBezTo>
                    </a:path>
                    <a:path w="21600" h="21600" stroke="0" extrusionOk="0">
                      <a:moveTo>
                        <a:pt x="0" y="21599"/>
                      </a:moveTo>
                      <a:cubicBezTo>
                        <a:pt x="0" y="9692"/>
                        <a:pt x="9636" y="30"/>
                        <a:pt x="21544"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70" name="Arc 177"/>
                <p:cNvSpPr/>
                <p:nvPr/>
              </p:nvSpPr>
              <p:spPr bwMode="auto">
                <a:xfrm>
                  <a:off x="4056" y="3601"/>
                  <a:ext cx="193" cy="144"/>
                </a:xfrm>
                <a:custGeom>
                  <a:avLst/>
                  <a:gdLst>
                    <a:gd name="G0" fmla="+- 112 0 0"/>
                    <a:gd name="G1" fmla="+- 21600 0 0"/>
                    <a:gd name="G2" fmla="+- 21600 0 0"/>
                    <a:gd name="T0" fmla="*/ 0 w 21712"/>
                    <a:gd name="T1" fmla="*/ 0 h 21600"/>
                    <a:gd name="T2" fmla="*/ 21712 w 21712"/>
                    <a:gd name="T3" fmla="*/ 21600 h 21600"/>
                    <a:gd name="T4" fmla="*/ 112 w 21712"/>
                    <a:gd name="T5" fmla="*/ 21600 h 21600"/>
                  </a:gdLst>
                  <a:ahLst/>
                  <a:cxnLst>
                    <a:cxn ang="0">
                      <a:pos x="T0" y="T1"/>
                    </a:cxn>
                    <a:cxn ang="0">
                      <a:pos x="T2" y="T3"/>
                    </a:cxn>
                    <a:cxn ang="0">
                      <a:pos x="T4" y="T5"/>
                    </a:cxn>
                  </a:cxnLst>
                  <a:rect l="0" t="0" r="r" b="b"/>
                  <a:pathLst>
                    <a:path w="21712" h="21600" fill="none" extrusionOk="0">
                      <a:moveTo>
                        <a:pt x="0" y="0"/>
                      </a:moveTo>
                      <a:cubicBezTo>
                        <a:pt x="37" y="0"/>
                        <a:pt x="74" y="0"/>
                        <a:pt x="112" y="0"/>
                      </a:cubicBezTo>
                      <a:cubicBezTo>
                        <a:pt x="12041" y="0"/>
                        <a:pt x="21712" y="9670"/>
                        <a:pt x="21712" y="21600"/>
                      </a:cubicBezTo>
                    </a:path>
                    <a:path w="21712" h="21600" stroke="0" extrusionOk="0">
                      <a:moveTo>
                        <a:pt x="0" y="0"/>
                      </a:moveTo>
                      <a:cubicBezTo>
                        <a:pt x="37" y="0"/>
                        <a:pt x="74" y="0"/>
                        <a:pt x="112" y="0"/>
                      </a:cubicBezTo>
                      <a:cubicBezTo>
                        <a:pt x="12041" y="0"/>
                        <a:pt x="21712" y="9670"/>
                        <a:pt x="21712" y="21600"/>
                      </a:cubicBezTo>
                      <a:lnTo>
                        <a:pt x="112"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71" name="Arc 178"/>
                <p:cNvSpPr/>
                <p:nvPr/>
              </p:nvSpPr>
              <p:spPr bwMode="auto">
                <a:xfrm rot="10800000">
                  <a:off x="4057" y="3745"/>
                  <a:ext cx="192" cy="144"/>
                </a:xfrm>
                <a:custGeom>
                  <a:avLst/>
                  <a:gdLst>
                    <a:gd name="G0" fmla="+- 21600 0 0"/>
                    <a:gd name="G1" fmla="+- 21600 0 0"/>
                    <a:gd name="G2" fmla="+- 21600 0 0"/>
                    <a:gd name="T0" fmla="*/ 0 w 21600"/>
                    <a:gd name="T1" fmla="*/ 21600 h 21600"/>
                    <a:gd name="T2" fmla="*/ 2148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99"/>
                      </a:moveTo>
                      <a:cubicBezTo>
                        <a:pt x="0" y="9714"/>
                        <a:pt x="9602" y="61"/>
                        <a:pt x="21488" y="0"/>
                      </a:cubicBezTo>
                    </a:path>
                    <a:path w="21600" h="21600" stroke="0" extrusionOk="0">
                      <a:moveTo>
                        <a:pt x="0" y="21599"/>
                      </a:moveTo>
                      <a:cubicBezTo>
                        <a:pt x="0" y="9714"/>
                        <a:pt x="9602" y="61"/>
                        <a:pt x="21488" y="0"/>
                      </a:cubicBezTo>
                      <a:lnTo>
                        <a:pt x="2160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72" name="Arc 179"/>
                <p:cNvSpPr/>
                <p:nvPr/>
              </p:nvSpPr>
              <p:spPr bwMode="auto">
                <a:xfrm>
                  <a:off x="4009" y="3889"/>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73" name="Arc 180"/>
                <p:cNvSpPr/>
                <p:nvPr/>
              </p:nvSpPr>
              <p:spPr bwMode="auto">
                <a:xfrm rot="10800000">
                  <a:off x="4008" y="3937"/>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74" name="Arc 181"/>
                <p:cNvSpPr/>
                <p:nvPr/>
              </p:nvSpPr>
              <p:spPr bwMode="auto">
                <a:xfrm>
                  <a:off x="3961" y="3505"/>
                  <a:ext cx="48" cy="48"/>
                </a:xfrm>
                <a:custGeom>
                  <a:avLst/>
                  <a:gdLst>
                    <a:gd name="G0" fmla="+- 21600 0 0"/>
                    <a:gd name="G1" fmla="+- 21595 0 0"/>
                    <a:gd name="G2" fmla="+- 21600 0 0"/>
                    <a:gd name="T0" fmla="*/ 0 w 21600"/>
                    <a:gd name="T1" fmla="*/ 21595 h 21595"/>
                    <a:gd name="T2" fmla="*/ 21150 w 21600"/>
                    <a:gd name="T3" fmla="*/ 0 h 21595"/>
                    <a:gd name="T4" fmla="*/ 21600 w 21600"/>
                    <a:gd name="T5" fmla="*/ 21595 h 21595"/>
                  </a:gdLst>
                  <a:ahLst/>
                  <a:cxnLst>
                    <a:cxn ang="0">
                      <a:pos x="T0" y="T1"/>
                    </a:cxn>
                    <a:cxn ang="0">
                      <a:pos x="T2" y="T3"/>
                    </a:cxn>
                    <a:cxn ang="0">
                      <a:pos x="T4" y="T5"/>
                    </a:cxn>
                  </a:cxnLst>
                  <a:rect l="0" t="0" r="r" b="b"/>
                  <a:pathLst>
                    <a:path w="21600" h="21595" fill="none" extrusionOk="0">
                      <a:moveTo>
                        <a:pt x="0" y="21594"/>
                      </a:moveTo>
                      <a:cubicBezTo>
                        <a:pt x="0" y="9841"/>
                        <a:pt x="9398" y="244"/>
                        <a:pt x="21149" y="-1"/>
                      </a:cubicBezTo>
                    </a:path>
                    <a:path w="21600" h="21595" stroke="0" extrusionOk="0">
                      <a:moveTo>
                        <a:pt x="0" y="21594"/>
                      </a:moveTo>
                      <a:cubicBezTo>
                        <a:pt x="0" y="9841"/>
                        <a:pt x="9398" y="244"/>
                        <a:pt x="21149" y="-1"/>
                      </a:cubicBezTo>
                      <a:lnTo>
                        <a:pt x="21600" y="21595"/>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75" name="Arc 182"/>
                <p:cNvSpPr/>
                <p:nvPr/>
              </p:nvSpPr>
              <p:spPr bwMode="auto">
                <a:xfrm rot="10800000">
                  <a:off x="3960" y="3553"/>
                  <a:ext cx="48"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76" name="Line 183"/>
                <p:cNvSpPr>
                  <a:spLocks noChangeShapeType="1"/>
                </p:cNvSpPr>
                <p:nvPr/>
              </p:nvSpPr>
              <p:spPr bwMode="auto">
                <a:xfrm flipH="1">
                  <a:off x="4008" y="3600"/>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77" name="Line 184"/>
                <p:cNvSpPr>
                  <a:spLocks noChangeShapeType="1"/>
                </p:cNvSpPr>
                <p:nvPr/>
              </p:nvSpPr>
              <p:spPr bwMode="auto">
                <a:xfrm flipH="1">
                  <a:off x="4008" y="3504"/>
                  <a:ext cx="4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grpSp>
          <p:sp>
            <p:nvSpPr>
              <p:cNvPr id="66" name="Rectangle 185"/>
              <p:cNvSpPr>
                <a:spLocks noChangeArrowheads="1"/>
              </p:cNvSpPr>
              <p:nvPr/>
            </p:nvSpPr>
            <p:spPr bwMode="auto">
              <a:xfrm>
                <a:off x="3675" y="3482"/>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B</a:t>
                </a:r>
                <a:endParaRPr kumimoji="0" lang="en-GB" altLang="zh-TW" sz="1600" b="1">
                  <a:latin typeface="Arial" panose="020B0604020202020204" pitchFamily="34" charset="0"/>
                  <a:cs typeface="Arial" panose="020B0604020202020204" pitchFamily="34" charset="0"/>
                </a:endParaRPr>
              </a:p>
            </p:txBody>
          </p:sp>
          <p:sp>
            <p:nvSpPr>
              <p:cNvPr id="67" name="Rectangle 186"/>
              <p:cNvSpPr>
                <a:spLocks noChangeArrowheads="1"/>
              </p:cNvSpPr>
              <p:nvPr/>
            </p:nvSpPr>
            <p:spPr bwMode="auto">
              <a:xfrm>
                <a:off x="4220" y="3605"/>
                <a:ext cx="22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latinLnBrk="0" hangingPunct="0"/>
                <a:r>
                  <a:rPr kumimoji="0" lang="en-GB" altLang="zh-TW" sz="1600" b="1">
                    <a:latin typeface="Arial" panose="020B0604020202020204" pitchFamily="34" charset="0"/>
                    <a:cs typeface="Arial" panose="020B0604020202020204" pitchFamily="34" charset="0"/>
                  </a:rPr>
                  <a:t>A</a:t>
                </a:r>
                <a:endParaRPr kumimoji="0" lang="en-GB" altLang="zh-TW" sz="1600" b="1">
                  <a:latin typeface="Arial" panose="020B0604020202020204" pitchFamily="34" charset="0"/>
                  <a:cs typeface="Arial" panose="020B0604020202020204" pitchFamily="34" charset="0"/>
                </a:endParaRPr>
              </a:p>
            </p:txBody>
          </p:sp>
        </p:grpSp>
        <p:sp>
          <p:nvSpPr>
            <p:cNvPr id="59" name="Freeform 187"/>
            <p:cNvSpPr/>
            <p:nvPr/>
          </p:nvSpPr>
          <p:spPr bwMode="auto">
            <a:xfrm>
              <a:off x="4705" y="1152"/>
              <a:ext cx="1009" cy="433"/>
            </a:xfrm>
            <a:custGeom>
              <a:avLst/>
              <a:gdLst>
                <a:gd name="T0" fmla="*/ 0 w 1009"/>
                <a:gd name="T1" fmla="*/ 192 h 433"/>
                <a:gd name="T2" fmla="*/ 1008 w 1009"/>
                <a:gd name="T3" fmla="*/ 432 h 433"/>
                <a:gd name="T4" fmla="*/ 1008 w 1009"/>
                <a:gd name="T5" fmla="*/ 0 h 433"/>
                <a:gd name="T6" fmla="*/ 0 w 1009"/>
                <a:gd name="T7" fmla="*/ 0 h 433"/>
                <a:gd name="T8" fmla="*/ 0 w 1009"/>
                <a:gd name="T9" fmla="*/ 192 h 433"/>
              </a:gdLst>
              <a:ahLst/>
              <a:cxnLst>
                <a:cxn ang="0">
                  <a:pos x="T0" y="T1"/>
                </a:cxn>
                <a:cxn ang="0">
                  <a:pos x="T2" y="T3"/>
                </a:cxn>
                <a:cxn ang="0">
                  <a:pos x="T4" y="T5"/>
                </a:cxn>
                <a:cxn ang="0">
                  <a:pos x="T6" y="T7"/>
                </a:cxn>
                <a:cxn ang="0">
                  <a:pos x="T8" y="T9"/>
                </a:cxn>
              </a:cxnLst>
              <a:rect l="0" t="0" r="r" b="b"/>
              <a:pathLst>
                <a:path w="1009" h="433">
                  <a:moveTo>
                    <a:pt x="0" y="192"/>
                  </a:moveTo>
                  <a:lnTo>
                    <a:pt x="1008" y="432"/>
                  </a:lnTo>
                  <a:lnTo>
                    <a:pt x="1008" y="0"/>
                  </a:lnTo>
                  <a:lnTo>
                    <a:pt x="0" y="0"/>
                  </a:lnTo>
                  <a:lnTo>
                    <a:pt x="0" y="192"/>
                  </a:lnTo>
                </a:path>
              </a:pathLst>
            </a:custGeom>
            <a:solidFill>
              <a:schemeClr val="accent2"/>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60" name="Freeform 188"/>
            <p:cNvSpPr/>
            <p:nvPr/>
          </p:nvSpPr>
          <p:spPr bwMode="auto">
            <a:xfrm>
              <a:off x="4993" y="1968"/>
              <a:ext cx="721" cy="817"/>
            </a:xfrm>
            <a:custGeom>
              <a:avLst/>
              <a:gdLst>
                <a:gd name="T0" fmla="*/ 96 w 721"/>
                <a:gd name="T1" fmla="*/ 0 h 817"/>
                <a:gd name="T2" fmla="*/ 0 w 721"/>
                <a:gd name="T3" fmla="*/ 336 h 817"/>
                <a:gd name="T4" fmla="*/ 96 w 721"/>
                <a:gd name="T5" fmla="*/ 624 h 817"/>
                <a:gd name="T6" fmla="*/ 576 w 721"/>
                <a:gd name="T7" fmla="*/ 816 h 817"/>
                <a:gd name="T8" fmla="*/ 720 w 721"/>
                <a:gd name="T9" fmla="*/ 816 h 817"/>
                <a:gd name="T10" fmla="*/ 720 w 721"/>
                <a:gd name="T11" fmla="*/ 0 h 817"/>
                <a:gd name="T12" fmla="*/ 96 w 721"/>
                <a:gd name="T13" fmla="*/ 0 h 817"/>
              </a:gdLst>
              <a:ahLst/>
              <a:cxnLst>
                <a:cxn ang="0">
                  <a:pos x="T0" y="T1"/>
                </a:cxn>
                <a:cxn ang="0">
                  <a:pos x="T2" y="T3"/>
                </a:cxn>
                <a:cxn ang="0">
                  <a:pos x="T4" y="T5"/>
                </a:cxn>
                <a:cxn ang="0">
                  <a:pos x="T6" y="T7"/>
                </a:cxn>
                <a:cxn ang="0">
                  <a:pos x="T8" y="T9"/>
                </a:cxn>
                <a:cxn ang="0">
                  <a:pos x="T10" y="T11"/>
                </a:cxn>
                <a:cxn ang="0">
                  <a:pos x="T12" y="T13"/>
                </a:cxn>
              </a:cxnLst>
              <a:rect l="0" t="0" r="r" b="b"/>
              <a:pathLst>
                <a:path w="721" h="817">
                  <a:moveTo>
                    <a:pt x="96" y="0"/>
                  </a:moveTo>
                  <a:lnTo>
                    <a:pt x="0" y="336"/>
                  </a:lnTo>
                  <a:lnTo>
                    <a:pt x="96" y="624"/>
                  </a:lnTo>
                  <a:lnTo>
                    <a:pt x="576" y="816"/>
                  </a:lnTo>
                  <a:lnTo>
                    <a:pt x="720" y="816"/>
                  </a:lnTo>
                  <a:lnTo>
                    <a:pt x="720" y="0"/>
                  </a:lnTo>
                  <a:lnTo>
                    <a:pt x="96" y="0"/>
                  </a:lnTo>
                </a:path>
              </a:pathLst>
            </a:custGeom>
            <a:solidFill>
              <a:schemeClr val="accent2"/>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61" name="Freeform 189"/>
            <p:cNvSpPr/>
            <p:nvPr/>
          </p:nvSpPr>
          <p:spPr bwMode="auto">
            <a:xfrm>
              <a:off x="4705" y="2832"/>
              <a:ext cx="289" cy="337"/>
            </a:xfrm>
            <a:custGeom>
              <a:avLst/>
              <a:gdLst>
                <a:gd name="T0" fmla="*/ 0 w 289"/>
                <a:gd name="T1" fmla="*/ 192 h 337"/>
                <a:gd name="T2" fmla="*/ 96 w 289"/>
                <a:gd name="T3" fmla="*/ 48 h 337"/>
                <a:gd name="T4" fmla="*/ 240 w 289"/>
                <a:gd name="T5" fmla="*/ 0 h 337"/>
                <a:gd name="T6" fmla="*/ 288 w 289"/>
                <a:gd name="T7" fmla="*/ 192 h 337"/>
                <a:gd name="T8" fmla="*/ 96 w 289"/>
                <a:gd name="T9" fmla="*/ 336 h 337"/>
                <a:gd name="T10" fmla="*/ 0 w 289"/>
                <a:gd name="T11" fmla="*/ 192 h 337"/>
              </a:gdLst>
              <a:ahLst/>
              <a:cxnLst>
                <a:cxn ang="0">
                  <a:pos x="T0" y="T1"/>
                </a:cxn>
                <a:cxn ang="0">
                  <a:pos x="T2" y="T3"/>
                </a:cxn>
                <a:cxn ang="0">
                  <a:pos x="T4" y="T5"/>
                </a:cxn>
                <a:cxn ang="0">
                  <a:pos x="T6" y="T7"/>
                </a:cxn>
                <a:cxn ang="0">
                  <a:pos x="T8" y="T9"/>
                </a:cxn>
                <a:cxn ang="0">
                  <a:pos x="T10" y="T11"/>
                </a:cxn>
              </a:cxnLst>
              <a:rect l="0" t="0" r="r" b="b"/>
              <a:pathLst>
                <a:path w="289" h="337">
                  <a:moveTo>
                    <a:pt x="0" y="192"/>
                  </a:moveTo>
                  <a:lnTo>
                    <a:pt x="96" y="48"/>
                  </a:lnTo>
                  <a:lnTo>
                    <a:pt x="240" y="0"/>
                  </a:lnTo>
                  <a:lnTo>
                    <a:pt x="288" y="192"/>
                  </a:lnTo>
                  <a:lnTo>
                    <a:pt x="96" y="336"/>
                  </a:lnTo>
                  <a:lnTo>
                    <a:pt x="0" y="192"/>
                  </a:lnTo>
                </a:path>
              </a:pathLst>
            </a:custGeom>
            <a:solidFill>
              <a:schemeClr val="accent2"/>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62" name="Freeform 190"/>
            <p:cNvSpPr/>
            <p:nvPr/>
          </p:nvSpPr>
          <p:spPr bwMode="auto">
            <a:xfrm>
              <a:off x="5137" y="2928"/>
              <a:ext cx="577" cy="625"/>
            </a:xfrm>
            <a:custGeom>
              <a:avLst/>
              <a:gdLst>
                <a:gd name="T0" fmla="*/ 0 w 577"/>
                <a:gd name="T1" fmla="*/ 576 h 625"/>
                <a:gd name="T2" fmla="*/ 0 w 577"/>
                <a:gd name="T3" fmla="*/ 336 h 625"/>
                <a:gd name="T4" fmla="*/ 144 w 577"/>
                <a:gd name="T5" fmla="*/ 288 h 625"/>
                <a:gd name="T6" fmla="*/ 144 w 577"/>
                <a:gd name="T7" fmla="*/ 96 h 625"/>
                <a:gd name="T8" fmla="*/ 432 w 577"/>
                <a:gd name="T9" fmla="*/ 0 h 625"/>
                <a:gd name="T10" fmla="*/ 576 w 577"/>
                <a:gd name="T11" fmla="*/ 240 h 625"/>
                <a:gd name="T12" fmla="*/ 576 w 577"/>
                <a:gd name="T13" fmla="*/ 528 h 625"/>
                <a:gd name="T14" fmla="*/ 384 w 577"/>
                <a:gd name="T15" fmla="*/ 624 h 625"/>
                <a:gd name="T16" fmla="*/ 0 w 577"/>
                <a:gd name="T17" fmla="*/ 576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 h="625">
                  <a:moveTo>
                    <a:pt x="0" y="576"/>
                  </a:moveTo>
                  <a:lnTo>
                    <a:pt x="0" y="336"/>
                  </a:lnTo>
                  <a:lnTo>
                    <a:pt x="144" y="288"/>
                  </a:lnTo>
                  <a:lnTo>
                    <a:pt x="144" y="96"/>
                  </a:lnTo>
                  <a:lnTo>
                    <a:pt x="432" y="0"/>
                  </a:lnTo>
                  <a:lnTo>
                    <a:pt x="576" y="240"/>
                  </a:lnTo>
                  <a:lnTo>
                    <a:pt x="576" y="528"/>
                  </a:lnTo>
                  <a:lnTo>
                    <a:pt x="384" y="624"/>
                  </a:lnTo>
                  <a:lnTo>
                    <a:pt x="0" y="576"/>
                  </a:lnTo>
                </a:path>
              </a:pathLst>
            </a:custGeom>
            <a:solidFill>
              <a:schemeClr val="accent2"/>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sp>
          <p:nvSpPr>
            <p:cNvPr id="63" name="Freeform 191"/>
            <p:cNvSpPr/>
            <p:nvPr/>
          </p:nvSpPr>
          <p:spPr bwMode="auto">
            <a:xfrm>
              <a:off x="5473" y="3168"/>
              <a:ext cx="193" cy="289"/>
            </a:xfrm>
            <a:custGeom>
              <a:avLst/>
              <a:gdLst>
                <a:gd name="T0" fmla="*/ 0 w 193"/>
                <a:gd name="T1" fmla="*/ 240 h 289"/>
                <a:gd name="T2" fmla="*/ 0 w 193"/>
                <a:gd name="T3" fmla="*/ 96 h 289"/>
                <a:gd name="T4" fmla="*/ 96 w 193"/>
                <a:gd name="T5" fmla="*/ 0 h 289"/>
                <a:gd name="T6" fmla="*/ 192 w 193"/>
                <a:gd name="T7" fmla="*/ 192 h 289"/>
                <a:gd name="T8" fmla="*/ 96 w 193"/>
                <a:gd name="T9" fmla="*/ 288 h 289"/>
                <a:gd name="T10" fmla="*/ 0 w 193"/>
                <a:gd name="T11" fmla="*/ 240 h 289"/>
              </a:gdLst>
              <a:ahLst/>
              <a:cxnLst>
                <a:cxn ang="0">
                  <a:pos x="T0" y="T1"/>
                </a:cxn>
                <a:cxn ang="0">
                  <a:pos x="T2" y="T3"/>
                </a:cxn>
                <a:cxn ang="0">
                  <a:pos x="T4" y="T5"/>
                </a:cxn>
                <a:cxn ang="0">
                  <a:pos x="T6" y="T7"/>
                </a:cxn>
                <a:cxn ang="0">
                  <a:pos x="T8" y="T9"/>
                </a:cxn>
                <a:cxn ang="0">
                  <a:pos x="T10" y="T11"/>
                </a:cxn>
              </a:cxnLst>
              <a:rect l="0" t="0" r="r" b="b"/>
              <a:pathLst>
                <a:path w="193" h="289">
                  <a:moveTo>
                    <a:pt x="0" y="240"/>
                  </a:moveTo>
                  <a:lnTo>
                    <a:pt x="0" y="96"/>
                  </a:lnTo>
                  <a:lnTo>
                    <a:pt x="96" y="0"/>
                  </a:lnTo>
                  <a:lnTo>
                    <a:pt x="192" y="192"/>
                  </a:lnTo>
                  <a:lnTo>
                    <a:pt x="96" y="288"/>
                  </a:lnTo>
                  <a:lnTo>
                    <a:pt x="0" y="24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b="1">
                <a:latin typeface="Arial" panose="020B0604020202020204" pitchFamily="34" charset="0"/>
                <a:cs typeface="Arial" panose="020B0604020202020204" pitchFamily="34" charset="0"/>
              </a:endParaRPr>
            </a:p>
          </p:txBody>
        </p:sp>
      </p:grpSp>
      <mc:AlternateContent xmlns:mc="http://schemas.openxmlformats.org/markup-compatibility/2006" xmlns:p14="http://schemas.microsoft.com/office/powerpoint/2010/main">
        <mc:Choice Requires="p14">
          <p:contentPart r:id="rId1" p14:bwMode="auto">
            <p14:nvContentPartPr>
              <p14:cNvPr id="194" name="筆跡 193"/>
              <p14:cNvContentPartPr/>
              <p14:nvPr/>
            </p14:nvContentPartPr>
            <p14:xfrm>
              <a:off x="2808000" y="4849560"/>
              <a:ext cx="455040" cy="15120"/>
            </p14:xfrm>
          </p:contentPart>
        </mc:Choice>
        <mc:Fallback xmlns="">
          <p:pic>
            <p:nvPicPr>
              <p:cNvPr id="194" name="筆跡 193"/>
            </p:nvPicPr>
            <p:blipFill>
              <a:blip r:embed="rId2"/>
            </p:blipFill>
            <p:spPr>
              <a:xfrm>
                <a:off x="2808000" y="4849560"/>
                <a:ext cx="455040" cy="1512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57600" y="2971800"/>
            <a:ext cx="3712464" cy="1362456"/>
          </a:xfrm>
        </p:spPr>
        <p:txBody>
          <a:bodyPr/>
          <a:lstStyle/>
          <a:p>
            <a:r>
              <a:rPr lang="en-US" altLang="zh-TW" dirty="0"/>
              <a:t>CNN &amp; RNN</a:t>
            </a:r>
            <a:endParaRPr lang="zh-TW" altLang="en-US" dirty="0"/>
          </a:p>
        </p:txBody>
      </p:sp>
      <p:sp>
        <p:nvSpPr>
          <p:cNvPr id="4" name="投影片編號版面配置區 3"/>
          <p:cNvSpPr>
            <a:spLocks noGrp="1"/>
          </p:cNvSpPr>
          <p:nvPr>
            <p:ph type="sldNum" sz="quarter" idx="12"/>
          </p:nvPr>
        </p:nvSpPr>
        <p:spPr/>
        <p:txBody>
          <a:bodyPr/>
          <a:lstStyle/>
          <a:p>
            <a:pPr>
              <a:defRPr/>
            </a:pPr>
            <a:fld id="{5ADB89F8-2A0E-4B58-ACCB-270A2F4E878B}" type="slidenum">
              <a:rPr lang="zh-TW" altLang="en-US" smtClean="0"/>
            </a:fld>
            <a:endParaRPr lang="en-US" altLang="zh-TW"/>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Convolutional Neural Network (CNN)</a:t>
            </a:r>
            <a:endParaRPr lang="zh-TW" altLang="en-US" dirty="0"/>
          </a:p>
        </p:txBody>
      </p:sp>
      <p:sp>
        <p:nvSpPr>
          <p:cNvPr id="3" name="內容版面配置區 2"/>
          <p:cNvSpPr>
            <a:spLocks noGrp="1"/>
          </p:cNvSpPr>
          <p:nvPr>
            <p:ph idx="1"/>
          </p:nvPr>
        </p:nvSpPr>
        <p:spPr/>
        <p:txBody>
          <a:bodyPr/>
          <a:lstStyle/>
          <a:p>
            <a:pPr>
              <a:buSzPct val="80000"/>
              <a:buFont typeface="Wingdings" panose="05000000000000000000" pitchFamily="2" charset="2"/>
              <a:buChar char="l"/>
            </a:pPr>
            <a:r>
              <a:rPr lang="en-US" altLang="ko-KR" sz="2800" dirty="0">
                <a:latin typeface="Arial" panose="020B0604020202020204" pitchFamily="34" charset="0"/>
                <a:cs typeface="Arial" panose="020B0604020202020204" pitchFamily="34" charset="0"/>
              </a:rPr>
              <a:t>Convolutional Neural Networks</a:t>
            </a:r>
            <a:r>
              <a:rPr lang="en-GB" altLang="ko-KR" sz="2800" dirty="0">
                <a:latin typeface="Arial" panose="020B0604020202020204" pitchFamily="34" charset="0"/>
                <a:cs typeface="Arial" panose="020B0604020202020204" pitchFamily="34" charset="0"/>
              </a:rPr>
              <a:t> are </a:t>
            </a:r>
            <a:r>
              <a:rPr lang="en-GB" altLang="ko-KR" sz="2800" dirty="0" err="1">
                <a:latin typeface="Arial" panose="020B0604020202020204" pitchFamily="34" charset="0"/>
                <a:cs typeface="Arial" panose="020B0604020202020204" pitchFamily="34" charset="0"/>
              </a:rPr>
              <a:t>neurobiologically</a:t>
            </a:r>
            <a:r>
              <a:rPr lang="en-GB" altLang="ko-KR" sz="2800" dirty="0">
                <a:latin typeface="Arial" panose="020B0604020202020204" pitchFamily="34" charset="0"/>
                <a:cs typeface="Arial" panose="020B0604020202020204" pitchFamily="34" charset="0"/>
              </a:rPr>
              <a:t> motivated by the findings of locally sensitive and orientation-selective nerve cells in the visual cortex</a:t>
            </a:r>
            <a:endParaRPr lang="en-GB" altLang="ko-KR" sz="2800" dirty="0">
              <a:latin typeface="Arial" panose="020B0604020202020204" pitchFamily="34" charset="0"/>
              <a:cs typeface="Arial" panose="020B0604020202020204" pitchFamily="34" charset="0"/>
            </a:endParaRPr>
          </a:p>
          <a:p>
            <a:pPr>
              <a:buSzPct val="80000"/>
              <a:buFont typeface="Wingdings" panose="05000000000000000000" pitchFamily="2" charset="2"/>
              <a:buChar char="l"/>
            </a:pPr>
            <a:r>
              <a:rPr lang="en-GB" altLang="ko-KR" sz="2800" dirty="0">
                <a:latin typeface="Arial" panose="020B0604020202020204" pitchFamily="34" charset="0"/>
                <a:cs typeface="Arial" panose="020B0604020202020204" pitchFamily="34" charset="0"/>
              </a:rPr>
              <a:t>They designed a network structure that implicitly extracts relevant features</a:t>
            </a:r>
            <a:endParaRPr lang="en-GB" altLang="ko-KR" sz="2800" dirty="0">
              <a:latin typeface="Arial" panose="020B0604020202020204" pitchFamily="34" charset="0"/>
              <a:cs typeface="Arial" panose="020B0604020202020204" pitchFamily="34" charset="0"/>
            </a:endParaRPr>
          </a:p>
          <a:p>
            <a:pPr>
              <a:buSzPct val="80000"/>
              <a:buFont typeface="Wingdings" panose="05000000000000000000" pitchFamily="2" charset="2"/>
              <a:buChar char="l"/>
            </a:pPr>
            <a:r>
              <a:rPr lang="en-US" altLang="ko-KR" sz="2800" dirty="0">
                <a:latin typeface="Arial" panose="020B0604020202020204" pitchFamily="34" charset="0"/>
                <a:cs typeface="Arial" panose="020B0604020202020204" pitchFamily="34" charset="0"/>
              </a:rPr>
              <a:t>CNN’s are a special kind of multi-layer neural networks</a:t>
            </a:r>
            <a:endParaRPr lang="en-US" altLang="ko-KR" sz="2800" dirty="0">
              <a:latin typeface="Arial" panose="020B0604020202020204" pitchFamily="34" charset="0"/>
              <a:cs typeface="Arial" panose="020B0604020202020204" pitchFamily="34" charset="0"/>
            </a:endParaRPr>
          </a:p>
          <a:p>
            <a:endParaRPr lang="zh-TW" altLang="en-US" sz="2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33400" y="4663281"/>
            <a:ext cx="10972800" cy="4389437"/>
          </a:xfrm>
        </p:spPr>
        <p:txBody>
          <a:bodyPr/>
          <a:lstStyle/>
          <a:p>
            <a:r>
              <a:rPr lang="en-US" altLang="zh-TW" dirty="0"/>
              <a:t>Convolution</a:t>
            </a:r>
            <a:endParaRPr lang="zh-TW" altLang="en-US" dirty="0"/>
          </a:p>
        </p:txBody>
      </p:sp>
      <p:pic>
        <p:nvPicPr>
          <p:cNvPr id="4" name="內容版面配置區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5562600" y="0"/>
            <a:ext cx="6575534" cy="6781800"/>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5" name="矩形 4">
                <a:extLst>
                  <a:ext uri="{FF2B5EF4-FFF2-40B4-BE49-F238E27FC236}">
                    <a14:artisticCrisscrossEtching id="{52115BC9-6C00-4F65-9A74-EF8B071BBBA1}"/>
                  </a:ext>
                </a:extLst>
              </p:cNvPr>
              <p:cNvSpPr/>
              <p:nvPr/>
            </p:nvSpPr>
            <p:spPr>
              <a:xfrm>
                <a:off x="457200" y="5410200"/>
                <a:ext cx="6299225" cy="889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r>
                            <a:rPr lang="en-US" altLang="zh-TW" sz="2400" i="1">
                              <a:latin typeface="Cambria Math" panose="02040503050406030204" pitchFamily="18" charset="0"/>
                            </a:rPr>
                            <m:t>∗</m:t>
                          </m:r>
                          <m:r>
                            <a:rPr lang="en-US" altLang="zh-TW" sz="2400" i="1">
                              <a:latin typeface="Cambria Math" panose="02040503050406030204" pitchFamily="18" charset="0"/>
                            </a:rPr>
                            <m:t>𝑔</m:t>
                          </m:r>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r>
                        <a:rPr lang="en-US" altLang="zh-TW" sz="2400" i="1">
                          <a:latin typeface="Cambria Math" panose="02040503050406030204" pitchFamily="18" charset="0"/>
                        </a:rPr>
                        <m:t>∗</m:t>
                      </m:r>
                      <m:r>
                        <a:rPr lang="en-US" altLang="zh-TW" sz="2400" i="1">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e>
                      </m:d>
                      <m:r>
                        <a:rPr lang="en-US" altLang="zh-TW" sz="2400" i="1">
                          <a:latin typeface="Cambria Math" panose="02040503050406030204" pitchFamily="18" charset="0"/>
                        </a:rPr>
                        <m:t>=</m:t>
                      </m:r>
                      <m:nary>
                        <m:naryPr>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sub>
                        <m:sup>
                          <m:r>
                            <a:rPr lang="en-US" altLang="zh-TW" sz="2400" i="1">
                              <a:latin typeface="Cambria Math" panose="02040503050406030204" pitchFamily="18" charset="0"/>
                              <a:ea typeface="Cambria Math" panose="02040503050406030204" pitchFamily="18" charset="0"/>
                            </a:rPr>
                            <m:t>∞</m:t>
                          </m:r>
                        </m:sup>
                        <m:e>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𝜏</m:t>
                              </m:r>
                            </m:e>
                          </m:d>
                          <m:r>
                            <a:rPr lang="en-US" altLang="zh-TW" sz="2400" i="1">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r>
                                <a:rPr lang="en-US" altLang="zh-TW" sz="2400" i="1">
                                  <a:latin typeface="Cambria Math" panose="02040503050406030204" pitchFamily="18" charset="0"/>
                                </a:rPr>
                                <m:t>−</m:t>
                              </m:r>
                              <m:r>
                                <a:rPr lang="zh-TW" altLang="en-US" sz="2400" i="1">
                                  <a:latin typeface="Cambria Math" panose="02040503050406030204" pitchFamily="18" charset="0"/>
                                </a:rPr>
                                <m:t>𝜏</m:t>
                              </m:r>
                            </m:e>
                          </m:d>
                          <m:r>
                            <a:rPr lang="en-US" altLang="zh-TW" sz="2400" i="1">
                              <a:latin typeface="Cambria Math" panose="02040503050406030204" pitchFamily="18" charset="0"/>
                            </a:rPr>
                            <m:t>𝑑</m:t>
                          </m:r>
                          <m:r>
                            <a:rPr lang="zh-TW" altLang="en-US" sz="2400" i="1">
                              <a:latin typeface="Cambria Math" panose="02040503050406030204" pitchFamily="18" charset="0"/>
                            </a:rPr>
                            <m:t>𝜏</m:t>
                          </m:r>
                        </m:e>
                      </m:nary>
                    </m:oMath>
                  </m:oMathPara>
                </a14:m>
                <a:endParaRPr lang="zh-TW"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457200" y="5410200"/>
                <a:ext cx="6299225" cy="889154"/>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Timeline of Neural Network History</a:t>
            </a:r>
            <a:endParaRPr lang="zh-TW" altLang="en-US" dirty="0"/>
          </a:p>
        </p:txBody>
      </p:sp>
      <p:sp>
        <p:nvSpPr>
          <p:cNvPr id="5" name="箭號: 五邊形 4"/>
          <p:cNvSpPr/>
          <p:nvPr/>
        </p:nvSpPr>
        <p:spPr>
          <a:xfrm>
            <a:off x="829732" y="3124203"/>
            <a:ext cx="1430867" cy="389467"/>
          </a:xfrm>
          <a:prstGeom prst="homePlat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Arial" panose="020B0604020202020204" pitchFamily="34" charset="0"/>
                <a:cs typeface="Arial" panose="020B0604020202020204" pitchFamily="34" charset="0"/>
              </a:rPr>
              <a:t>1950</a:t>
            </a:r>
            <a:endParaRPr lang="zh-TW" altLang="en-US" dirty="0">
              <a:solidFill>
                <a:schemeClr val="tx1"/>
              </a:solidFill>
              <a:latin typeface="Arial" panose="020B0604020202020204" pitchFamily="34" charset="0"/>
              <a:cs typeface="Arial" panose="020B0604020202020204" pitchFamily="34" charset="0"/>
            </a:endParaRPr>
          </a:p>
        </p:txBody>
      </p:sp>
      <p:sp>
        <p:nvSpPr>
          <p:cNvPr id="6" name="箭號: ＞形 5"/>
          <p:cNvSpPr/>
          <p:nvPr/>
        </p:nvSpPr>
        <p:spPr>
          <a:xfrm>
            <a:off x="2108199" y="3124202"/>
            <a:ext cx="1430867" cy="389467"/>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Arial" panose="020B0604020202020204" pitchFamily="34" charset="0"/>
                <a:cs typeface="Arial" panose="020B0604020202020204" pitchFamily="34" charset="0"/>
              </a:rPr>
              <a:t>1960</a:t>
            </a:r>
            <a:endParaRPr lang="zh-TW" altLang="en-US" dirty="0">
              <a:solidFill>
                <a:schemeClr val="tx1"/>
              </a:solidFill>
              <a:latin typeface="Arial" panose="020B0604020202020204" pitchFamily="34" charset="0"/>
              <a:cs typeface="Arial" panose="020B0604020202020204" pitchFamily="34" charset="0"/>
            </a:endParaRPr>
          </a:p>
        </p:txBody>
      </p:sp>
      <p:sp>
        <p:nvSpPr>
          <p:cNvPr id="7" name="箭號: ＞形 6"/>
          <p:cNvSpPr/>
          <p:nvPr/>
        </p:nvSpPr>
        <p:spPr>
          <a:xfrm>
            <a:off x="3386666" y="3124201"/>
            <a:ext cx="1430867" cy="389467"/>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Arial" panose="020B0604020202020204" pitchFamily="34" charset="0"/>
                <a:cs typeface="Arial" panose="020B0604020202020204" pitchFamily="34" charset="0"/>
              </a:rPr>
              <a:t>1970</a:t>
            </a:r>
            <a:endParaRPr lang="zh-TW" altLang="en-US" dirty="0">
              <a:solidFill>
                <a:schemeClr val="tx1"/>
              </a:solidFill>
              <a:latin typeface="Arial" panose="020B0604020202020204" pitchFamily="34" charset="0"/>
              <a:cs typeface="Arial" panose="020B0604020202020204" pitchFamily="34" charset="0"/>
            </a:endParaRPr>
          </a:p>
        </p:txBody>
      </p:sp>
      <p:sp>
        <p:nvSpPr>
          <p:cNvPr id="8" name="箭號: ＞形 7"/>
          <p:cNvSpPr/>
          <p:nvPr/>
        </p:nvSpPr>
        <p:spPr>
          <a:xfrm>
            <a:off x="4665133" y="3124200"/>
            <a:ext cx="1430867" cy="389467"/>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Arial" panose="020B0604020202020204" pitchFamily="34" charset="0"/>
                <a:cs typeface="Arial" panose="020B0604020202020204" pitchFamily="34" charset="0"/>
              </a:rPr>
              <a:t>1980</a:t>
            </a:r>
            <a:endParaRPr lang="zh-TW" altLang="en-US" dirty="0">
              <a:solidFill>
                <a:schemeClr val="tx1"/>
              </a:solidFill>
              <a:latin typeface="Arial" panose="020B0604020202020204" pitchFamily="34" charset="0"/>
              <a:cs typeface="Arial" panose="020B0604020202020204" pitchFamily="34" charset="0"/>
            </a:endParaRPr>
          </a:p>
        </p:txBody>
      </p:sp>
      <p:sp>
        <p:nvSpPr>
          <p:cNvPr id="9" name="箭號: ＞形 8"/>
          <p:cNvSpPr/>
          <p:nvPr/>
        </p:nvSpPr>
        <p:spPr>
          <a:xfrm>
            <a:off x="5943600" y="3124199"/>
            <a:ext cx="1430867" cy="389467"/>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Arial" panose="020B0604020202020204" pitchFamily="34" charset="0"/>
                <a:cs typeface="Arial" panose="020B0604020202020204" pitchFamily="34" charset="0"/>
              </a:rPr>
              <a:t>1990</a:t>
            </a:r>
            <a:endParaRPr lang="zh-TW" altLang="en-US" dirty="0">
              <a:solidFill>
                <a:schemeClr val="tx1"/>
              </a:solidFill>
              <a:latin typeface="Arial" panose="020B0604020202020204" pitchFamily="34" charset="0"/>
              <a:cs typeface="Arial" panose="020B0604020202020204" pitchFamily="34" charset="0"/>
            </a:endParaRPr>
          </a:p>
        </p:txBody>
      </p:sp>
      <p:sp>
        <p:nvSpPr>
          <p:cNvPr id="10" name="箭號: ＞形 9"/>
          <p:cNvSpPr/>
          <p:nvPr/>
        </p:nvSpPr>
        <p:spPr>
          <a:xfrm>
            <a:off x="7222067" y="3124199"/>
            <a:ext cx="1430867" cy="389467"/>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Arial" panose="020B0604020202020204" pitchFamily="34" charset="0"/>
                <a:cs typeface="Arial" panose="020B0604020202020204" pitchFamily="34" charset="0"/>
              </a:rPr>
              <a:t>2000</a:t>
            </a:r>
            <a:endParaRPr lang="zh-TW" altLang="en-US" dirty="0">
              <a:solidFill>
                <a:schemeClr val="tx1"/>
              </a:solidFill>
              <a:latin typeface="Arial" panose="020B0604020202020204" pitchFamily="34" charset="0"/>
              <a:cs typeface="Arial" panose="020B0604020202020204" pitchFamily="34" charset="0"/>
            </a:endParaRPr>
          </a:p>
        </p:txBody>
      </p:sp>
      <p:sp>
        <p:nvSpPr>
          <p:cNvPr id="11" name="箭號: ＞形 10"/>
          <p:cNvSpPr/>
          <p:nvPr/>
        </p:nvSpPr>
        <p:spPr>
          <a:xfrm>
            <a:off x="8508999" y="3124198"/>
            <a:ext cx="1430867" cy="389467"/>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Arial" panose="020B0604020202020204" pitchFamily="34" charset="0"/>
                <a:cs typeface="Arial" panose="020B0604020202020204" pitchFamily="34" charset="0"/>
              </a:rPr>
              <a:t>2010</a:t>
            </a:r>
            <a:endParaRPr lang="zh-TW" altLang="en-US" dirty="0">
              <a:solidFill>
                <a:schemeClr val="tx1"/>
              </a:solidFill>
              <a:latin typeface="Arial" panose="020B0604020202020204" pitchFamily="34" charset="0"/>
              <a:cs typeface="Arial" panose="020B0604020202020204" pitchFamily="34" charset="0"/>
            </a:endParaRPr>
          </a:p>
        </p:txBody>
      </p:sp>
      <p:sp>
        <p:nvSpPr>
          <p:cNvPr id="12" name="箭號: ＞形 11"/>
          <p:cNvSpPr/>
          <p:nvPr/>
        </p:nvSpPr>
        <p:spPr>
          <a:xfrm>
            <a:off x="9795931" y="3124198"/>
            <a:ext cx="1430867" cy="389467"/>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Arial" panose="020B0604020202020204" pitchFamily="34" charset="0"/>
                <a:cs typeface="Arial" panose="020B0604020202020204" pitchFamily="34" charset="0"/>
              </a:rPr>
              <a:t>2020</a:t>
            </a:r>
            <a:endParaRPr lang="zh-TW" altLang="en-US" dirty="0">
              <a:solidFill>
                <a:schemeClr val="tx1"/>
              </a:solidFill>
              <a:latin typeface="Arial" panose="020B0604020202020204" pitchFamily="34" charset="0"/>
              <a:cs typeface="Arial" panose="020B0604020202020204" pitchFamily="34" charset="0"/>
            </a:endParaRPr>
          </a:p>
        </p:txBody>
      </p:sp>
      <p:sp>
        <p:nvSpPr>
          <p:cNvPr id="14" name="文字方塊 13"/>
          <p:cNvSpPr txBox="1"/>
          <p:nvPr/>
        </p:nvSpPr>
        <p:spPr>
          <a:xfrm rot="3094431">
            <a:off x="531971" y="4297979"/>
            <a:ext cx="2433680"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Concept of neural networks*</a:t>
            </a:r>
            <a:endParaRPr lang="zh-TW" altLang="en-US" sz="1400" dirty="0">
              <a:latin typeface="Arial" panose="020B0604020202020204" pitchFamily="34" charset="0"/>
              <a:cs typeface="Arial" panose="020B0604020202020204" pitchFamily="34" charset="0"/>
            </a:endParaRPr>
          </a:p>
        </p:txBody>
      </p:sp>
      <p:sp>
        <p:nvSpPr>
          <p:cNvPr id="17" name="文字方塊 16"/>
          <p:cNvSpPr txBox="1"/>
          <p:nvPr/>
        </p:nvSpPr>
        <p:spPr>
          <a:xfrm rot="3094431">
            <a:off x="2269841" y="4313415"/>
            <a:ext cx="2372765"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Multiple-layer Propagation </a:t>
            </a:r>
            <a:endParaRPr lang="zh-TW" altLang="en-US" sz="1400" dirty="0">
              <a:latin typeface="Arial" panose="020B0604020202020204" pitchFamily="34" charset="0"/>
              <a:cs typeface="Arial" panose="020B0604020202020204" pitchFamily="34" charset="0"/>
            </a:endParaRPr>
          </a:p>
        </p:txBody>
      </p:sp>
      <p:sp>
        <p:nvSpPr>
          <p:cNvPr id="18" name="文字方塊 17"/>
          <p:cNvSpPr txBox="1"/>
          <p:nvPr/>
        </p:nvSpPr>
        <p:spPr>
          <a:xfrm rot="3094431">
            <a:off x="4658338" y="4006003"/>
            <a:ext cx="1688283"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Convolutional Nets</a:t>
            </a:r>
            <a:endParaRPr lang="zh-TW" altLang="en-US" sz="1400" dirty="0">
              <a:latin typeface="Arial" panose="020B0604020202020204" pitchFamily="34" charset="0"/>
              <a:cs typeface="Arial" panose="020B0604020202020204" pitchFamily="34" charset="0"/>
            </a:endParaRPr>
          </a:p>
        </p:txBody>
      </p:sp>
      <p:sp>
        <p:nvSpPr>
          <p:cNvPr id="19" name="文字方塊 18"/>
          <p:cNvSpPr txBox="1"/>
          <p:nvPr/>
        </p:nvSpPr>
        <p:spPr>
          <a:xfrm rot="3094431">
            <a:off x="5146710" y="4328803"/>
            <a:ext cx="2450671"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Long-Short-Terms Memories</a:t>
            </a:r>
            <a:endParaRPr lang="zh-TW" altLang="en-US" sz="1400" dirty="0">
              <a:latin typeface="Arial" panose="020B0604020202020204" pitchFamily="34" charset="0"/>
              <a:cs typeface="Arial" panose="020B0604020202020204" pitchFamily="34" charset="0"/>
            </a:endParaRPr>
          </a:p>
        </p:txBody>
      </p:sp>
      <p:sp>
        <p:nvSpPr>
          <p:cNvPr id="20" name="文字方塊 19"/>
          <p:cNvSpPr txBox="1"/>
          <p:nvPr/>
        </p:nvSpPr>
        <p:spPr>
          <a:xfrm rot="3094431">
            <a:off x="3525242" y="4017209"/>
            <a:ext cx="1707519"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Back Propagation </a:t>
            </a:r>
            <a:endParaRPr lang="zh-TW" altLang="en-US" sz="1400" dirty="0">
              <a:latin typeface="Arial" panose="020B0604020202020204" pitchFamily="34" charset="0"/>
              <a:cs typeface="Arial" panose="020B0604020202020204" pitchFamily="34" charset="0"/>
            </a:endParaRPr>
          </a:p>
        </p:txBody>
      </p:sp>
      <p:sp>
        <p:nvSpPr>
          <p:cNvPr id="21" name="文字方塊 20"/>
          <p:cNvSpPr txBox="1"/>
          <p:nvPr/>
        </p:nvSpPr>
        <p:spPr>
          <a:xfrm rot="3094431">
            <a:off x="2768402" y="3993550"/>
            <a:ext cx="1577676"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Gradient Descent</a:t>
            </a:r>
            <a:endParaRPr lang="zh-TW" altLang="en-US" sz="1400" dirty="0">
              <a:latin typeface="Arial" panose="020B0604020202020204" pitchFamily="34" charset="0"/>
              <a:cs typeface="Arial" panose="020B0604020202020204" pitchFamily="34" charset="0"/>
            </a:endParaRPr>
          </a:p>
        </p:txBody>
      </p:sp>
      <p:sp>
        <p:nvSpPr>
          <p:cNvPr id="22" name="文字方塊 21"/>
          <p:cNvSpPr txBox="1"/>
          <p:nvPr/>
        </p:nvSpPr>
        <p:spPr>
          <a:xfrm rot="3094431">
            <a:off x="6307584" y="4151319"/>
            <a:ext cx="2095189"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Support Vector Machine</a:t>
            </a:r>
            <a:endParaRPr lang="zh-TW" altLang="en-US" sz="1400" dirty="0">
              <a:latin typeface="Arial" panose="020B0604020202020204" pitchFamily="34" charset="0"/>
              <a:cs typeface="Arial" panose="020B0604020202020204" pitchFamily="34" charset="0"/>
            </a:endParaRPr>
          </a:p>
        </p:txBody>
      </p:sp>
      <p:sp>
        <p:nvSpPr>
          <p:cNvPr id="23" name="文字方塊 22"/>
          <p:cNvSpPr txBox="1"/>
          <p:nvPr/>
        </p:nvSpPr>
        <p:spPr>
          <a:xfrm rot="3094431">
            <a:off x="4341881" y="4092430"/>
            <a:ext cx="1866217"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Self-Organized Maps</a:t>
            </a:r>
            <a:endParaRPr lang="zh-TW" altLang="en-US" sz="1400" dirty="0">
              <a:latin typeface="Arial" panose="020B0604020202020204" pitchFamily="34" charset="0"/>
              <a:cs typeface="Arial" panose="020B0604020202020204" pitchFamily="34" charset="0"/>
            </a:endParaRPr>
          </a:p>
        </p:txBody>
      </p:sp>
      <p:sp>
        <p:nvSpPr>
          <p:cNvPr id="24" name="文字方塊 23"/>
          <p:cNvSpPr txBox="1"/>
          <p:nvPr/>
        </p:nvSpPr>
        <p:spPr>
          <a:xfrm rot="3094431">
            <a:off x="4772206" y="4399172"/>
            <a:ext cx="2613216"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Restricted Boltzmann Machine</a:t>
            </a:r>
            <a:endParaRPr lang="zh-TW" altLang="en-US" sz="1400" dirty="0">
              <a:latin typeface="Arial" panose="020B0604020202020204" pitchFamily="34" charset="0"/>
              <a:cs typeface="Arial" panose="020B0604020202020204" pitchFamily="34" charset="0"/>
            </a:endParaRPr>
          </a:p>
        </p:txBody>
      </p:sp>
      <p:sp>
        <p:nvSpPr>
          <p:cNvPr id="25" name="文字方塊 24"/>
          <p:cNvSpPr txBox="1"/>
          <p:nvPr/>
        </p:nvSpPr>
        <p:spPr>
          <a:xfrm rot="3094431">
            <a:off x="7738564" y="4121552"/>
            <a:ext cx="1965603"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Graph Neural Network</a:t>
            </a:r>
            <a:endParaRPr lang="zh-TW" altLang="en-US" sz="1400" dirty="0">
              <a:latin typeface="Arial" panose="020B0604020202020204" pitchFamily="34" charset="0"/>
              <a:cs typeface="Arial" panose="020B0604020202020204" pitchFamily="34" charset="0"/>
            </a:endParaRPr>
          </a:p>
        </p:txBody>
      </p:sp>
      <p:sp>
        <p:nvSpPr>
          <p:cNvPr id="26" name="文字方塊 25"/>
          <p:cNvSpPr txBox="1"/>
          <p:nvPr/>
        </p:nvSpPr>
        <p:spPr>
          <a:xfrm rot="3094431">
            <a:off x="8395987" y="4414959"/>
            <a:ext cx="2702728"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Generative Adversarial Network</a:t>
            </a:r>
            <a:endParaRPr lang="zh-TW" altLang="en-US" sz="1400" dirty="0">
              <a:latin typeface="Arial" panose="020B0604020202020204" pitchFamily="34" charset="0"/>
              <a:cs typeface="Arial" panose="020B0604020202020204" pitchFamily="34" charset="0"/>
            </a:endParaRPr>
          </a:p>
        </p:txBody>
      </p:sp>
      <p:sp>
        <p:nvSpPr>
          <p:cNvPr id="27" name="文字方塊 26"/>
          <p:cNvSpPr txBox="1"/>
          <p:nvPr/>
        </p:nvSpPr>
        <p:spPr>
          <a:xfrm rot="3094431">
            <a:off x="9213657" y="3882859"/>
            <a:ext cx="1240789"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Transformers</a:t>
            </a:r>
            <a:endParaRPr lang="zh-TW" altLang="en-US" sz="1400" dirty="0">
              <a:latin typeface="Arial" panose="020B0604020202020204" pitchFamily="34" charset="0"/>
              <a:cs typeface="Arial" panose="020B0604020202020204" pitchFamily="34" charset="0"/>
            </a:endParaRPr>
          </a:p>
        </p:txBody>
      </p:sp>
      <p:sp>
        <p:nvSpPr>
          <p:cNvPr id="29" name="文字方塊 28"/>
          <p:cNvSpPr txBox="1"/>
          <p:nvPr/>
        </p:nvSpPr>
        <p:spPr>
          <a:xfrm rot="3094431">
            <a:off x="5948351" y="4034630"/>
            <a:ext cx="1797287"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Attention Mechanics</a:t>
            </a:r>
            <a:endParaRPr lang="zh-TW" altLang="en-US" sz="1400" dirty="0">
              <a:latin typeface="Arial" panose="020B0604020202020204" pitchFamily="34" charset="0"/>
              <a:cs typeface="Arial" panose="020B0604020202020204" pitchFamily="34" charset="0"/>
            </a:endParaRPr>
          </a:p>
        </p:txBody>
      </p:sp>
      <p:sp>
        <p:nvSpPr>
          <p:cNvPr id="30" name="文字方塊 29"/>
          <p:cNvSpPr txBox="1"/>
          <p:nvPr/>
        </p:nvSpPr>
        <p:spPr>
          <a:xfrm rot="3094431">
            <a:off x="9793552" y="3991086"/>
            <a:ext cx="1619098"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Adversarial Attack</a:t>
            </a:r>
            <a:endParaRPr lang="zh-TW" altLang="en-US" sz="1400" dirty="0">
              <a:latin typeface="Arial" panose="020B0604020202020204" pitchFamily="34" charset="0"/>
              <a:cs typeface="Arial" panose="020B0604020202020204" pitchFamily="34" charset="0"/>
            </a:endParaRPr>
          </a:p>
        </p:txBody>
      </p:sp>
      <p:sp>
        <p:nvSpPr>
          <p:cNvPr id="31" name="文字方塊 30"/>
          <p:cNvSpPr txBox="1"/>
          <p:nvPr/>
        </p:nvSpPr>
        <p:spPr>
          <a:xfrm rot="3094431">
            <a:off x="7210418" y="4157619"/>
            <a:ext cx="2045753" cy="307777"/>
          </a:xfrm>
          <a:prstGeom prst="rect">
            <a:avLst/>
          </a:prstGeom>
          <a:noFill/>
        </p:spPr>
        <p:txBody>
          <a:bodyPr wrap="none" rtlCol="0">
            <a:spAutoFit/>
          </a:bodyPr>
          <a:lstStyle/>
          <a:p>
            <a:r>
              <a:rPr lang="en-US" altLang="zh-TW" sz="1400" dirty="0">
                <a:latin typeface="Arial" panose="020B0604020202020204" pitchFamily="34" charset="0"/>
                <a:cs typeface="Arial" panose="020B0604020202020204" pitchFamily="34" charset="0"/>
              </a:rPr>
              <a:t>Contrastive Divergence</a:t>
            </a:r>
            <a:endParaRPr lang="zh-TW" altLang="en-US" sz="1400"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Convolution</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467977" y="2071691"/>
                <a:ext cx="10972800" cy="4389437"/>
              </a:xfrm>
            </p:spPr>
            <p:txBody>
              <a:bodyPr/>
              <a:lstStyle/>
              <a:p>
                <a:r>
                  <a:rPr lang="en-US" altLang="zh-TW" dirty="0"/>
                  <a:t>The convolution of </a:t>
                </a:r>
                <a:r>
                  <a:rPr lang="en-US" altLang="zh-TW" i="1" dirty="0"/>
                  <a:t>f</a:t>
                </a:r>
                <a:r>
                  <a:rPr lang="en-US" altLang="zh-TW" dirty="0"/>
                  <a:t> and </a:t>
                </a:r>
                <a:r>
                  <a:rPr lang="en-US" altLang="zh-TW" i="1" dirty="0"/>
                  <a:t>g</a:t>
                </a:r>
                <a:r>
                  <a:rPr lang="en-US" altLang="zh-TW" dirty="0"/>
                  <a:t> is written </a:t>
                </a:r>
                <a:r>
                  <a:rPr lang="en-US" altLang="zh-TW" i="1" dirty="0" err="1"/>
                  <a:t>f</a:t>
                </a:r>
                <a:r>
                  <a:rPr lang="en-US" altLang="zh-TW" dirty="0" err="1"/>
                  <a:t>∗</a:t>
                </a:r>
                <a:r>
                  <a:rPr lang="en-US" altLang="zh-TW" i="1" dirty="0" err="1"/>
                  <a:t>g</a:t>
                </a:r>
                <a:r>
                  <a:rPr lang="en-US" altLang="zh-TW" dirty="0"/>
                  <a:t>, denoting the operator with the symbol ∗.</a:t>
                </a:r>
              </a:p>
              <a:p>
                <a:pPr marL="0" indent="0">
                  <a:buNone/>
                </a:pPr>
                <a14:m>
                  <m:oMathPara xmlns:m="http://schemas.openxmlformats.org/officeDocument/2006/math">
                    <m:oMathParaPr>
                      <m:jc m:val="centerGroup"/>
                    </m:oMathParaPr>
                    <m:oMath xmlns:m="http://schemas.openxmlformats.org/officeDocument/2006/math">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𝑔</m:t>
                          </m:r>
                        </m:e>
                      </m:d>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𝑔</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e>
                      </m:d>
                      <m:r>
                        <a:rPr lang="en-US" altLang="zh-TW" b="0" i="1" smtClean="0">
                          <a:latin typeface="Cambria Math" panose="02040503050406030204" pitchFamily="18" charset="0"/>
                        </a:rPr>
                        <m:t>=</m:t>
                      </m:r>
                      <m:nary>
                        <m:naryPr>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sub>
                        <m:sup>
                          <m:r>
                            <a:rPr lang="en-US" altLang="zh-TW" b="0" i="1" smtClean="0">
                              <a:latin typeface="Cambria Math" panose="02040503050406030204" pitchFamily="18" charset="0"/>
                              <a:ea typeface="Cambria Math" panose="02040503050406030204" pitchFamily="18" charset="0"/>
                            </a:rPr>
                            <m:t>∞</m:t>
                          </m:r>
                        </m:sup>
                        <m:e>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r>
                                <a:rPr lang="zh-TW" altLang="en-US" b="0" i="1" smtClean="0">
                                  <a:latin typeface="Cambria Math" panose="02040503050406030204" pitchFamily="18" charset="0"/>
                                </a:rPr>
                                <m:t>𝜏</m:t>
                              </m:r>
                            </m:e>
                          </m:d>
                          <m:r>
                            <a:rPr lang="en-US" altLang="zh-TW" b="0" i="1" smtClean="0">
                              <a:latin typeface="Cambria Math" panose="02040503050406030204" pitchFamily="18" charset="0"/>
                            </a:rPr>
                            <m:t>𝑔</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zh-TW" altLang="en-US" b="0" i="1" smtClean="0">
                                  <a:latin typeface="Cambria Math" panose="02040503050406030204" pitchFamily="18" charset="0"/>
                                </a:rPr>
                                <m:t>𝜏</m:t>
                              </m:r>
                            </m:e>
                          </m:d>
                          <m:r>
                            <a:rPr lang="en-US" altLang="zh-TW" b="0" i="1" smtClean="0">
                              <a:latin typeface="Cambria Math" panose="02040503050406030204" pitchFamily="18" charset="0"/>
                            </a:rPr>
                            <m:t>𝑑</m:t>
                          </m:r>
                          <m:r>
                            <a:rPr lang="zh-TW" altLang="en-US" b="0" i="1" smtClean="0">
                              <a:latin typeface="Cambria Math" panose="02040503050406030204" pitchFamily="18" charset="0"/>
                            </a:rPr>
                            <m:t>𝜏</m:t>
                          </m:r>
                        </m:e>
                      </m:nary>
                    </m:oMath>
                  </m:oMathPara>
                </a14:m>
                <a:endParaRPr lang="en-US" altLang="zh-TW" dirty="0"/>
              </a:p>
              <a:p>
                <a:pPr marL="0" indent="0">
                  <a:buNone/>
                </a:pPr>
                <a:endParaRPr lang="en-US" altLang="zh-TW" dirty="0"/>
              </a:p>
              <a:p>
                <a:pPr marL="0" indent="0">
                  <a:buNone/>
                </a:pPr>
                <a:endParaRPr lang="en-US" altLang="zh-TW"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467977" y="2071691"/>
                <a:ext cx="10972800" cy="4389437"/>
              </a:xfrm>
              <a:blipFill rotWithShape="1">
                <a:blip r:embed="rId1"/>
                <a:stretch>
                  <a:fillRect l="-722" t="-1528"/>
                </a:stretch>
              </a:blipFill>
            </p:spPr>
            <p:txBody>
              <a:bodyPr/>
              <a:lstStyle/>
              <a:p>
                <a:r>
                  <a:rPr lang="zh-TW" altLang="en-US">
                    <a:noFill/>
                  </a:rPr>
                  <a:t> </a:t>
                </a:r>
                <a:endParaRPr lang="zh-TW" altLang="en-US">
                  <a:noFill/>
                </a:endParaRPr>
              </a:p>
            </p:txBody>
          </p:sp>
        </mc:Fallback>
      </mc:AlternateContent>
      <p:graphicFrame>
        <p:nvGraphicFramePr>
          <p:cNvPr id="6" name="表格 5"/>
          <p:cNvGraphicFramePr>
            <a:graphicFrameLocks noGrp="1"/>
          </p:cNvGraphicFramePr>
          <p:nvPr/>
        </p:nvGraphicFramePr>
        <p:xfrm>
          <a:off x="1676400" y="3886200"/>
          <a:ext cx="2592000" cy="2160000"/>
        </p:xfrm>
        <a:graphic>
          <a:graphicData uri="http://schemas.openxmlformats.org/drawingml/2006/table">
            <a:tbl>
              <a:tblPr>
                <a:tableStyleId>{5C22544A-7EE6-4342-B048-85BDC9FD1C3A}</a:tableStyleId>
              </a:tblPr>
              <a:tblGrid>
                <a:gridCol w="432000"/>
                <a:gridCol w="432000"/>
                <a:gridCol w="432000"/>
                <a:gridCol w="432000"/>
                <a:gridCol w="432000"/>
                <a:gridCol w="432000"/>
              </a:tblGrid>
              <a:tr h="360000">
                <a:tc>
                  <a:txBody>
                    <a:bodyPr/>
                    <a:lstStyle/>
                    <a:p>
                      <a:pPr>
                        <a:spcAft>
                          <a:spcPts val="0"/>
                        </a:spcAft>
                      </a:pPr>
                      <a:r>
                        <a:rPr lang="en-US" sz="1800" kern="100" dirty="0">
                          <a:effectLst/>
                          <a:latin typeface="Arial" panose="020B0604020202020204" pitchFamily="34" charset="0"/>
                          <a:cs typeface="Arial" panose="020B0604020202020204" pitchFamily="34" charset="0"/>
                        </a:rPr>
                        <a:t>10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10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spcAft>
                          <a:spcPts val="0"/>
                        </a:spcAft>
                      </a:pPr>
                      <a:r>
                        <a:rPr lang="en-US" sz="1800" kern="100" dirty="0">
                          <a:effectLst/>
                          <a:latin typeface="Arial" panose="020B0604020202020204" pitchFamily="34" charset="0"/>
                          <a:cs typeface="Arial" panose="020B0604020202020204" pitchFamily="34" charset="0"/>
                        </a:rPr>
                        <a:t>10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10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10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10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10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 name="表格 7"/>
          <p:cNvGraphicFramePr>
            <a:graphicFrameLocks noGrp="1"/>
          </p:cNvGraphicFramePr>
          <p:nvPr/>
        </p:nvGraphicFramePr>
        <p:xfrm>
          <a:off x="5257800" y="4259035"/>
          <a:ext cx="1296000" cy="1080000"/>
        </p:xfrm>
        <a:graphic>
          <a:graphicData uri="http://schemas.openxmlformats.org/drawingml/2006/table">
            <a:tbl>
              <a:tblPr>
                <a:tableStyleId>{5C22544A-7EE6-4342-B048-85BDC9FD1C3A}</a:tableStyleId>
              </a:tblPr>
              <a:tblGrid>
                <a:gridCol w="432000"/>
                <a:gridCol w="432000"/>
                <a:gridCol w="432000"/>
              </a:tblGrid>
              <a:tr h="360000">
                <a:tc>
                  <a:txBody>
                    <a:bodyPr/>
                    <a:lstStyle/>
                    <a:p>
                      <a:pPr>
                        <a:spcAft>
                          <a:spcPts val="0"/>
                        </a:spcAft>
                      </a:pPr>
                      <a:r>
                        <a:rPr lang="en-US" sz="1800" kern="100" dirty="0">
                          <a:solidFill>
                            <a:schemeClr val="accent2"/>
                          </a:solidFill>
                          <a:effectLst/>
                          <a:latin typeface="Arial" panose="020B0604020202020204" pitchFamily="34" charset="0"/>
                          <a:cs typeface="Arial" panose="020B0604020202020204" pitchFamily="34" charset="0"/>
                        </a:rPr>
                        <a:t>1</a:t>
                      </a:r>
                      <a:endParaRPr lang="zh-TW" sz="1800" kern="100" dirty="0">
                        <a:solidFill>
                          <a:schemeClr val="accent2"/>
                        </a:solidFill>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solidFill>
                            <a:schemeClr val="accent2"/>
                          </a:solidFill>
                          <a:effectLst/>
                          <a:latin typeface="Arial" panose="020B0604020202020204" pitchFamily="34" charset="0"/>
                          <a:cs typeface="Arial" panose="020B0604020202020204" pitchFamily="34" charset="0"/>
                        </a:rPr>
                        <a:t>0</a:t>
                      </a:r>
                      <a:endParaRPr lang="zh-TW" sz="1800" kern="100" dirty="0">
                        <a:solidFill>
                          <a:schemeClr val="accent2"/>
                        </a:solidFill>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solidFill>
                            <a:schemeClr val="accent2"/>
                          </a:solidFill>
                          <a:effectLst/>
                          <a:latin typeface="Arial" panose="020B0604020202020204" pitchFamily="34" charset="0"/>
                          <a:cs typeface="Arial" panose="020B0604020202020204" pitchFamily="34" charset="0"/>
                        </a:rPr>
                        <a:t>-1</a:t>
                      </a:r>
                      <a:endParaRPr lang="zh-TW" sz="1800" kern="100">
                        <a:solidFill>
                          <a:schemeClr val="accent2"/>
                        </a:solidFill>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spcAft>
                          <a:spcPts val="0"/>
                        </a:spcAft>
                      </a:pPr>
                      <a:r>
                        <a:rPr lang="en-US" sz="1800" kern="100">
                          <a:solidFill>
                            <a:schemeClr val="accent2"/>
                          </a:solidFill>
                          <a:effectLst/>
                          <a:latin typeface="Arial" panose="020B0604020202020204" pitchFamily="34" charset="0"/>
                          <a:cs typeface="Arial" panose="020B0604020202020204" pitchFamily="34" charset="0"/>
                        </a:rPr>
                        <a:t>1</a:t>
                      </a:r>
                      <a:endParaRPr lang="zh-TW" sz="1800" kern="100">
                        <a:solidFill>
                          <a:schemeClr val="accent2"/>
                        </a:solidFill>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solidFill>
                            <a:schemeClr val="accent2"/>
                          </a:solidFill>
                          <a:effectLst/>
                          <a:latin typeface="Arial" panose="020B0604020202020204" pitchFamily="34" charset="0"/>
                          <a:cs typeface="Arial" panose="020B0604020202020204" pitchFamily="34" charset="0"/>
                        </a:rPr>
                        <a:t>0</a:t>
                      </a:r>
                      <a:endParaRPr lang="zh-TW" sz="1800" kern="100" dirty="0">
                        <a:solidFill>
                          <a:schemeClr val="accent2"/>
                        </a:solidFill>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solidFill>
                            <a:schemeClr val="accent2"/>
                          </a:solidFill>
                          <a:effectLst/>
                          <a:latin typeface="Arial" panose="020B0604020202020204" pitchFamily="34" charset="0"/>
                          <a:cs typeface="Arial" panose="020B0604020202020204" pitchFamily="34" charset="0"/>
                        </a:rPr>
                        <a:t>-1</a:t>
                      </a:r>
                      <a:endParaRPr lang="zh-TW" sz="1800" kern="100" dirty="0">
                        <a:solidFill>
                          <a:schemeClr val="accent2"/>
                        </a:solidFill>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spcAft>
                          <a:spcPts val="0"/>
                        </a:spcAft>
                      </a:pPr>
                      <a:r>
                        <a:rPr lang="en-US" sz="1800" kern="100">
                          <a:solidFill>
                            <a:schemeClr val="accent2"/>
                          </a:solidFill>
                          <a:effectLst/>
                          <a:latin typeface="Arial" panose="020B0604020202020204" pitchFamily="34" charset="0"/>
                          <a:cs typeface="Arial" panose="020B0604020202020204" pitchFamily="34" charset="0"/>
                        </a:rPr>
                        <a:t>1</a:t>
                      </a:r>
                      <a:endParaRPr lang="zh-TW" sz="1800" kern="100">
                        <a:solidFill>
                          <a:schemeClr val="accent2"/>
                        </a:solidFill>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solidFill>
                            <a:schemeClr val="accent2"/>
                          </a:solidFill>
                          <a:effectLst/>
                          <a:latin typeface="Arial" panose="020B0604020202020204" pitchFamily="34" charset="0"/>
                          <a:cs typeface="Arial" panose="020B0604020202020204" pitchFamily="34" charset="0"/>
                        </a:rPr>
                        <a:t>0</a:t>
                      </a:r>
                      <a:endParaRPr lang="zh-TW" sz="1800" kern="100">
                        <a:solidFill>
                          <a:schemeClr val="accent2"/>
                        </a:solidFill>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solidFill>
                            <a:schemeClr val="accent2"/>
                          </a:solidFill>
                          <a:effectLst/>
                          <a:latin typeface="Arial" panose="020B0604020202020204" pitchFamily="34" charset="0"/>
                          <a:cs typeface="Arial" panose="020B0604020202020204" pitchFamily="34" charset="0"/>
                        </a:rPr>
                        <a:t>-1</a:t>
                      </a:r>
                      <a:endParaRPr lang="zh-TW" sz="1800" kern="100" dirty="0">
                        <a:solidFill>
                          <a:schemeClr val="accent2"/>
                        </a:solidFill>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9" name="表格 8"/>
          <p:cNvGraphicFramePr>
            <a:graphicFrameLocks noGrp="1"/>
          </p:cNvGraphicFramePr>
          <p:nvPr/>
        </p:nvGraphicFramePr>
        <p:xfrm>
          <a:off x="8305800" y="4079035"/>
          <a:ext cx="1728000" cy="1440000"/>
        </p:xfrm>
        <a:graphic>
          <a:graphicData uri="http://schemas.openxmlformats.org/drawingml/2006/table">
            <a:tbl>
              <a:tblPr>
                <a:tableStyleId>{5C22544A-7EE6-4342-B048-85BDC9FD1C3A}</a:tableStyleId>
              </a:tblPr>
              <a:tblGrid>
                <a:gridCol w="432000"/>
                <a:gridCol w="432000"/>
                <a:gridCol w="432000"/>
                <a:gridCol w="432000"/>
              </a:tblGrid>
              <a:tr h="360000">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30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30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30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30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30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30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spcAft>
                          <a:spcPts val="0"/>
                        </a:spcAft>
                      </a:pPr>
                      <a:r>
                        <a:rPr lang="en-US" sz="1800" kern="100">
                          <a:effectLst/>
                          <a:latin typeface="Arial" panose="020B0604020202020204" pitchFamily="34" charset="0"/>
                          <a:cs typeface="Arial" panose="020B0604020202020204" pitchFamily="34" charset="0"/>
                        </a:rPr>
                        <a:t>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30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a:effectLst/>
                          <a:latin typeface="Arial" panose="020B0604020202020204" pitchFamily="34" charset="0"/>
                          <a:cs typeface="Arial" panose="020B0604020202020204" pitchFamily="34" charset="0"/>
                        </a:rPr>
                        <a:t>30</a:t>
                      </a:r>
                      <a:endParaRPr lang="zh-TW" sz="1800" kern="10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Aft>
                          <a:spcPts val="0"/>
                        </a:spcAft>
                      </a:pPr>
                      <a:r>
                        <a:rPr lang="en-US" sz="1800" kern="100" dirty="0">
                          <a:effectLst/>
                          <a:latin typeface="Arial" panose="020B0604020202020204" pitchFamily="34" charset="0"/>
                          <a:cs typeface="Arial" panose="020B0604020202020204" pitchFamily="34" charset="0"/>
                        </a:rPr>
                        <a:t>0</a:t>
                      </a:r>
                      <a:endParaRPr lang="zh-TW" sz="1800" kern="100" dirty="0">
                        <a:effectLst/>
                        <a:latin typeface="Arial" panose="020B0604020202020204" pitchFamily="34" charset="0"/>
                        <a:ea typeface="新細明體" panose="02020500000000000000" charset="-12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4853" y="845178"/>
            <a:ext cx="7886700" cy="994172"/>
          </a:xfrm>
        </p:spPr>
        <p:txBody>
          <a:bodyPr/>
          <a:lstStyle/>
          <a:p>
            <a:r>
              <a:rPr lang="en-US" altLang="zh-TW" dirty="0"/>
              <a:t>Convolution</a:t>
            </a:r>
            <a:endParaRPr lang="zh-TW" altLang="en-US" dirty="0"/>
          </a:p>
        </p:txBody>
      </p:sp>
      <p:pic>
        <p:nvPicPr>
          <p:cNvPr id="1026" name="Picture 2" descr="Vd-Orig.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2092382"/>
            <a:ext cx="2632018" cy="26320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d-Edg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467" y="2123751"/>
            <a:ext cx="2600649" cy="26006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d-Shar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565" y="2150790"/>
            <a:ext cx="2573610" cy="25736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文字方塊 3"/>
              <p:cNvSpPr txBox="1"/>
              <p:nvPr/>
            </p:nvSpPr>
            <p:spPr>
              <a:xfrm>
                <a:off x="4419600" y="4901381"/>
                <a:ext cx="1436914" cy="810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2"/>
                                    <m:mcJc m:val="center"/>
                                  </m:mcPr>
                                </m:mc>
                              </m:mcs>
                              <m:ctrlPr>
                                <a:rPr lang="en-US" altLang="zh-TW" i="1" smtClean="0">
                                  <a:latin typeface="Cambria Math" panose="02040503050406030204" pitchFamily="18" charset="0"/>
                                </a:rPr>
                              </m:ctrlPr>
                            </m:mPr>
                            <m:mr>
                              <m:e>
                                <m:m>
                                  <m:mPr>
                                    <m:mcs>
                                      <m:mc>
                                        <m:mcPr>
                                          <m:count m:val="2"/>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m:t>
                                      </m:r>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e>
                                      <m:r>
                                        <a:rPr lang="en-US" altLang="zh-TW" b="0" i="1" smtClean="0">
                                          <a:latin typeface="Cambria Math" panose="02040503050406030204" pitchFamily="18" charset="0"/>
                                        </a:rPr>
                                        <m:t>8</m:t>
                                      </m:r>
                                    </m:e>
                                  </m:mr>
                                </m:m>
                              </m:e>
                              <m:e>
                                <m:m>
                                  <m:mPr>
                                    <m:mcs>
                                      <m:mc>
                                        <m:mcPr>
                                          <m:count m:val="1"/>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m:t>
                                      </m:r>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mr>
                                </m:m>
                              </m:e>
                            </m:mr>
                            <m:mr>
                              <m:e>
                                <m:m>
                                  <m:mPr>
                                    <m:mcs>
                                      <m:mc>
                                        <m:mcPr>
                                          <m:count m:val="2"/>
                                          <m:mcJc m:val="center"/>
                                        </m:mcPr>
                                      </m:mc>
                                    </m:mcs>
                                    <m:ctrlPr>
                                      <a:rPr lang="en-US" altLang="zh-TW" i="1" smtClean="0">
                                        <a:latin typeface="Cambria Math" panose="02040503050406030204" pitchFamily="18" charset="0"/>
                                      </a:rPr>
                                    </m:ctrlPr>
                                  </m:mPr>
                                  <m:mr>
                                    <m:e>
                                      <m:r>
                                        <m:rPr>
                                          <m:brk m:alnAt="7"/>
                                        </m:rPr>
                                        <a:rPr lang="en-US" altLang="zh-TW" b="0" i="1" smtClean="0">
                                          <a:latin typeface="Cambria Math" panose="02040503050406030204" pitchFamily="18" charset="0"/>
                                        </a:rPr>
                                        <m:t>−</m:t>
                                      </m:r>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mr>
                                </m:m>
                              </m:e>
                              <m:e>
                                <m:r>
                                  <a:rPr lang="en-US" altLang="zh-TW" b="0" i="1" smtClean="0">
                                    <a:latin typeface="Cambria Math" panose="02040503050406030204" pitchFamily="18" charset="0"/>
                                  </a:rPr>
                                  <m:t>−1</m:t>
                                </m:r>
                              </m:e>
                            </m:mr>
                          </m:m>
                        </m:e>
                      </m:d>
                    </m:oMath>
                  </m:oMathPara>
                </a14:m>
                <a:endParaRPr lang="zh-TW" altLang="en-US" dirty="0"/>
              </a:p>
            </p:txBody>
          </p:sp>
        </mc:Choice>
        <mc:Fallback>
          <p:sp>
            <p:nvSpPr>
              <p:cNvPr id="4" name="文字方塊 3"/>
              <p:cNvSpPr txBox="1">
                <a:spLocks noRot="1" noChangeAspect="1" noMove="1" noResize="1" noEditPoints="1" noAdjustHandles="1" noChangeArrowheads="1" noChangeShapeType="1" noTextEdit="1"/>
              </p:cNvSpPr>
              <p:nvPr/>
            </p:nvSpPr>
            <p:spPr>
              <a:xfrm>
                <a:off x="4419600" y="4901381"/>
                <a:ext cx="1436914" cy="810735"/>
              </a:xfrm>
              <a:prstGeom prst="rect">
                <a:avLst/>
              </a:prstGeom>
              <a:blipFill rotWithShape="1">
                <a:blip r:embed="rId4"/>
                <a:stretch>
                  <a:fillRect r="-1144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7384913" y="4876800"/>
                <a:ext cx="1436914" cy="810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i="1" smtClean="0">
                              <a:latin typeface="Cambria Math" panose="02040503050406030204" pitchFamily="18" charset="0"/>
                            </a:rPr>
                          </m:ctrlPr>
                        </m:dPr>
                        <m:e>
                          <m:m>
                            <m:mPr>
                              <m:mcs>
                                <m:mc>
                                  <m:mcPr>
                                    <m:count m:val="2"/>
                                    <m:mcJc m:val="center"/>
                                  </m:mcPr>
                                </m:mc>
                              </m:mcs>
                              <m:ctrlPr>
                                <a:rPr lang="en-US" altLang="zh-TW" i="1" smtClean="0">
                                  <a:latin typeface="Cambria Math" panose="02040503050406030204" pitchFamily="18" charset="0"/>
                                </a:rPr>
                              </m:ctrlPr>
                            </m:mPr>
                            <m:mr>
                              <m:e>
                                <m:m>
                                  <m:mPr>
                                    <m:mcs>
                                      <m:mc>
                                        <m:mcPr>
                                          <m:count m:val="2"/>
                                          <m:mcJc m:val="center"/>
                                        </m:mcPr>
                                      </m:mc>
                                    </m:mcs>
                                    <m:ctrlPr>
                                      <a:rPr lang="en-US" altLang="zh-TW" i="1" smtClean="0">
                                        <a:latin typeface="Cambria Math" panose="02040503050406030204" pitchFamily="18" charset="0"/>
                                      </a:rPr>
                                    </m:ctrlPr>
                                  </m:mPr>
                                  <m:mr>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mr>
                                  <m:mr>
                                    <m:e>
                                      <m:r>
                                        <a:rPr lang="en-US" altLang="zh-TW" b="0" i="1" smtClean="0">
                                          <a:latin typeface="Cambria Math" panose="02040503050406030204" pitchFamily="18" charset="0"/>
                                        </a:rPr>
                                        <m:t>−1</m:t>
                                      </m:r>
                                    </m:e>
                                    <m:e>
                                      <m:r>
                                        <m:rPr>
                                          <m:brk m:alnAt="7"/>
                                        </m:rPr>
                                        <a:rPr lang="en-US" altLang="zh-TW" b="0" i="1" smtClean="0">
                                          <a:latin typeface="Cambria Math" panose="02040503050406030204" pitchFamily="18" charset="0"/>
                                        </a:rPr>
                                        <m:t>5</m:t>
                                      </m:r>
                                    </m:e>
                                  </m:mr>
                                </m:m>
                              </m:e>
                              <m:e>
                                <m:m>
                                  <m:mPr>
                                    <m:mcs>
                                      <m:mc>
                                        <m:mcPr>
                                          <m:count m:val="1"/>
                                          <m:mcJc m:val="center"/>
                                        </m:mcPr>
                                      </m:mc>
                                    </m:mcs>
                                    <m:ctrlPr>
                                      <a:rPr lang="en-US" altLang="zh-TW" i="1" smtClean="0">
                                        <a:latin typeface="Cambria Math" panose="02040503050406030204" pitchFamily="18" charset="0"/>
                                      </a:rPr>
                                    </m:ctrlPr>
                                  </m:mPr>
                                  <m:mr>
                                    <m:e>
                                      <m:r>
                                        <a:rPr lang="en-US" altLang="zh-TW" b="0" i="1" smtClean="0">
                                          <a:latin typeface="Cambria Math" panose="02040503050406030204" pitchFamily="18" charset="0"/>
                                        </a:rPr>
                                        <m:t>0</m:t>
                                      </m:r>
                                    </m:e>
                                  </m:mr>
                                  <m:mr>
                                    <m:e>
                                      <m:r>
                                        <a:rPr lang="en-US" altLang="zh-TW" b="0" i="1" smtClean="0">
                                          <a:latin typeface="Cambria Math" panose="02040503050406030204" pitchFamily="18" charset="0"/>
                                        </a:rPr>
                                        <m:t>−1</m:t>
                                      </m:r>
                                    </m:e>
                                  </m:mr>
                                </m:m>
                              </m:e>
                            </m:mr>
                            <m:mr>
                              <m:e>
                                <m:m>
                                  <m:mPr>
                                    <m:mcs>
                                      <m:mc>
                                        <m:mcPr>
                                          <m:count m:val="2"/>
                                          <m:mcJc m:val="center"/>
                                        </m:mcPr>
                                      </m:mc>
                                    </m:mcs>
                                    <m:ctrlPr>
                                      <a:rPr lang="en-US" altLang="zh-TW" i="1" smtClean="0">
                                        <a:latin typeface="Cambria Math" panose="02040503050406030204" pitchFamily="18" charset="0"/>
                                      </a:rPr>
                                    </m:ctrlPr>
                                  </m:mPr>
                                  <m:mr>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mr>
                                </m:m>
                              </m:e>
                              <m:e>
                                <m:r>
                                  <a:rPr lang="en-US" altLang="zh-TW" b="0" i="1" smtClean="0">
                                    <a:latin typeface="Cambria Math" panose="02040503050406030204" pitchFamily="18" charset="0"/>
                                  </a:rPr>
                                  <m:t>0</m:t>
                                </m:r>
                              </m:e>
                            </m:mr>
                          </m:m>
                        </m:e>
                      </m:d>
                    </m:oMath>
                  </m:oMathPara>
                </a14:m>
                <a:endParaRPr lang="zh-TW" altLang="en-US" dirty="0"/>
              </a:p>
            </p:txBody>
          </p:sp>
        </mc:Choice>
        <mc:Fallback>
          <p:sp>
            <p:nvSpPr>
              <p:cNvPr id="9" name="文字方塊 8"/>
              <p:cNvSpPr txBox="1">
                <a:spLocks noRot="1" noChangeAspect="1" noMove="1" noResize="1" noEditPoints="1" noAdjustHandles="1" noChangeArrowheads="1" noChangeShapeType="1" noTextEdit="1"/>
              </p:cNvSpPr>
              <p:nvPr/>
            </p:nvSpPr>
            <p:spPr>
              <a:xfrm>
                <a:off x="7384913" y="4876800"/>
                <a:ext cx="1436914" cy="810735"/>
              </a:xfrm>
              <a:prstGeom prst="rect">
                <a:avLst/>
              </a:prstGeom>
              <a:blipFill rotWithShape="1">
                <a:blip r:embed="rId5"/>
                <a:stretch>
                  <a:fillRect r="-11864"/>
                </a:stretch>
              </a:blipFill>
            </p:spPr>
            <p:txBody>
              <a:bodyPr/>
              <a:lstStyle/>
              <a:p>
                <a:r>
                  <a:rPr lang="zh-TW" altLang="en-US">
                    <a:noFill/>
                  </a:rPr>
                  <a:t> </a:t>
                </a:r>
                <a:endParaRPr lang="zh-TW"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(Cont.)</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lstStyle/>
              <a:p>
                <a:pPr>
                  <a:spcBef>
                    <a:spcPts val="0"/>
                  </a:spcBef>
                  <a:buFont typeface="Wingdings" panose="05000000000000000000" pitchFamily="2" charset="2"/>
                  <a:buChar char="l"/>
                </a:pPr>
                <a:r>
                  <a:rPr lang="en-US" altLang="ko-KR" sz="2400" dirty="0">
                    <a:latin typeface="Arial" panose="020B0604020202020204" pitchFamily="34" charset="0"/>
                    <a:cs typeface="Arial" panose="020B0604020202020204" pitchFamily="34" charset="0"/>
                  </a:rPr>
                  <a:t>CNN is a </a:t>
                </a:r>
                <a:r>
                  <a:rPr lang="en-US" altLang="ko-KR" sz="2400" dirty="0">
                    <a:solidFill>
                      <a:schemeClr val="accent2"/>
                    </a:solidFill>
                    <a:latin typeface="Arial" panose="020B0604020202020204" pitchFamily="34" charset="0"/>
                    <a:cs typeface="Arial" panose="020B0604020202020204" pitchFamily="34" charset="0"/>
                  </a:rPr>
                  <a:t>feed-forward</a:t>
                </a:r>
                <a:r>
                  <a:rPr lang="en-US" altLang="ko-KR" sz="2400" dirty="0">
                    <a:latin typeface="Arial" panose="020B0604020202020204" pitchFamily="34" charset="0"/>
                    <a:cs typeface="Arial" panose="020B0604020202020204" pitchFamily="34" charset="0"/>
                  </a:rPr>
                  <a:t> network that can extract topological properties from an image.</a:t>
                </a:r>
              </a:p>
              <a:p>
                <a:pPr>
                  <a:spcBef>
                    <a:spcPts val="0"/>
                  </a:spcBef>
                  <a:buFont typeface="Wingdings" panose="05000000000000000000" pitchFamily="2" charset="2"/>
                  <a:buChar char="l"/>
                </a:pPr>
                <a:r>
                  <a:rPr lang="en-US" altLang="ko-KR" sz="2400" dirty="0">
                    <a:latin typeface="Arial" panose="020B0604020202020204" pitchFamily="34" charset="0"/>
                    <a:cs typeface="Arial" panose="020B0604020202020204" pitchFamily="34" charset="0"/>
                  </a:rPr>
                  <a:t>Like almost every other neural networks they are trained with a version of the </a:t>
                </a:r>
                <a:r>
                  <a:rPr lang="en-US" altLang="ko-KR" sz="2400" dirty="0">
                    <a:solidFill>
                      <a:schemeClr val="accent2"/>
                    </a:solidFill>
                    <a:latin typeface="Arial" panose="020B0604020202020204" pitchFamily="34" charset="0"/>
                    <a:cs typeface="Arial" panose="020B0604020202020204" pitchFamily="34" charset="0"/>
                  </a:rPr>
                  <a:t>back-propagation algorithm</a:t>
                </a:r>
                <a:r>
                  <a:rPr lang="en-US" altLang="ko-KR" sz="2400" dirty="0">
                    <a:latin typeface="Arial" panose="020B0604020202020204" pitchFamily="34" charset="0"/>
                    <a:cs typeface="Arial" panose="020B0604020202020204" pitchFamily="34" charset="0"/>
                  </a:rPr>
                  <a:t>.</a:t>
                </a:r>
              </a:p>
              <a:p>
                <a:pPr>
                  <a:spcBef>
                    <a:spcPts val="0"/>
                  </a:spcBef>
                  <a:buFont typeface="Wingdings" panose="05000000000000000000" pitchFamily="2" charset="2"/>
                  <a:buChar char="l"/>
                </a:pPr>
                <a:r>
                  <a:rPr lang="en-US" altLang="zh-TW" sz="2400" dirty="0">
                    <a:latin typeface="Arial" panose="020B0604020202020204" pitchFamily="34" charset="0"/>
                    <a:cs typeface="Arial" panose="020B0604020202020204" pitchFamily="34" charset="0"/>
                  </a:rPr>
                  <a:t>W is updated by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𝑘</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𝑘</m:t>
                        </m:r>
                        <m:r>
                          <a:rPr lang="en-US" altLang="zh-TW" sz="2400" i="1">
                            <a:latin typeface="Cambria Math" panose="02040503050406030204" pitchFamily="18" charset="0"/>
                          </a:rPr>
                          <m:t>−1</m:t>
                        </m:r>
                      </m:sub>
                    </m:sSub>
                    <m:r>
                      <a:rPr lang="en-US" altLang="zh-TW" sz="2400" dirty="0">
                        <a:latin typeface="Cambria Math" panose="02040503050406030204" pitchFamily="18" charset="0"/>
                        <a:ea typeface="Cambria Math" panose="02040503050406030204" pitchFamily="18" charset="0"/>
                      </a:rPr>
                      <m:t>−</m:t>
                    </m:r>
                    <m:r>
                      <m:rPr>
                        <m:sty m:val="p"/>
                      </m:rPr>
                      <a:rPr lang="el-GR" altLang="zh-TW" sz="2400" i="1" dirty="0">
                        <a:latin typeface="Cambria Math" panose="02040503050406030204" pitchFamily="18" charset="0"/>
                        <a:ea typeface="Cambria Math" panose="02040503050406030204" pitchFamily="18" charset="0"/>
                      </a:rPr>
                      <m:t>ε</m:t>
                    </m:r>
                    <m:f>
                      <m:fPr>
                        <m:ctrlPr>
                          <a:rPr lang="el-GR" altLang="zh-TW" sz="2400" i="1" dirty="0">
                            <a:latin typeface="Cambria Math" panose="02040503050406030204" pitchFamily="18" charset="0"/>
                            <a:ea typeface="Cambria Math" panose="02040503050406030204" pitchFamily="18" charset="0"/>
                          </a:rPr>
                        </m:ctrlPr>
                      </m:fPr>
                      <m:num>
                        <m:r>
                          <a:rPr lang="zh-TW" altLang="el-GR" sz="2400" i="1" dirty="0">
                            <a:latin typeface="Cambria Math" panose="02040503050406030204" pitchFamily="18" charset="0"/>
                            <a:ea typeface="Cambria Math" panose="02040503050406030204" pitchFamily="18" charset="0"/>
                          </a:rPr>
                          <m:t>𝜕</m:t>
                        </m:r>
                        <m:r>
                          <a:rPr lang="en-US" altLang="zh-TW" sz="2400" i="1" dirty="0">
                            <a:latin typeface="Cambria Math" panose="02040503050406030204" pitchFamily="18" charset="0"/>
                            <a:ea typeface="Cambria Math" panose="02040503050406030204" pitchFamily="18" charset="0"/>
                          </a:rPr>
                          <m:t>𝐸</m:t>
                        </m:r>
                        <m:r>
                          <a:rPr lang="en-US" altLang="zh-TW" sz="2400" i="1" dirty="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𝑊</m:t>
                        </m:r>
                        <m:r>
                          <a:rPr lang="en-US" altLang="zh-TW" sz="2400" i="1" dirty="0">
                            <a:latin typeface="Cambria Math" panose="02040503050406030204" pitchFamily="18" charset="0"/>
                            <a:ea typeface="Cambria Math" panose="02040503050406030204" pitchFamily="18" charset="0"/>
                          </a:rPr>
                          <m:t>)</m:t>
                        </m:r>
                      </m:num>
                      <m:den>
                        <m:r>
                          <a:rPr lang="zh-TW" altLang="el-GR" sz="2400" i="1" dirty="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𝑊</m:t>
                        </m:r>
                      </m:den>
                    </m:f>
                  </m:oMath>
                </a14:m>
                <a:r>
                  <a:rPr lang="en-US" altLang="zh-TW" sz="2400" dirty="0">
                    <a:latin typeface="Arial" panose="020B0604020202020204" pitchFamily="34" charset="0"/>
                    <a:cs typeface="Arial" panose="020B0604020202020204" pitchFamily="34" charset="0"/>
                  </a:rPr>
                  <a:t>, where E(W) is the error function, and </a:t>
                </a:r>
                <a:r>
                  <a:rPr lang="en-US" altLang="zh-TW" sz="2400" dirty="0">
                    <a:latin typeface="Symbol" panose="05050102010706020507" pitchFamily="18" charset="2"/>
                    <a:cs typeface="Arial" panose="020B0604020202020204" pitchFamily="34" charset="0"/>
                  </a:rPr>
                  <a:t>e</a:t>
                </a:r>
                <a:r>
                  <a:rPr lang="en-US" altLang="zh-TW" sz="2400" dirty="0">
                    <a:latin typeface="Arial" panose="020B0604020202020204" pitchFamily="34" charset="0"/>
                    <a:cs typeface="Arial" panose="020B0604020202020204" pitchFamily="34" charset="0"/>
                  </a:rPr>
                  <a:t> is a learning rate.</a:t>
                </a:r>
                <a:endParaRPr lang="zh-TW" altLang="en-US" sz="2400" dirty="0">
                  <a:latin typeface="Arial" panose="020B0604020202020204" pitchFamily="34" charset="0"/>
                  <a:cs typeface="Arial" panose="020B0604020202020204" pitchFamily="34" charset="0"/>
                </a:endParaRPr>
              </a:p>
              <a:p>
                <a:pPr>
                  <a:spcBef>
                    <a:spcPts val="0"/>
                  </a:spcBef>
                  <a:buFont typeface="Wingdings" panose="05000000000000000000" pitchFamily="2" charset="2"/>
                  <a:buChar char="l"/>
                </a:pPr>
                <a:r>
                  <a:rPr lang="en-US" altLang="ko-KR" sz="2400" dirty="0">
                    <a:latin typeface="Arial" panose="020B0604020202020204" pitchFamily="34" charset="0"/>
                    <a:cs typeface="Arial" panose="020B0604020202020204" pitchFamily="34" charset="0"/>
                  </a:rPr>
                  <a:t>CNN’s are designed to recognize visual patterns directly from pixel images with minimal preprocessing.</a:t>
                </a:r>
              </a:p>
              <a:p>
                <a:pPr>
                  <a:spcBef>
                    <a:spcPts val="0"/>
                  </a:spcBef>
                  <a:buFont typeface="Wingdings" panose="05000000000000000000" pitchFamily="2" charset="2"/>
                  <a:buChar char="l"/>
                </a:pPr>
                <a:r>
                  <a:rPr lang="en-US" altLang="ko-KR" sz="2400" dirty="0">
                    <a:latin typeface="Arial" panose="020B0604020202020204" pitchFamily="34" charset="0"/>
                    <a:cs typeface="Arial" panose="020B0604020202020204" pitchFamily="34" charset="0"/>
                  </a:rPr>
                  <a:t>They can recognize patterns with extreme variability (such as handwritten characters).</a:t>
                </a:r>
                <a:endParaRPr lang="en-GB" altLang="ko-KR" sz="2400" dirty="0">
                  <a:latin typeface="Arial" panose="020B0604020202020204" pitchFamily="34" charset="0"/>
                  <a:cs typeface="Arial" panose="020B0604020202020204" pitchFamily="34" charset="0"/>
                </a:endParaRPr>
              </a:p>
              <a:p>
                <a:pPr>
                  <a:spcBef>
                    <a:spcPts val="0"/>
                  </a:spcBef>
                  <a:buFont typeface="Wingdings" panose="05000000000000000000" pitchFamily="2" charset="2"/>
                  <a:buChar char="l"/>
                </a:pPr>
                <a:endParaRPr lang="zh-TW" altLang="en-US" sz="24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1"/>
                <a:stretch>
                  <a:fillRect l="-889" t="-971"/>
                </a:stretch>
              </a:blipFill>
            </p:spPr>
            <p:txBody>
              <a:bodyPr/>
              <a:lstStyle/>
              <a:p>
                <a:r>
                  <a:rPr lang="zh-TW" altLang="en-US">
                    <a:noFill/>
                  </a:rPr>
                  <a:t> </a:t>
                </a:r>
                <a:endParaRPr lang="zh-TW"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4680" y="787086"/>
            <a:ext cx="8610600" cy="1143000"/>
          </a:xfrm>
        </p:spPr>
        <p:txBody>
          <a:bodyPr/>
          <a:lstStyle/>
          <a:p>
            <a:r>
              <a:rPr lang="en-US" altLang="zh-TW" sz="4400" dirty="0"/>
              <a:t>CNN (Cont.)</a:t>
            </a:r>
            <a:endParaRPr lang="zh-TW" altLang="en-US" sz="4400" dirty="0"/>
          </a:p>
        </p:txBody>
      </p:sp>
      <p:sp>
        <p:nvSpPr>
          <p:cNvPr id="3" name="內容版面配置區 2"/>
          <p:cNvSpPr>
            <a:spLocks noGrp="1"/>
          </p:cNvSpPr>
          <p:nvPr>
            <p:ph idx="1"/>
          </p:nvPr>
        </p:nvSpPr>
        <p:spPr/>
        <p:txBody>
          <a:bodyPr/>
          <a:lstStyle/>
          <a:p>
            <a:pPr>
              <a:spcBef>
                <a:spcPts val="0"/>
              </a:spcBef>
            </a:pPr>
            <a:r>
              <a:rPr lang="en-US" altLang="zh-TW" sz="2800" dirty="0">
                <a:latin typeface="Arial" panose="020B0604020202020204" pitchFamily="34" charset="0"/>
                <a:cs typeface="Arial" panose="020B0604020202020204" pitchFamily="34" charset="0"/>
              </a:rPr>
              <a:t>Deep neural networks exploit the property that many natural signals are compositional hierarchies, in which higher-level features are obtained by composing lower-level ones </a:t>
            </a:r>
            <a:endParaRPr lang="en-US" altLang="zh-TW" sz="2800" dirty="0">
              <a:latin typeface="Arial" panose="020B0604020202020204" pitchFamily="34" charset="0"/>
              <a:cs typeface="Arial" panose="020B0604020202020204" pitchFamily="34" charset="0"/>
            </a:endParaRPr>
          </a:p>
          <a:p>
            <a:pPr>
              <a:spcBef>
                <a:spcPts val="0"/>
              </a:spcBef>
            </a:pPr>
            <a:r>
              <a:rPr lang="en-US" altLang="zh-TW" sz="2800" dirty="0">
                <a:latin typeface="Arial" panose="020B0604020202020204" pitchFamily="34" charset="0"/>
                <a:cs typeface="Arial" panose="020B0604020202020204" pitchFamily="34" charset="0"/>
              </a:rPr>
              <a:t>Properties of CNN</a:t>
            </a:r>
            <a:endParaRPr lang="en-US" altLang="zh-TW" sz="2800" dirty="0">
              <a:latin typeface="Arial" panose="020B0604020202020204" pitchFamily="34" charset="0"/>
              <a:cs typeface="Arial" panose="020B0604020202020204" pitchFamily="34" charset="0"/>
            </a:endParaRPr>
          </a:p>
          <a:p>
            <a:pPr lvl="1">
              <a:spcBef>
                <a:spcPts val="0"/>
              </a:spcBef>
            </a:pPr>
            <a:r>
              <a:rPr lang="en-US" altLang="zh-TW" sz="2800" dirty="0">
                <a:latin typeface="Arial" panose="020B0604020202020204" pitchFamily="34" charset="0"/>
                <a:cs typeface="Arial" panose="020B0604020202020204" pitchFamily="34" charset="0"/>
              </a:rPr>
              <a:t>Local connections</a:t>
            </a:r>
            <a:endParaRPr lang="en-US" altLang="zh-TW" sz="2800" dirty="0">
              <a:latin typeface="Arial" panose="020B0604020202020204" pitchFamily="34" charset="0"/>
              <a:cs typeface="Arial" panose="020B0604020202020204" pitchFamily="34" charset="0"/>
            </a:endParaRPr>
          </a:p>
          <a:p>
            <a:pPr lvl="1">
              <a:spcBef>
                <a:spcPts val="0"/>
              </a:spcBef>
            </a:pPr>
            <a:r>
              <a:rPr lang="en-US" altLang="zh-TW" sz="2800" dirty="0">
                <a:latin typeface="Arial" panose="020B0604020202020204" pitchFamily="34" charset="0"/>
                <a:cs typeface="Arial" panose="020B0604020202020204" pitchFamily="34" charset="0"/>
              </a:rPr>
              <a:t>Shared weights</a:t>
            </a:r>
            <a:endParaRPr lang="en-US" altLang="zh-TW" sz="2800" dirty="0">
              <a:latin typeface="Arial" panose="020B0604020202020204" pitchFamily="34" charset="0"/>
              <a:cs typeface="Arial" panose="020B0604020202020204" pitchFamily="34" charset="0"/>
            </a:endParaRPr>
          </a:p>
          <a:p>
            <a:pPr>
              <a:spcBef>
                <a:spcPts val="0"/>
              </a:spcBef>
            </a:pPr>
            <a:r>
              <a:rPr lang="en-US" altLang="zh-TW" sz="2800" dirty="0">
                <a:latin typeface="Arial" panose="020B0604020202020204" pitchFamily="34" charset="0"/>
                <a:cs typeface="Arial" panose="020B0604020202020204" pitchFamily="34" charset="0"/>
              </a:rPr>
              <a:t>Two types of layers</a:t>
            </a:r>
            <a:endParaRPr lang="en-US" altLang="zh-TW" sz="2800" dirty="0">
              <a:latin typeface="Arial" panose="020B0604020202020204" pitchFamily="34" charset="0"/>
              <a:cs typeface="Arial" panose="020B0604020202020204" pitchFamily="34" charset="0"/>
            </a:endParaRPr>
          </a:p>
          <a:p>
            <a:pPr lvl="1">
              <a:spcBef>
                <a:spcPts val="0"/>
              </a:spcBef>
            </a:pPr>
            <a:r>
              <a:rPr lang="en-US" altLang="zh-TW" sz="2800" dirty="0" err="1">
                <a:solidFill>
                  <a:schemeClr val="accent2"/>
                </a:solidFill>
                <a:latin typeface="Arial" panose="020B0604020202020204" pitchFamily="34" charset="0"/>
                <a:cs typeface="Arial" panose="020B0604020202020204" pitchFamily="34" charset="0"/>
              </a:rPr>
              <a:t>Convoluational</a:t>
            </a:r>
            <a:r>
              <a:rPr lang="en-US" altLang="zh-TW" sz="2800" dirty="0">
                <a:solidFill>
                  <a:schemeClr val="accent2"/>
                </a:solidFill>
                <a:latin typeface="Arial" panose="020B0604020202020204" pitchFamily="34" charset="0"/>
                <a:cs typeface="Arial" panose="020B0604020202020204" pitchFamily="34" charset="0"/>
              </a:rPr>
              <a:t> layer</a:t>
            </a:r>
            <a:endParaRPr lang="en-US" altLang="zh-TW" sz="2800" dirty="0">
              <a:solidFill>
                <a:schemeClr val="accent2"/>
              </a:solidFill>
              <a:latin typeface="Arial" panose="020B0604020202020204" pitchFamily="34" charset="0"/>
              <a:cs typeface="Arial" panose="020B0604020202020204" pitchFamily="34" charset="0"/>
            </a:endParaRPr>
          </a:p>
          <a:p>
            <a:pPr lvl="1">
              <a:spcBef>
                <a:spcPts val="0"/>
              </a:spcBef>
            </a:pPr>
            <a:r>
              <a:rPr lang="en-US" altLang="zh-TW" sz="2800" dirty="0">
                <a:solidFill>
                  <a:schemeClr val="accent2"/>
                </a:solidFill>
                <a:latin typeface="Arial" panose="020B0604020202020204" pitchFamily="34" charset="0"/>
                <a:cs typeface="Arial" panose="020B0604020202020204" pitchFamily="34" charset="0"/>
              </a:rPr>
              <a:t>Pooling (or subsampling) layer</a:t>
            </a:r>
            <a:endParaRPr lang="en-US" altLang="zh-TW" sz="2800" dirty="0">
              <a:solidFill>
                <a:schemeClr val="accent2"/>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(Cont.)</a:t>
            </a:r>
            <a:endParaRPr lang="zh-TW" altLang="en-US" dirty="0"/>
          </a:p>
        </p:txBody>
      </p:sp>
      <p:sp>
        <p:nvSpPr>
          <p:cNvPr id="3" name="內容版面配置區 2"/>
          <p:cNvSpPr>
            <a:spLocks noGrp="1"/>
          </p:cNvSpPr>
          <p:nvPr>
            <p:ph idx="1"/>
          </p:nvPr>
        </p:nvSpPr>
        <p:spPr/>
        <p:txBody>
          <a:bodyPr/>
          <a:lstStyle/>
          <a:p>
            <a:pPr>
              <a:spcBef>
                <a:spcPts val="0"/>
              </a:spcBef>
            </a:pPr>
            <a:r>
              <a:rPr lang="en-US" altLang="zh-TW" dirty="0">
                <a:solidFill>
                  <a:schemeClr val="accent2"/>
                </a:solidFill>
                <a:latin typeface="Arial" panose="020B0604020202020204" pitchFamily="34" charset="0"/>
                <a:cs typeface="Arial" panose="020B0604020202020204" pitchFamily="34" charset="0"/>
              </a:rPr>
              <a:t>Convolutional layer</a:t>
            </a:r>
            <a:r>
              <a:rPr lang="en-US" altLang="zh-TW" dirty="0">
                <a:latin typeface="Arial" panose="020B0604020202020204" pitchFamily="34" charset="0"/>
                <a:cs typeface="Arial" panose="020B0604020202020204" pitchFamily="34" charset="0"/>
              </a:rPr>
              <a:t>: detect local conjunctions of features from the previous layer</a:t>
            </a:r>
            <a:endParaRPr lang="en-US" altLang="zh-TW" dirty="0">
              <a:latin typeface="Arial" panose="020B0604020202020204" pitchFamily="34" charset="0"/>
              <a:cs typeface="Arial" panose="020B0604020202020204" pitchFamily="34" charset="0"/>
            </a:endParaRPr>
          </a:p>
          <a:p>
            <a:pPr>
              <a:spcBef>
                <a:spcPts val="0"/>
              </a:spcBef>
            </a:pPr>
            <a:r>
              <a:rPr lang="en-US" altLang="zh-TW" dirty="0">
                <a:solidFill>
                  <a:schemeClr val="accent2"/>
                </a:solidFill>
                <a:latin typeface="Arial" panose="020B0604020202020204" pitchFamily="34" charset="0"/>
                <a:cs typeface="Arial" panose="020B0604020202020204" pitchFamily="34" charset="0"/>
              </a:rPr>
              <a:t>Pooling layer</a:t>
            </a:r>
            <a:r>
              <a:rPr lang="en-US" altLang="zh-TW" dirty="0">
                <a:latin typeface="Arial" panose="020B0604020202020204" pitchFamily="34" charset="0"/>
                <a:cs typeface="Arial" panose="020B0604020202020204" pitchFamily="34" charset="0"/>
              </a:rPr>
              <a:t>: merge semantically similar features into one </a:t>
            </a:r>
            <a:endParaRPr lang="en-US" altLang="zh-TW" dirty="0">
              <a:latin typeface="Arial" panose="020B0604020202020204" pitchFamily="34" charset="0"/>
              <a:cs typeface="Arial" panose="020B0604020202020204" pitchFamily="34" charset="0"/>
            </a:endParaRPr>
          </a:p>
          <a:p>
            <a:pPr>
              <a:spcBef>
                <a:spcPts val="0"/>
              </a:spcBef>
            </a:pPr>
            <a:r>
              <a:rPr lang="en-US" altLang="zh-TW" dirty="0">
                <a:latin typeface="Arial" panose="020B0604020202020204" pitchFamily="34" charset="0"/>
                <a:cs typeface="Arial" panose="020B0604020202020204" pitchFamily="34" charset="0"/>
              </a:rPr>
              <a:t>A typical pooling unit computes the maximum of a local patch of units in one feature map </a:t>
            </a:r>
            <a:endParaRPr lang="en-US" altLang="zh-TW" dirty="0">
              <a:latin typeface="Arial" panose="020B0604020202020204" pitchFamily="34" charset="0"/>
              <a:cs typeface="Arial" panose="020B0604020202020204" pitchFamily="34" charset="0"/>
            </a:endParaRPr>
          </a:p>
          <a:p>
            <a:pPr>
              <a:spcBef>
                <a:spcPts val="0"/>
              </a:spcBef>
            </a:pPr>
            <a:r>
              <a:rPr lang="en-US" altLang="zh-TW" dirty="0" err="1">
                <a:latin typeface="Arial" panose="020B0604020202020204" pitchFamily="34" charset="0"/>
                <a:cs typeface="Arial" panose="020B0604020202020204" pitchFamily="34" charset="0"/>
              </a:rPr>
              <a:t>Neighbouring</a:t>
            </a:r>
            <a:r>
              <a:rPr lang="en-US" altLang="zh-TW" dirty="0">
                <a:latin typeface="Arial" panose="020B0604020202020204" pitchFamily="34" charset="0"/>
                <a:cs typeface="Arial" panose="020B0604020202020204" pitchFamily="34" charset="0"/>
              </a:rPr>
              <a:t> pooling units take input from patches that are shifted by more than one row or column, thereby reducing the dimension of the representation and creating an invariance to small shifts and distortions </a:t>
            </a:r>
            <a:endParaRPr lang="zh-TW" alt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 example  CNN</a:t>
            </a:r>
            <a:endParaRPr lang="zh-TW" altLang="en-US" dirty="0"/>
          </a:p>
        </p:txBody>
      </p:sp>
      <p:sp>
        <p:nvSpPr>
          <p:cNvPr id="3" name="內容版面配置區 2"/>
          <p:cNvSpPr>
            <a:spLocks noGrp="1"/>
          </p:cNvSpPr>
          <p:nvPr>
            <p:ph idx="1"/>
          </p:nvPr>
        </p:nvSpPr>
        <p:spPr>
          <a:xfrm>
            <a:off x="1981200" y="5638800"/>
            <a:ext cx="8229600" cy="685800"/>
          </a:xfrm>
        </p:spPr>
        <p:txBody>
          <a:bodyPr/>
          <a:lstStyle/>
          <a:p>
            <a:endParaRPr lang="zh-TW" altLang="en-US" dirty="0"/>
          </a:p>
        </p:txBody>
      </p:sp>
      <p:pic>
        <p:nvPicPr>
          <p:cNvPr id="4" name="圖片 3"/>
          <p:cNvPicPr>
            <a:picLocks noChangeAspect="1"/>
          </p:cNvPicPr>
          <p:nvPr/>
        </p:nvPicPr>
        <p:blipFill>
          <a:blip r:embed="rId1"/>
          <a:stretch>
            <a:fillRect/>
          </a:stretch>
        </p:blipFill>
        <p:spPr>
          <a:xfrm>
            <a:off x="1752600" y="1967638"/>
            <a:ext cx="8686800" cy="43950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Classification</a:t>
            </a:r>
            <a:endParaRPr lang="zh-TW" altLang="en-US" dirty="0"/>
          </a:p>
        </p:txBody>
      </p:sp>
      <p:sp>
        <p:nvSpPr>
          <p:cNvPr id="3" name="內容版面配置區 2"/>
          <p:cNvSpPr>
            <a:spLocks noGrp="1"/>
          </p:cNvSpPr>
          <p:nvPr>
            <p:ph idx="1"/>
          </p:nvPr>
        </p:nvSpPr>
        <p:spPr/>
        <p:txBody>
          <a:bodyPr/>
          <a:lstStyle/>
          <a:p>
            <a:pPr>
              <a:buFont typeface="Wingdings" panose="05000000000000000000" pitchFamily="2" charset="2"/>
              <a:buChar char="l"/>
            </a:pPr>
            <a:r>
              <a:rPr lang="en-GB" altLang="ko-KR" dirty="0"/>
              <a:t>Classification</a:t>
            </a:r>
            <a:endParaRPr lang="en-GB" altLang="ko-KR" dirty="0"/>
          </a:p>
          <a:p>
            <a:pPr>
              <a:buFont typeface="Wingdings" panose="05000000000000000000" pitchFamily="2" charset="2"/>
              <a:buChar char="["/>
            </a:pPr>
            <a:endParaRPr lang="en-GB" altLang="ko-KR" dirty="0"/>
          </a:p>
          <a:p>
            <a:pPr>
              <a:buFont typeface="Wingdings" panose="05000000000000000000" pitchFamily="2" charset="2"/>
              <a:buChar char="["/>
            </a:pPr>
            <a:endParaRPr lang="en-GB" altLang="ko-KR" dirty="0"/>
          </a:p>
          <a:p>
            <a:pPr>
              <a:buFont typeface="Wingdings" panose="05000000000000000000" pitchFamily="2" charset="2"/>
              <a:buChar char="["/>
            </a:pPr>
            <a:endParaRPr lang="en-GB" altLang="ko-KR" dirty="0"/>
          </a:p>
          <a:p>
            <a:pPr marL="0" indent="0">
              <a:buNone/>
            </a:pPr>
            <a:endParaRPr lang="en-GB" altLang="ko-KR" dirty="0"/>
          </a:p>
          <a:p>
            <a:pPr>
              <a:buFont typeface="Wingdings" panose="05000000000000000000" pitchFamily="2" charset="2"/>
              <a:buChar char="l"/>
            </a:pPr>
            <a:r>
              <a:rPr lang="en-GB" altLang="ko-KR" dirty="0"/>
              <a:t>Convolutional neural network</a:t>
            </a:r>
            <a:endParaRPr lang="en-GB" altLang="ko-KR" dirty="0"/>
          </a:p>
          <a:p>
            <a:pPr>
              <a:buFont typeface="Wingdings" panose="05000000000000000000" pitchFamily="2" charset="2"/>
              <a:buChar char="["/>
            </a:pPr>
            <a:endParaRPr lang="en-GB" altLang="ko-KR" dirty="0"/>
          </a:p>
          <a:p>
            <a:endParaRPr lang="zh-TW" altLang="en-US" dirty="0"/>
          </a:p>
        </p:txBody>
      </p:sp>
      <p:grpSp>
        <p:nvGrpSpPr>
          <p:cNvPr id="4" name="Group 61"/>
          <p:cNvGrpSpPr/>
          <p:nvPr/>
        </p:nvGrpSpPr>
        <p:grpSpPr bwMode="auto">
          <a:xfrm>
            <a:off x="2209800" y="2819400"/>
            <a:ext cx="7772400" cy="914400"/>
            <a:chOff x="480" y="1200"/>
            <a:chExt cx="4896" cy="576"/>
          </a:xfrm>
        </p:grpSpPr>
        <p:sp>
          <p:nvSpPr>
            <p:cNvPr id="5" name="Line 5"/>
            <p:cNvSpPr>
              <a:spLocks noChangeShapeType="1"/>
            </p:cNvSpPr>
            <p:nvPr/>
          </p:nvSpPr>
          <p:spPr bwMode="auto">
            <a:xfrm>
              <a:off x="912" y="1496"/>
              <a:ext cx="336"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 name="Rectangle 6"/>
            <p:cNvSpPr>
              <a:spLocks noChangeArrowheads="1"/>
            </p:cNvSpPr>
            <p:nvPr/>
          </p:nvSpPr>
          <p:spPr bwMode="auto">
            <a:xfrm>
              <a:off x="3400" y="1320"/>
              <a:ext cx="1056" cy="336"/>
            </a:xfrm>
            <a:prstGeom prst="rect">
              <a:avLst/>
            </a:prstGeom>
            <a:solidFill>
              <a:schemeClr val="accent2">
                <a:lumMod val="40000"/>
                <a:lumOff val="60000"/>
              </a:schemeClr>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600"/>
                <a:t>Classification</a:t>
              </a:r>
              <a:endParaRPr lang="en-US" altLang="zh-TW" sz="1600"/>
            </a:p>
          </p:txBody>
        </p:sp>
        <p:sp>
          <p:nvSpPr>
            <p:cNvPr id="7" name="Line 7"/>
            <p:cNvSpPr>
              <a:spLocks noChangeShapeType="1"/>
            </p:cNvSpPr>
            <p:nvPr/>
          </p:nvSpPr>
          <p:spPr bwMode="auto">
            <a:xfrm>
              <a:off x="2496" y="1488"/>
              <a:ext cx="912"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 name="Rectangle 9"/>
            <p:cNvSpPr>
              <a:spLocks noChangeArrowheads="1"/>
            </p:cNvSpPr>
            <p:nvPr/>
          </p:nvSpPr>
          <p:spPr bwMode="auto">
            <a:xfrm>
              <a:off x="1248" y="1200"/>
              <a:ext cx="1248" cy="576"/>
            </a:xfrm>
            <a:prstGeom prst="rect">
              <a:avLst/>
            </a:prstGeom>
            <a:solidFill>
              <a:schemeClr val="accent2">
                <a:lumMod val="40000"/>
                <a:lumOff val="6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dist">
                <a:defRPr kumimoji="1" sz="2800">
                  <a:solidFill>
                    <a:srgbClr val="CCFF33"/>
                  </a:solidFill>
                  <a:latin typeface="Century Gothic" panose="020B0502020202020204" pitchFamily="34" charset="0"/>
                  <a:ea typeface="굴림" pitchFamily="50" charset="-128"/>
                </a:defRPr>
              </a:lvl1pPr>
              <a:lvl2pPr algn="dist">
                <a:defRPr kumimoji="1" sz="2800">
                  <a:solidFill>
                    <a:srgbClr val="CCFF33"/>
                  </a:solidFill>
                  <a:latin typeface="Century Gothic" panose="020B0502020202020204" pitchFamily="34" charset="0"/>
                  <a:ea typeface="굴림" pitchFamily="50" charset="-128"/>
                </a:defRPr>
              </a:lvl2pPr>
              <a:lvl3pPr algn="dist">
                <a:defRPr kumimoji="1" sz="2800">
                  <a:solidFill>
                    <a:srgbClr val="CCFF33"/>
                  </a:solidFill>
                  <a:latin typeface="Century Gothic" panose="020B0502020202020204" pitchFamily="34" charset="0"/>
                  <a:ea typeface="굴림" pitchFamily="50" charset="-128"/>
                </a:defRPr>
              </a:lvl3pPr>
              <a:lvl4pPr algn="dist">
                <a:defRPr kumimoji="1" sz="2800">
                  <a:solidFill>
                    <a:srgbClr val="CCFF33"/>
                  </a:solidFill>
                  <a:latin typeface="Century Gothic" panose="020B0502020202020204" pitchFamily="34" charset="0"/>
                  <a:ea typeface="굴림" pitchFamily="50" charset="-128"/>
                </a:defRPr>
              </a:lvl4pPr>
              <a:lvl5pPr algn="dist">
                <a:defRPr kumimoji="1" sz="2800">
                  <a:solidFill>
                    <a:srgbClr val="CCFF33"/>
                  </a:solidFill>
                  <a:latin typeface="Century Gothic" panose="020B0502020202020204" pitchFamily="34" charset="0"/>
                  <a:ea typeface="굴림" pitchFamily="50" charset="-128"/>
                </a:defRPr>
              </a:lvl5pPr>
              <a:lvl6pPr marL="4572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6pPr>
              <a:lvl7pPr marL="9144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7pPr>
              <a:lvl8pPr marL="13716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8pPr>
              <a:lvl9pPr marL="18288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9pPr>
            </a:lstStyle>
            <a:p>
              <a:r>
                <a:rPr lang="en-US" altLang="zh-TW" sz="1600" dirty="0">
                  <a:solidFill>
                    <a:schemeClr val="tx1"/>
                  </a:solidFill>
                </a:rPr>
                <a:t>Pre-processing for feature extraction</a:t>
              </a:r>
              <a:endParaRPr lang="en-US" altLang="ko-KR" sz="1600" dirty="0">
                <a:solidFill>
                  <a:schemeClr val="tx1"/>
                </a:solidFill>
              </a:endParaRPr>
            </a:p>
          </p:txBody>
        </p:sp>
        <p:sp>
          <p:nvSpPr>
            <p:cNvPr id="9" name="Text Box 10"/>
            <p:cNvSpPr txBox="1">
              <a:spLocks noChangeArrowheads="1"/>
            </p:cNvSpPr>
            <p:nvPr/>
          </p:nvSpPr>
          <p:spPr bwMode="auto">
            <a:xfrm>
              <a:off x="480" y="1368"/>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t>Input</a:t>
              </a:r>
              <a:endParaRPr lang="en-US" altLang="zh-TW"/>
            </a:p>
          </p:txBody>
        </p:sp>
        <p:sp>
          <p:nvSpPr>
            <p:cNvPr id="10" name="Text Box 11"/>
            <p:cNvSpPr txBox="1">
              <a:spLocks noChangeArrowheads="1"/>
            </p:cNvSpPr>
            <p:nvPr/>
          </p:nvSpPr>
          <p:spPr bwMode="auto">
            <a:xfrm>
              <a:off x="2616" y="1248"/>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2400"/>
                <a:t>f</a:t>
              </a:r>
              <a:r>
                <a:rPr lang="en-US" altLang="zh-TW"/>
                <a:t>1 </a:t>
              </a:r>
              <a:r>
                <a:rPr lang="en-US" altLang="zh-TW">
                  <a:latin typeface="Arial" panose="020B0604020202020204" pitchFamily="34" charset="0"/>
                </a:rPr>
                <a:t>…</a:t>
              </a:r>
              <a:r>
                <a:rPr lang="en-US" altLang="zh-TW"/>
                <a:t> </a:t>
              </a:r>
              <a:r>
                <a:rPr lang="en-US" altLang="zh-TW" sz="2400"/>
                <a:t>f</a:t>
              </a:r>
              <a:r>
                <a:rPr lang="en-US" altLang="zh-TW"/>
                <a:t>n</a:t>
              </a:r>
              <a:endParaRPr lang="en-US" altLang="zh-TW"/>
            </a:p>
          </p:txBody>
        </p:sp>
        <p:sp>
          <p:nvSpPr>
            <p:cNvPr id="11" name="Line 12"/>
            <p:cNvSpPr>
              <a:spLocks noChangeShapeType="1"/>
            </p:cNvSpPr>
            <p:nvPr/>
          </p:nvSpPr>
          <p:spPr bwMode="auto">
            <a:xfrm>
              <a:off x="4464" y="1488"/>
              <a:ext cx="336"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 name="Text Box 13"/>
            <p:cNvSpPr txBox="1">
              <a:spLocks noChangeArrowheads="1"/>
            </p:cNvSpPr>
            <p:nvPr/>
          </p:nvSpPr>
          <p:spPr bwMode="auto">
            <a:xfrm>
              <a:off x="4760" y="1369"/>
              <a:ext cx="6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t>output</a:t>
              </a:r>
              <a:endParaRPr lang="en-US" altLang="zh-TW"/>
            </a:p>
          </p:txBody>
        </p:sp>
      </p:grpSp>
      <p:grpSp>
        <p:nvGrpSpPr>
          <p:cNvPr id="13" name="Group 83"/>
          <p:cNvGrpSpPr/>
          <p:nvPr/>
        </p:nvGrpSpPr>
        <p:grpSpPr bwMode="auto">
          <a:xfrm>
            <a:off x="1986643" y="4798785"/>
            <a:ext cx="7620000" cy="1143000"/>
            <a:chOff x="480" y="2784"/>
            <a:chExt cx="4560" cy="672"/>
          </a:xfrm>
        </p:grpSpPr>
        <p:sp>
          <p:nvSpPr>
            <p:cNvPr id="14" name="Line 68"/>
            <p:cNvSpPr>
              <a:spLocks noChangeShapeType="1"/>
            </p:cNvSpPr>
            <p:nvPr/>
          </p:nvSpPr>
          <p:spPr bwMode="auto">
            <a:xfrm>
              <a:off x="912" y="3128"/>
              <a:ext cx="336"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 name="Rectangle 69"/>
            <p:cNvSpPr>
              <a:spLocks noChangeArrowheads="1"/>
            </p:cNvSpPr>
            <p:nvPr/>
          </p:nvSpPr>
          <p:spPr bwMode="auto">
            <a:xfrm>
              <a:off x="1248" y="2784"/>
              <a:ext cx="3504" cy="672"/>
            </a:xfrm>
            <a:prstGeom prst="rect">
              <a:avLst/>
            </a:prstGeom>
            <a:solidFill>
              <a:schemeClr val="accent2">
                <a:lumMod val="40000"/>
                <a:lumOff val="60000"/>
              </a:schemeClr>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TW" sz="1600"/>
            </a:p>
          </p:txBody>
        </p:sp>
        <p:sp>
          <p:nvSpPr>
            <p:cNvPr id="16" name="Line 70"/>
            <p:cNvSpPr>
              <a:spLocks noChangeShapeType="1"/>
            </p:cNvSpPr>
            <p:nvPr/>
          </p:nvSpPr>
          <p:spPr bwMode="auto">
            <a:xfrm flipV="1">
              <a:off x="3584" y="3120"/>
              <a:ext cx="96"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7" name="Rectangle 71"/>
            <p:cNvSpPr>
              <a:spLocks noChangeArrowheads="1"/>
            </p:cNvSpPr>
            <p:nvPr/>
          </p:nvSpPr>
          <p:spPr bwMode="auto">
            <a:xfrm>
              <a:off x="1328" y="2936"/>
              <a:ext cx="776" cy="384"/>
            </a:xfrm>
            <a:prstGeom prst="rect">
              <a:avLst/>
            </a:prstGeom>
            <a:solidFill>
              <a:srgbClr val="C0C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dist">
                <a:defRPr kumimoji="1" sz="2800">
                  <a:solidFill>
                    <a:srgbClr val="CCFF33"/>
                  </a:solidFill>
                  <a:latin typeface="Century Gothic" panose="020B0502020202020204" pitchFamily="34" charset="0"/>
                  <a:ea typeface="굴림" pitchFamily="50" charset="-128"/>
                </a:defRPr>
              </a:lvl1pPr>
              <a:lvl2pPr algn="dist">
                <a:defRPr kumimoji="1" sz="2800">
                  <a:solidFill>
                    <a:srgbClr val="CCFF33"/>
                  </a:solidFill>
                  <a:latin typeface="Century Gothic" panose="020B0502020202020204" pitchFamily="34" charset="0"/>
                  <a:ea typeface="굴림" pitchFamily="50" charset="-128"/>
                </a:defRPr>
              </a:lvl2pPr>
              <a:lvl3pPr algn="dist">
                <a:defRPr kumimoji="1" sz="2800">
                  <a:solidFill>
                    <a:srgbClr val="CCFF33"/>
                  </a:solidFill>
                  <a:latin typeface="Century Gothic" panose="020B0502020202020204" pitchFamily="34" charset="0"/>
                  <a:ea typeface="굴림" pitchFamily="50" charset="-128"/>
                </a:defRPr>
              </a:lvl3pPr>
              <a:lvl4pPr algn="dist">
                <a:defRPr kumimoji="1" sz="2800">
                  <a:solidFill>
                    <a:srgbClr val="CCFF33"/>
                  </a:solidFill>
                  <a:latin typeface="Century Gothic" panose="020B0502020202020204" pitchFamily="34" charset="0"/>
                  <a:ea typeface="굴림" pitchFamily="50" charset="-128"/>
                </a:defRPr>
              </a:lvl4pPr>
              <a:lvl5pPr algn="dist">
                <a:defRPr kumimoji="1" sz="2800">
                  <a:solidFill>
                    <a:srgbClr val="CCFF33"/>
                  </a:solidFill>
                  <a:latin typeface="Century Gothic" panose="020B0502020202020204" pitchFamily="34" charset="0"/>
                  <a:ea typeface="굴림" pitchFamily="50" charset="-128"/>
                </a:defRPr>
              </a:lvl5pPr>
              <a:lvl6pPr marL="4572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6pPr>
              <a:lvl7pPr marL="9144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7pPr>
              <a:lvl8pPr marL="13716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8pPr>
              <a:lvl9pPr marL="18288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9pPr>
            </a:lstStyle>
            <a:p>
              <a:r>
                <a:rPr lang="en-US" altLang="ko-KR" sz="1600">
                  <a:solidFill>
                    <a:schemeClr val="tx1"/>
                  </a:solidFill>
                </a:rPr>
                <a:t>Feature extraction</a:t>
              </a:r>
              <a:endParaRPr lang="en-US" altLang="ko-KR" sz="1600">
                <a:solidFill>
                  <a:schemeClr val="tx1"/>
                </a:solidFill>
              </a:endParaRPr>
            </a:p>
          </p:txBody>
        </p:sp>
        <p:sp>
          <p:nvSpPr>
            <p:cNvPr id="18" name="Text Box 72"/>
            <p:cNvSpPr txBox="1">
              <a:spLocks noChangeArrowheads="1"/>
            </p:cNvSpPr>
            <p:nvPr/>
          </p:nvSpPr>
          <p:spPr bwMode="auto">
            <a:xfrm>
              <a:off x="480" y="3000"/>
              <a:ext cx="48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t>Input</a:t>
              </a:r>
              <a:endParaRPr lang="en-US" altLang="zh-TW"/>
            </a:p>
          </p:txBody>
        </p:sp>
        <p:sp>
          <p:nvSpPr>
            <p:cNvPr id="19" name="Line 74"/>
            <p:cNvSpPr>
              <a:spLocks noChangeShapeType="1"/>
            </p:cNvSpPr>
            <p:nvPr/>
          </p:nvSpPr>
          <p:spPr bwMode="auto">
            <a:xfrm>
              <a:off x="4760" y="3120"/>
              <a:ext cx="280"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0" name="Rectangle 76"/>
            <p:cNvSpPr>
              <a:spLocks noChangeArrowheads="1"/>
            </p:cNvSpPr>
            <p:nvPr/>
          </p:nvSpPr>
          <p:spPr bwMode="auto">
            <a:xfrm>
              <a:off x="2264" y="2936"/>
              <a:ext cx="1296" cy="384"/>
            </a:xfrm>
            <a:prstGeom prst="rect">
              <a:avLst/>
            </a:prstGeom>
            <a:solidFill>
              <a:srgbClr val="C0C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dist">
                <a:defRPr kumimoji="1" sz="2800">
                  <a:solidFill>
                    <a:srgbClr val="CCFF33"/>
                  </a:solidFill>
                  <a:latin typeface="Century Gothic" panose="020B0502020202020204" pitchFamily="34" charset="0"/>
                  <a:ea typeface="굴림" pitchFamily="50" charset="-128"/>
                </a:defRPr>
              </a:lvl1pPr>
              <a:lvl2pPr algn="dist">
                <a:defRPr kumimoji="1" sz="2800">
                  <a:solidFill>
                    <a:srgbClr val="CCFF33"/>
                  </a:solidFill>
                  <a:latin typeface="Century Gothic" panose="020B0502020202020204" pitchFamily="34" charset="0"/>
                  <a:ea typeface="굴림" pitchFamily="50" charset="-128"/>
                </a:defRPr>
              </a:lvl2pPr>
              <a:lvl3pPr algn="dist">
                <a:defRPr kumimoji="1" sz="2800">
                  <a:solidFill>
                    <a:srgbClr val="CCFF33"/>
                  </a:solidFill>
                  <a:latin typeface="Century Gothic" panose="020B0502020202020204" pitchFamily="34" charset="0"/>
                  <a:ea typeface="굴림" pitchFamily="50" charset="-128"/>
                </a:defRPr>
              </a:lvl3pPr>
              <a:lvl4pPr algn="dist">
                <a:defRPr kumimoji="1" sz="2800">
                  <a:solidFill>
                    <a:srgbClr val="CCFF33"/>
                  </a:solidFill>
                  <a:latin typeface="Century Gothic" panose="020B0502020202020204" pitchFamily="34" charset="0"/>
                  <a:ea typeface="굴림" pitchFamily="50" charset="-128"/>
                </a:defRPr>
              </a:lvl4pPr>
              <a:lvl5pPr algn="dist">
                <a:defRPr kumimoji="1" sz="2800">
                  <a:solidFill>
                    <a:srgbClr val="CCFF33"/>
                  </a:solidFill>
                  <a:latin typeface="Century Gothic" panose="020B0502020202020204" pitchFamily="34" charset="0"/>
                  <a:ea typeface="굴림" pitchFamily="50" charset="-128"/>
                </a:defRPr>
              </a:lvl5pPr>
              <a:lvl6pPr marL="4572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6pPr>
              <a:lvl7pPr marL="9144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7pPr>
              <a:lvl8pPr marL="13716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8pPr>
              <a:lvl9pPr marL="18288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9pPr>
            </a:lstStyle>
            <a:p>
              <a:pPr algn="ctr"/>
              <a:r>
                <a:rPr lang="en-US" altLang="ko-KR" sz="1600">
                  <a:solidFill>
                    <a:schemeClr val="tx1"/>
                  </a:solidFill>
                </a:rPr>
                <a:t>Shift and distortion invariance</a:t>
              </a:r>
              <a:endParaRPr lang="en-US" altLang="ko-KR" sz="1600">
                <a:solidFill>
                  <a:schemeClr val="tx1"/>
                </a:solidFill>
              </a:endParaRPr>
            </a:p>
          </p:txBody>
        </p:sp>
        <p:sp>
          <p:nvSpPr>
            <p:cNvPr id="21" name="Rectangle 79"/>
            <p:cNvSpPr>
              <a:spLocks noChangeArrowheads="1"/>
            </p:cNvSpPr>
            <p:nvPr/>
          </p:nvSpPr>
          <p:spPr bwMode="auto">
            <a:xfrm>
              <a:off x="3696" y="2928"/>
              <a:ext cx="960" cy="384"/>
            </a:xfrm>
            <a:prstGeom prst="rect">
              <a:avLst/>
            </a:prstGeom>
            <a:solidFill>
              <a:srgbClr val="C0C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dist">
                <a:defRPr kumimoji="1" sz="2800">
                  <a:solidFill>
                    <a:srgbClr val="CCFF33"/>
                  </a:solidFill>
                  <a:latin typeface="Century Gothic" panose="020B0502020202020204" pitchFamily="34" charset="0"/>
                  <a:ea typeface="굴림" pitchFamily="50" charset="-128"/>
                </a:defRPr>
              </a:lvl1pPr>
              <a:lvl2pPr algn="dist">
                <a:defRPr kumimoji="1" sz="2800">
                  <a:solidFill>
                    <a:srgbClr val="CCFF33"/>
                  </a:solidFill>
                  <a:latin typeface="Century Gothic" panose="020B0502020202020204" pitchFamily="34" charset="0"/>
                  <a:ea typeface="굴림" pitchFamily="50" charset="-128"/>
                </a:defRPr>
              </a:lvl2pPr>
              <a:lvl3pPr algn="dist">
                <a:defRPr kumimoji="1" sz="2800">
                  <a:solidFill>
                    <a:srgbClr val="CCFF33"/>
                  </a:solidFill>
                  <a:latin typeface="Century Gothic" panose="020B0502020202020204" pitchFamily="34" charset="0"/>
                  <a:ea typeface="굴림" pitchFamily="50" charset="-128"/>
                </a:defRPr>
              </a:lvl3pPr>
              <a:lvl4pPr algn="dist">
                <a:defRPr kumimoji="1" sz="2800">
                  <a:solidFill>
                    <a:srgbClr val="CCFF33"/>
                  </a:solidFill>
                  <a:latin typeface="Century Gothic" panose="020B0502020202020204" pitchFamily="34" charset="0"/>
                  <a:ea typeface="굴림" pitchFamily="50" charset="-128"/>
                </a:defRPr>
              </a:lvl4pPr>
              <a:lvl5pPr algn="dist">
                <a:defRPr kumimoji="1" sz="2800">
                  <a:solidFill>
                    <a:srgbClr val="CCFF33"/>
                  </a:solidFill>
                  <a:latin typeface="Century Gothic" panose="020B0502020202020204" pitchFamily="34" charset="0"/>
                  <a:ea typeface="굴림" pitchFamily="50" charset="-128"/>
                </a:defRPr>
              </a:lvl5pPr>
              <a:lvl6pPr marL="4572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6pPr>
              <a:lvl7pPr marL="9144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7pPr>
              <a:lvl8pPr marL="13716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8pPr>
              <a:lvl9pPr marL="1828800" algn="dist" fontAlgn="base" latinLnBrk="1">
                <a:spcBef>
                  <a:spcPct val="0"/>
                </a:spcBef>
                <a:spcAft>
                  <a:spcPct val="0"/>
                </a:spcAft>
                <a:defRPr kumimoji="1" sz="2800">
                  <a:solidFill>
                    <a:srgbClr val="CCFF33"/>
                  </a:solidFill>
                  <a:latin typeface="Century Gothic" panose="020B0502020202020204" pitchFamily="34" charset="0"/>
                  <a:ea typeface="굴림" pitchFamily="50" charset="-128"/>
                </a:defRPr>
              </a:lvl9pPr>
            </a:lstStyle>
            <a:p>
              <a:r>
                <a:rPr lang="en-US" altLang="ko-KR" sz="1600">
                  <a:solidFill>
                    <a:schemeClr val="tx1"/>
                  </a:solidFill>
                </a:rPr>
                <a:t>classification</a:t>
              </a:r>
              <a:endParaRPr lang="en-US" altLang="ko-KR" sz="1600">
                <a:solidFill>
                  <a:schemeClr val="tx1"/>
                </a:solidFill>
              </a:endParaRPr>
            </a:p>
          </p:txBody>
        </p:sp>
        <p:sp>
          <p:nvSpPr>
            <p:cNvPr id="22" name="Line 82"/>
            <p:cNvSpPr>
              <a:spLocks noChangeShapeType="1"/>
            </p:cNvSpPr>
            <p:nvPr/>
          </p:nvSpPr>
          <p:spPr bwMode="auto">
            <a:xfrm flipV="1">
              <a:off x="2144" y="3120"/>
              <a:ext cx="96"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23" name="Text Box 75"/>
          <p:cNvSpPr txBox="1">
            <a:spLocks noChangeArrowheads="1"/>
          </p:cNvSpPr>
          <p:nvPr/>
        </p:nvSpPr>
        <p:spPr bwMode="auto">
          <a:xfrm>
            <a:off x="9534979" y="5165158"/>
            <a:ext cx="977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dirty="0"/>
              <a:t>output</a:t>
            </a:r>
            <a:endParaRPr lang="en-US" altLang="zh-TW"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Shift</a:t>
            </a:r>
            <a:endParaRPr lang="zh-TW" altLang="en-US" dirty="0"/>
          </a:p>
        </p:txBody>
      </p:sp>
      <p:grpSp>
        <p:nvGrpSpPr>
          <p:cNvPr id="6" name="Group 4"/>
          <p:cNvGrpSpPr/>
          <p:nvPr/>
        </p:nvGrpSpPr>
        <p:grpSpPr bwMode="auto">
          <a:xfrm>
            <a:off x="1998186" y="1977116"/>
            <a:ext cx="4114800" cy="2155870"/>
            <a:chOff x="432" y="1056"/>
            <a:chExt cx="3329" cy="1847"/>
          </a:xfrm>
        </p:grpSpPr>
        <p:sp>
          <p:nvSpPr>
            <p:cNvPr id="7" name="Oval 5"/>
            <p:cNvSpPr>
              <a:spLocks noChangeArrowheads="1"/>
            </p:cNvSpPr>
            <p:nvPr/>
          </p:nvSpPr>
          <p:spPr bwMode="auto">
            <a:xfrm rot="5400000">
              <a:off x="2778" y="1335"/>
              <a:ext cx="217" cy="240"/>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8" name="Oval 6"/>
            <p:cNvSpPr>
              <a:spLocks noChangeArrowheads="1"/>
            </p:cNvSpPr>
            <p:nvPr/>
          </p:nvSpPr>
          <p:spPr bwMode="auto">
            <a:xfrm rot="5400000">
              <a:off x="2778" y="1625"/>
              <a:ext cx="217" cy="240"/>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9" name="Oval 7"/>
            <p:cNvSpPr>
              <a:spLocks noChangeArrowheads="1"/>
            </p:cNvSpPr>
            <p:nvPr/>
          </p:nvSpPr>
          <p:spPr bwMode="auto">
            <a:xfrm rot="5400000">
              <a:off x="2778" y="1915"/>
              <a:ext cx="217" cy="240"/>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 name="Oval 8"/>
            <p:cNvSpPr>
              <a:spLocks noChangeArrowheads="1"/>
            </p:cNvSpPr>
            <p:nvPr/>
          </p:nvSpPr>
          <p:spPr bwMode="auto">
            <a:xfrm rot="5400000">
              <a:off x="2778" y="2240"/>
              <a:ext cx="218" cy="240"/>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1" name="Oval 9"/>
            <p:cNvSpPr>
              <a:spLocks noChangeArrowheads="1"/>
            </p:cNvSpPr>
            <p:nvPr/>
          </p:nvSpPr>
          <p:spPr bwMode="auto">
            <a:xfrm rot="5400000">
              <a:off x="2778" y="2566"/>
              <a:ext cx="217" cy="240"/>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2" name="Rectangle 10"/>
            <p:cNvSpPr>
              <a:spLocks noChangeArrowheads="1"/>
            </p:cNvSpPr>
            <p:nvPr/>
          </p:nvSpPr>
          <p:spPr bwMode="auto">
            <a:xfrm rot="5400000">
              <a:off x="2214" y="1049"/>
              <a:ext cx="145" cy="159"/>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 name="Rectangle 11"/>
            <p:cNvSpPr>
              <a:spLocks noChangeArrowheads="1"/>
            </p:cNvSpPr>
            <p:nvPr/>
          </p:nvSpPr>
          <p:spPr bwMode="auto">
            <a:xfrm rot="5400000">
              <a:off x="2215" y="1302"/>
              <a:ext cx="144" cy="159"/>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4" name="Rectangle 12"/>
            <p:cNvSpPr>
              <a:spLocks noChangeArrowheads="1"/>
            </p:cNvSpPr>
            <p:nvPr/>
          </p:nvSpPr>
          <p:spPr bwMode="auto">
            <a:xfrm rot="5400000">
              <a:off x="2215" y="1592"/>
              <a:ext cx="144" cy="159"/>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 name="Rectangle 13"/>
            <p:cNvSpPr>
              <a:spLocks noChangeArrowheads="1"/>
            </p:cNvSpPr>
            <p:nvPr/>
          </p:nvSpPr>
          <p:spPr bwMode="auto">
            <a:xfrm rot="5400000">
              <a:off x="2215" y="1882"/>
              <a:ext cx="144" cy="159"/>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6" name="Rectangle 14"/>
            <p:cNvSpPr>
              <a:spLocks noChangeArrowheads="1"/>
            </p:cNvSpPr>
            <p:nvPr/>
          </p:nvSpPr>
          <p:spPr bwMode="auto">
            <a:xfrm rot="5400000">
              <a:off x="2215" y="2172"/>
              <a:ext cx="144" cy="159"/>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7" name="Rectangle 15"/>
            <p:cNvSpPr>
              <a:spLocks noChangeArrowheads="1"/>
            </p:cNvSpPr>
            <p:nvPr/>
          </p:nvSpPr>
          <p:spPr bwMode="auto">
            <a:xfrm rot="5400000">
              <a:off x="2215" y="2461"/>
              <a:ext cx="144" cy="159"/>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8" name="Rectangle 16"/>
            <p:cNvSpPr>
              <a:spLocks noChangeArrowheads="1"/>
            </p:cNvSpPr>
            <p:nvPr/>
          </p:nvSpPr>
          <p:spPr bwMode="auto">
            <a:xfrm rot="5400000">
              <a:off x="2214" y="2751"/>
              <a:ext cx="145" cy="159"/>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9" name="Oval 17"/>
            <p:cNvSpPr>
              <a:spLocks noChangeArrowheads="1"/>
            </p:cNvSpPr>
            <p:nvPr/>
          </p:nvSpPr>
          <p:spPr bwMode="auto">
            <a:xfrm rot="5400000">
              <a:off x="3253" y="1731"/>
              <a:ext cx="217" cy="239"/>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0" name="Oval 18"/>
            <p:cNvSpPr>
              <a:spLocks noChangeArrowheads="1"/>
            </p:cNvSpPr>
            <p:nvPr/>
          </p:nvSpPr>
          <p:spPr bwMode="auto">
            <a:xfrm rot="5400000">
              <a:off x="3253" y="2057"/>
              <a:ext cx="217" cy="239"/>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1" name="Line 19"/>
            <p:cNvSpPr>
              <a:spLocks noChangeShapeType="1"/>
            </p:cNvSpPr>
            <p:nvPr/>
          </p:nvSpPr>
          <p:spPr bwMode="auto">
            <a:xfrm rot="5400000" flipV="1">
              <a:off x="2905" y="1514"/>
              <a:ext cx="435"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2" name="Line 20"/>
            <p:cNvSpPr>
              <a:spLocks noChangeShapeType="1"/>
            </p:cNvSpPr>
            <p:nvPr/>
          </p:nvSpPr>
          <p:spPr bwMode="auto">
            <a:xfrm rot="5400000" flipV="1">
              <a:off x="3068" y="1677"/>
              <a:ext cx="109"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3" name="Line 21"/>
            <p:cNvSpPr>
              <a:spLocks noChangeShapeType="1"/>
            </p:cNvSpPr>
            <p:nvPr/>
          </p:nvSpPr>
          <p:spPr bwMode="auto">
            <a:xfrm rot="5400000" flipV="1">
              <a:off x="2906" y="1839"/>
              <a:ext cx="434"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4" name="Line 22"/>
            <p:cNvSpPr>
              <a:spLocks noChangeShapeType="1"/>
            </p:cNvSpPr>
            <p:nvPr/>
          </p:nvSpPr>
          <p:spPr bwMode="auto">
            <a:xfrm rot="5400000" flipH="1" flipV="1">
              <a:off x="3050" y="1804"/>
              <a:ext cx="145"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5" name="Line 23"/>
            <p:cNvSpPr>
              <a:spLocks noChangeShapeType="1"/>
            </p:cNvSpPr>
            <p:nvPr/>
          </p:nvSpPr>
          <p:spPr bwMode="auto">
            <a:xfrm rot="5400000" flipH="1" flipV="1">
              <a:off x="2887" y="1967"/>
              <a:ext cx="471"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6" name="Line 24"/>
            <p:cNvSpPr>
              <a:spLocks noChangeShapeType="1"/>
            </p:cNvSpPr>
            <p:nvPr/>
          </p:nvSpPr>
          <p:spPr bwMode="auto">
            <a:xfrm rot="5400000" flipH="1" flipV="1">
              <a:off x="2725" y="2129"/>
              <a:ext cx="796"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7" name="Line 25"/>
            <p:cNvSpPr>
              <a:spLocks noChangeShapeType="1"/>
            </p:cNvSpPr>
            <p:nvPr/>
          </p:nvSpPr>
          <p:spPr bwMode="auto">
            <a:xfrm rot="5400000" flipV="1">
              <a:off x="2743" y="1676"/>
              <a:ext cx="760"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8" name="Line 26"/>
            <p:cNvSpPr>
              <a:spLocks noChangeShapeType="1"/>
            </p:cNvSpPr>
            <p:nvPr/>
          </p:nvSpPr>
          <p:spPr bwMode="auto">
            <a:xfrm rot="5400000" flipV="1">
              <a:off x="3033" y="1966"/>
              <a:ext cx="180"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9" name="Line 27"/>
            <p:cNvSpPr>
              <a:spLocks noChangeShapeType="1"/>
            </p:cNvSpPr>
            <p:nvPr/>
          </p:nvSpPr>
          <p:spPr bwMode="auto">
            <a:xfrm rot="5400000" flipH="1" flipV="1">
              <a:off x="3050" y="2129"/>
              <a:ext cx="146"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0" name="Line 28"/>
            <p:cNvSpPr>
              <a:spLocks noChangeShapeType="1"/>
            </p:cNvSpPr>
            <p:nvPr/>
          </p:nvSpPr>
          <p:spPr bwMode="auto">
            <a:xfrm rot="5400000" flipH="1" flipV="1">
              <a:off x="2887" y="2292"/>
              <a:ext cx="471"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1" name="Line 29"/>
            <p:cNvSpPr>
              <a:spLocks noChangeShapeType="1"/>
            </p:cNvSpPr>
            <p:nvPr/>
          </p:nvSpPr>
          <p:spPr bwMode="auto">
            <a:xfrm rot="5400000" flipV="1">
              <a:off x="2404" y="1092"/>
              <a:ext cx="325"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2" name="Line 30"/>
            <p:cNvSpPr>
              <a:spLocks noChangeShapeType="1"/>
            </p:cNvSpPr>
            <p:nvPr/>
          </p:nvSpPr>
          <p:spPr bwMode="auto">
            <a:xfrm rot="5400000" flipV="1">
              <a:off x="2259" y="1237"/>
              <a:ext cx="615"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3" name="Line 31"/>
            <p:cNvSpPr>
              <a:spLocks noChangeShapeType="1"/>
            </p:cNvSpPr>
            <p:nvPr/>
          </p:nvSpPr>
          <p:spPr bwMode="auto">
            <a:xfrm rot="5400000" flipV="1">
              <a:off x="2114" y="1382"/>
              <a:ext cx="905"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4" name="Line 32"/>
            <p:cNvSpPr>
              <a:spLocks noChangeShapeType="1"/>
            </p:cNvSpPr>
            <p:nvPr/>
          </p:nvSpPr>
          <p:spPr bwMode="auto">
            <a:xfrm rot="5400000" flipV="1">
              <a:off x="1969" y="1563"/>
              <a:ext cx="1195"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5" name="Line 33"/>
            <p:cNvSpPr>
              <a:spLocks noChangeShapeType="1"/>
            </p:cNvSpPr>
            <p:nvPr/>
          </p:nvSpPr>
          <p:spPr bwMode="auto">
            <a:xfrm rot="5400000" flipV="1">
              <a:off x="1806" y="1726"/>
              <a:ext cx="1521"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6" name="Line 34"/>
            <p:cNvSpPr>
              <a:spLocks noChangeShapeType="1"/>
            </p:cNvSpPr>
            <p:nvPr/>
          </p:nvSpPr>
          <p:spPr bwMode="auto">
            <a:xfrm rot="5400000" flipH="1" flipV="1">
              <a:off x="1878" y="1943"/>
              <a:ext cx="1377"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7" name="Line 35"/>
            <p:cNvSpPr>
              <a:spLocks noChangeShapeType="1"/>
            </p:cNvSpPr>
            <p:nvPr/>
          </p:nvSpPr>
          <p:spPr bwMode="auto">
            <a:xfrm rot="5400000" flipH="1" flipV="1">
              <a:off x="2023" y="2088"/>
              <a:ext cx="1087"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8" name="Line 36"/>
            <p:cNvSpPr>
              <a:spLocks noChangeShapeType="1"/>
            </p:cNvSpPr>
            <p:nvPr/>
          </p:nvSpPr>
          <p:spPr bwMode="auto">
            <a:xfrm rot="5400000" flipH="1" flipV="1">
              <a:off x="2168" y="2233"/>
              <a:ext cx="797"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9" name="Line 37"/>
            <p:cNvSpPr>
              <a:spLocks noChangeShapeType="1"/>
            </p:cNvSpPr>
            <p:nvPr/>
          </p:nvSpPr>
          <p:spPr bwMode="auto">
            <a:xfrm rot="5400000" flipH="1" flipV="1">
              <a:off x="2331" y="2396"/>
              <a:ext cx="471"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0" name="Line 38"/>
            <p:cNvSpPr>
              <a:spLocks noChangeShapeType="1"/>
            </p:cNvSpPr>
            <p:nvPr/>
          </p:nvSpPr>
          <p:spPr bwMode="auto">
            <a:xfrm rot="5400000" flipH="1" flipV="1">
              <a:off x="2494" y="2559"/>
              <a:ext cx="145"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1" name="Line 39"/>
            <p:cNvSpPr>
              <a:spLocks noChangeShapeType="1"/>
            </p:cNvSpPr>
            <p:nvPr/>
          </p:nvSpPr>
          <p:spPr bwMode="auto">
            <a:xfrm rot="5400000" flipV="1">
              <a:off x="3622" y="1711"/>
              <a:ext cx="0" cy="279"/>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2" name="Line 40"/>
            <p:cNvSpPr>
              <a:spLocks noChangeShapeType="1"/>
            </p:cNvSpPr>
            <p:nvPr/>
          </p:nvSpPr>
          <p:spPr bwMode="auto">
            <a:xfrm rot="5400000" flipV="1">
              <a:off x="3622" y="2036"/>
              <a:ext cx="0" cy="279"/>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3" name="Line 41"/>
            <p:cNvSpPr>
              <a:spLocks noChangeShapeType="1"/>
            </p:cNvSpPr>
            <p:nvPr/>
          </p:nvSpPr>
          <p:spPr bwMode="auto">
            <a:xfrm rot="5400000" flipV="1">
              <a:off x="2531" y="1218"/>
              <a:ext cx="72"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4" name="Line 42"/>
            <p:cNvSpPr>
              <a:spLocks noChangeShapeType="1"/>
            </p:cNvSpPr>
            <p:nvPr/>
          </p:nvSpPr>
          <p:spPr bwMode="auto">
            <a:xfrm rot="5400000" flipV="1">
              <a:off x="2386" y="1363"/>
              <a:ext cx="362"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5" name="Line 43"/>
            <p:cNvSpPr>
              <a:spLocks noChangeShapeType="1"/>
            </p:cNvSpPr>
            <p:nvPr/>
          </p:nvSpPr>
          <p:spPr bwMode="auto">
            <a:xfrm rot="5400000" flipV="1">
              <a:off x="2241" y="1508"/>
              <a:ext cx="652"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6" name="Line 44"/>
            <p:cNvSpPr>
              <a:spLocks noChangeShapeType="1"/>
            </p:cNvSpPr>
            <p:nvPr/>
          </p:nvSpPr>
          <p:spPr bwMode="auto">
            <a:xfrm rot="5400000" flipV="1">
              <a:off x="2078" y="1671"/>
              <a:ext cx="978"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pic>
          <p:nvPicPr>
            <p:cNvPr id="47" name="Picture 45" descr="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2" y="1248"/>
              <a:ext cx="1494" cy="1530"/>
            </a:xfrm>
            <a:prstGeom prst="rect">
              <a:avLst/>
            </a:prstGeom>
            <a:noFill/>
            <a:extLst>
              <a:ext uri="{909E8E84-426E-40DD-AFC4-6F175D3DCCD1}">
                <a14:hiddenFill xmlns:a14="http://schemas.microsoft.com/office/drawing/2010/main">
                  <a:solidFill>
                    <a:srgbClr val="FFFFFF"/>
                  </a:solidFill>
                </a14:hiddenFill>
              </a:ext>
            </a:extLst>
          </p:spPr>
        </p:pic>
        <p:sp>
          <p:nvSpPr>
            <p:cNvPr id="48" name="Line 46"/>
            <p:cNvSpPr>
              <a:spLocks noChangeShapeType="1"/>
            </p:cNvSpPr>
            <p:nvPr/>
          </p:nvSpPr>
          <p:spPr bwMode="auto">
            <a:xfrm>
              <a:off x="984" y="1460"/>
              <a:ext cx="1248" cy="240"/>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49" name="Line 47"/>
            <p:cNvSpPr>
              <a:spLocks noChangeShapeType="1"/>
            </p:cNvSpPr>
            <p:nvPr/>
          </p:nvSpPr>
          <p:spPr bwMode="auto">
            <a:xfrm>
              <a:off x="988" y="1508"/>
              <a:ext cx="1248" cy="432"/>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0" name="Line 48"/>
            <p:cNvSpPr>
              <a:spLocks noChangeShapeType="1"/>
            </p:cNvSpPr>
            <p:nvPr/>
          </p:nvSpPr>
          <p:spPr bwMode="auto">
            <a:xfrm>
              <a:off x="1032" y="1460"/>
              <a:ext cx="1200" cy="768"/>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1" name="Line 49"/>
            <p:cNvSpPr>
              <a:spLocks noChangeShapeType="1"/>
            </p:cNvSpPr>
            <p:nvPr/>
          </p:nvSpPr>
          <p:spPr bwMode="auto">
            <a:xfrm>
              <a:off x="1030" y="1508"/>
              <a:ext cx="1200" cy="1056"/>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52" name="Group 50"/>
          <p:cNvGrpSpPr/>
          <p:nvPr/>
        </p:nvGrpSpPr>
        <p:grpSpPr bwMode="auto">
          <a:xfrm>
            <a:off x="2060498" y="4263215"/>
            <a:ext cx="3959302" cy="1987825"/>
            <a:chOff x="368" y="1056"/>
            <a:chExt cx="3393" cy="1847"/>
          </a:xfrm>
        </p:grpSpPr>
        <p:pic>
          <p:nvPicPr>
            <p:cNvPr id="53" name="Picture 51" descr="A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 y="1234"/>
              <a:ext cx="1572" cy="1566"/>
            </a:xfrm>
            <a:prstGeom prst="rect">
              <a:avLst/>
            </a:prstGeom>
            <a:noFill/>
            <a:extLst>
              <a:ext uri="{909E8E84-426E-40DD-AFC4-6F175D3DCCD1}">
                <a14:hiddenFill xmlns:a14="http://schemas.microsoft.com/office/drawing/2010/main">
                  <a:solidFill>
                    <a:srgbClr val="FFFFFF"/>
                  </a:solidFill>
                </a14:hiddenFill>
              </a:ext>
            </a:extLst>
          </p:spPr>
        </p:pic>
        <p:sp>
          <p:nvSpPr>
            <p:cNvPr id="54" name="Oval 52"/>
            <p:cNvSpPr>
              <a:spLocks noChangeArrowheads="1"/>
            </p:cNvSpPr>
            <p:nvPr/>
          </p:nvSpPr>
          <p:spPr bwMode="auto">
            <a:xfrm rot="5400000">
              <a:off x="2778" y="1335"/>
              <a:ext cx="217" cy="240"/>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5" name="Oval 53"/>
            <p:cNvSpPr>
              <a:spLocks noChangeArrowheads="1"/>
            </p:cNvSpPr>
            <p:nvPr/>
          </p:nvSpPr>
          <p:spPr bwMode="auto">
            <a:xfrm rot="5400000">
              <a:off x="2778" y="1625"/>
              <a:ext cx="217" cy="240"/>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6" name="Oval 54"/>
            <p:cNvSpPr>
              <a:spLocks noChangeArrowheads="1"/>
            </p:cNvSpPr>
            <p:nvPr/>
          </p:nvSpPr>
          <p:spPr bwMode="auto">
            <a:xfrm rot="5400000">
              <a:off x="2778" y="1915"/>
              <a:ext cx="217" cy="240"/>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7" name="Oval 55"/>
            <p:cNvSpPr>
              <a:spLocks noChangeArrowheads="1"/>
            </p:cNvSpPr>
            <p:nvPr/>
          </p:nvSpPr>
          <p:spPr bwMode="auto">
            <a:xfrm rot="5400000">
              <a:off x="2778" y="2240"/>
              <a:ext cx="218" cy="240"/>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8" name="Oval 56"/>
            <p:cNvSpPr>
              <a:spLocks noChangeArrowheads="1"/>
            </p:cNvSpPr>
            <p:nvPr/>
          </p:nvSpPr>
          <p:spPr bwMode="auto">
            <a:xfrm rot="5400000">
              <a:off x="2778" y="2566"/>
              <a:ext cx="217" cy="240"/>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9" name="Rectangle 57"/>
            <p:cNvSpPr>
              <a:spLocks noChangeArrowheads="1"/>
            </p:cNvSpPr>
            <p:nvPr/>
          </p:nvSpPr>
          <p:spPr bwMode="auto">
            <a:xfrm rot="5400000">
              <a:off x="2214" y="1049"/>
              <a:ext cx="145" cy="159"/>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0" name="Rectangle 58"/>
            <p:cNvSpPr>
              <a:spLocks noChangeArrowheads="1"/>
            </p:cNvSpPr>
            <p:nvPr/>
          </p:nvSpPr>
          <p:spPr bwMode="auto">
            <a:xfrm rot="5400000">
              <a:off x="2215" y="1302"/>
              <a:ext cx="144" cy="159"/>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1" name="Rectangle 59"/>
            <p:cNvSpPr>
              <a:spLocks noChangeArrowheads="1"/>
            </p:cNvSpPr>
            <p:nvPr/>
          </p:nvSpPr>
          <p:spPr bwMode="auto">
            <a:xfrm rot="5400000">
              <a:off x="2215" y="1592"/>
              <a:ext cx="144" cy="159"/>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2" name="Rectangle 60"/>
            <p:cNvSpPr>
              <a:spLocks noChangeArrowheads="1"/>
            </p:cNvSpPr>
            <p:nvPr/>
          </p:nvSpPr>
          <p:spPr bwMode="auto">
            <a:xfrm rot="5400000">
              <a:off x="2215" y="1882"/>
              <a:ext cx="144" cy="159"/>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3" name="Rectangle 61"/>
            <p:cNvSpPr>
              <a:spLocks noChangeArrowheads="1"/>
            </p:cNvSpPr>
            <p:nvPr/>
          </p:nvSpPr>
          <p:spPr bwMode="auto">
            <a:xfrm rot="5400000">
              <a:off x="2215" y="2172"/>
              <a:ext cx="144" cy="159"/>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4" name="Rectangle 62"/>
            <p:cNvSpPr>
              <a:spLocks noChangeArrowheads="1"/>
            </p:cNvSpPr>
            <p:nvPr/>
          </p:nvSpPr>
          <p:spPr bwMode="auto">
            <a:xfrm rot="5400000">
              <a:off x="2215" y="2461"/>
              <a:ext cx="144" cy="159"/>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5" name="Rectangle 63"/>
            <p:cNvSpPr>
              <a:spLocks noChangeArrowheads="1"/>
            </p:cNvSpPr>
            <p:nvPr/>
          </p:nvSpPr>
          <p:spPr bwMode="auto">
            <a:xfrm rot="5400000">
              <a:off x="2214" y="2751"/>
              <a:ext cx="145" cy="159"/>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6" name="Oval 64"/>
            <p:cNvSpPr>
              <a:spLocks noChangeArrowheads="1"/>
            </p:cNvSpPr>
            <p:nvPr/>
          </p:nvSpPr>
          <p:spPr bwMode="auto">
            <a:xfrm rot="5400000">
              <a:off x="3253" y="1731"/>
              <a:ext cx="217" cy="239"/>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7" name="Oval 65"/>
            <p:cNvSpPr>
              <a:spLocks noChangeArrowheads="1"/>
            </p:cNvSpPr>
            <p:nvPr/>
          </p:nvSpPr>
          <p:spPr bwMode="auto">
            <a:xfrm rot="5400000">
              <a:off x="3253" y="2057"/>
              <a:ext cx="217" cy="239"/>
            </a:xfrm>
            <a:prstGeom prst="ellipse">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8" name="Line 66"/>
            <p:cNvSpPr>
              <a:spLocks noChangeShapeType="1"/>
            </p:cNvSpPr>
            <p:nvPr/>
          </p:nvSpPr>
          <p:spPr bwMode="auto">
            <a:xfrm rot="5400000" flipV="1">
              <a:off x="2905" y="1514"/>
              <a:ext cx="435"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9" name="Line 67"/>
            <p:cNvSpPr>
              <a:spLocks noChangeShapeType="1"/>
            </p:cNvSpPr>
            <p:nvPr/>
          </p:nvSpPr>
          <p:spPr bwMode="auto">
            <a:xfrm rot="5400000" flipV="1">
              <a:off x="3068" y="1677"/>
              <a:ext cx="109"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0" name="Line 68"/>
            <p:cNvSpPr>
              <a:spLocks noChangeShapeType="1"/>
            </p:cNvSpPr>
            <p:nvPr/>
          </p:nvSpPr>
          <p:spPr bwMode="auto">
            <a:xfrm rot="5400000" flipV="1">
              <a:off x="2906" y="1839"/>
              <a:ext cx="434"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1" name="Line 69"/>
            <p:cNvSpPr>
              <a:spLocks noChangeShapeType="1"/>
            </p:cNvSpPr>
            <p:nvPr/>
          </p:nvSpPr>
          <p:spPr bwMode="auto">
            <a:xfrm rot="5400000" flipH="1" flipV="1">
              <a:off x="3050" y="1804"/>
              <a:ext cx="145"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2" name="Line 70"/>
            <p:cNvSpPr>
              <a:spLocks noChangeShapeType="1"/>
            </p:cNvSpPr>
            <p:nvPr/>
          </p:nvSpPr>
          <p:spPr bwMode="auto">
            <a:xfrm rot="5400000" flipH="1" flipV="1">
              <a:off x="2887" y="1967"/>
              <a:ext cx="471"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3" name="Line 71"/>
            <p:cNvSpPr>
              <a:spLocks noChangeShapeType="1"/>
            </p:cNvSpPr>
            <p:nvPr/>
          </p:nvSpPr>
          <p:spPr bwMode="auto">
            <a:xfrm rot="5400000" flipH="1" flipV="1">
              <a:off x="2725" y="2129"/>
              <a:ext cx="796"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4" name="Line 72"/>
            <p:cNvSpPr>
              <a:spLocks noChangeShapeType="1"/>
            </p:cNvSpPr>
            <p:nvPr/>
          </p:nvSpPr>
          <p:spPr bwMode="auto">
            <a:xfrm rot="5400000" flipV="1">
              <a:off x="2743" y="1676"/>
              <a:ext cx="760"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5" name="Line 73"/>
            <p:cNvSpPr>
              <a:spLocks noChangeShapeType="1"/>
            </p:cNvSpPr>
            <p:nvPr/>
          </p:nvSpPr>
          <p:spPr bwMode="auto">
            <a:xfrm rot="5400000" flipV="1">
              <a:off x="3033" y="1966"/>
              <a:ext cx="180"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6" name="Line 74"/>
            <p:cNvSpPr>
              <a:spLocks noChangeShapeType="1"/>
            </p:cNvSpPr>
            <p:nvPr/>
          </p:nvSpPr>
          <p:spPr bwMode="auto">
            <a:xfrm rot="5400000" flipH="1" flipV="1">
              <a:off x="3050" y="2129"/>
              <a:ext cx="146"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7" name="Line 75"/>
            <p:cNvSpPr>
              <a:spLocks noChangeShapeType="1"/>
            </p:cNvSpPr>
            <p:nvPr/>
          </p:nvSpPr>
          <p:spPr bwMode="auto">
            <a:xfrm rot="5400000" flipH="1" flipV="1">
              <a:off x="2887" y="2292"/>
              <a:ext cx="471" cy="23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8" name="Line 76"/>
            <p:cNvSpPr>
              <a:spLocks noChangeShapeType="1"/>
            </p:cNvSpPr>
            <p:nvPr/>
          </p:nvSpPr>
          <p:spPr bwMode="auto">
            <a:xfrm rot="5400000" flipV="1">
              <a:off x="2404" y="1092"/>
              <a:ext cx="325"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9" name="Line 77"/>
            <p:cNvSpPr>
              <a:spLocks noChangeShapeType="1"/>
            </p:cNvSpPr>
            <p:nvPr/>
          </p:nvSpPr>
          <p:spPr bwMode="auto">
            <a:xfrm rot="5400000" flipV="1">
              <a:off x="2259" y="1237"/>
              <a:ext cx="615"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0" name="Line 78"/>
            <p:cNvSpPr>
              <a:spLocks noChangeShapeType="1"/>
            </p:cNvSpPr>
            <p:nvPr/>
          </p:nvSpPr>
          <p:spPr bwMode="auto">
            <a:xfrm rot="5400000" flipV="1">
              <a:off x="2114" y="1382"/>
              <a:ext cx="905"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1" name="Line 79"/>
            <p:cNvSpPr>
              <a:spLocks noChangeShapeType="1"/>
            </p:cNvSpPr>
            <p:nvPr/>
          </p:nvSpPr>
          <p:spPr bwMode="auto">
            <a:xfrm rot="5400000" flipV="1">
              <a:off x="1969" y="1563"/>
              <a:ext cx="1195"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2" name="Line 80"/>
            <p:cNvSpPr>
              <a:spLocks noChangeShapeType="1"/>
            </p:cNvSpPr>
            <p:nvPr/>
          </p:nvSpPr>
          <p:spPr bwMode="auto">
            <a:xfrm rot="5400000" flipV="1">
              <a:off x="1806" y="1726"/>
              <a:ext cx="1521"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3" name="Line 81"/>
            <p:cNvSpPr>
              <a:spLocks noChangeShapeType="1"/>
            </p:cNvSpPr>
            <p:nvPr/>
          </p:nvSpPr>
          <p:spPr bwMode="auto">
            <a:xfrm rot="5400000" flipH="1" flipV="1">
              <a:off x="1878" y="1943"/>
              <a:ext cx="1377"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4" name="Line 82"/>
            <p:cNvSpPr>
              <a:spLocks noChangeShapeType="1"/>
            </p:cNvSpPr>
            <p:nvPr/>
          </p:nvSpPr>
          <p:spPr bwMode="auto">
            <a:xfrm rot="5400000" flipH="1" flipV="1">
              <a:off x="2023" y="2088"/>
              <a:ext cx="1087"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5" name="Line 83"/>
            <p:cNvSpPr>
              <a:spLocks noChangeShapeType="1"/>
            </p:cNvSpPr>
            <p:nvPr/>
          </p:nvSpPr>
          <p:spPr bwMode="auto">
            <a:xfrm rot="5400000" flipH="1" flipV="1">
              <a:off x="2168" y="2233"/>
              <a:ext cx="797"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6" name="Line 84"/>
            <p:cNvSpPr>
              <a:spLocks noChangeShapeType="1"/>
            </p:cNvSpPr>
            <p:nvPr/>
          </p:nvSpPr>
          <p:spPr bwMode="auto">
            <a:xfrm rot="5400000" flipH="1" flipV="1">
              <a:off x="2331" y="2396"/>
              <a:ext cx="471"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7" name="Line 85"/>
            <p:cNvSpPr>
              <a:spLocks noChangeShapeType="1"/>
            </p:cNvSpPr>
            <p:nvPr/>
          </p:nvSpPr>
          <p:spPr bwMode="auto">
            <a:xfrm rot="5400000" flipH="1" flipV="1">
              <a:off x="2494" y="2559"/>
              <a:ext cx="145"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8" name="Line 86"/>
            <p:cNvSpPr>
              <a:spLocks noChangeShapeType="1"/>
            </p:cNvSpPr>
            <p:nvPr/>
          </p:nvSpPr>
          <p:spPr bwMode="auto">
            <a:xfrm rot="5400000" flipV="1">
              <a:off x="3622" y="1711"/>
              <a:ext cx="0" cy="279"/>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9" name="Line 87"/>
            <p:cNvSpPr>
              <a:spLocks noChangeShapeType="1"/>
            </p:cNvSpPr>
            <p:nvPr/>
          </p:nvSpPr>
          <p:spPr bwMode="auto">
            <a:xfrm rot="5400000" flipV="1">
              <a:off x="3622" y="2036"/>
              <a:ext cx="0" cy="279"/>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90" name="Line 88"/>
            <p:cNvSpPr>
              <a:spLocks noChangeShapeType="1"/>
            </p:cNvSpPr>
            <p:nvPr/>
          </p:nvSpPr>
          <p:spPr bwMode="auto">
            <a:xfrm rot="5400000" flipV="1">
              <a:off x="2531" y="1218"/>
              <a:ext cx="72"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91" name="Line 89"/>
            <p:cNvSpPr>
              <a:spLocks noChangeShapeType="1"/>
            </p:cNvSpPr>
            <p:nvPr/>
          </p:nvSpPr>
          <p:spPr bwMode="auto">
            <a:xfrm rot="5400000" flipV="1">
              <a:off x="2386" y="1363"/>
              <a:ext cx="362"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92" name="Line 90"/>
            <p:cNvSpPr>
              <a:spLocks noChangeShapeType="1"/>
            </p:cNvSpPr>
            <p:nvPr/>
          </p:nvSpPr>
          <p:spPr bwMode="auto">
            <a:xfrm rot="5400000" flipV="1">
              <a:off x="2241" y="1508"/>
              <a:ext cx="652"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93" name="Line 91"/>
            <p:cNvSpPr>
              <a:spLocks noChangeShapeType="1"/>
            </p:cNvSpPr>
            <p:nvPr/>
          </p:nvSpPr>
          <p:spPr bwMode="auto">
            <a:xfrm rot="5400000" flipV="1">
              <a:off x="2078" y="1671"/>
              <a:ext cx="978" cy="39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94" name="Line 92"/>
            <p:cNvSpPr>
              <a:spLocks noChangeShapeType="1"/>
            </p:cNvSpPr>
            <p:nvPr/>
          </p:nvSpPr>
          <p:spPr bwMode="auto">
            <a:xfrm>
              <a:off x="984" y="1460"/>
              <a:ext cx="1248" cy="240"/>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5" name="Line 93"/>
            <p:cNvSpPr>
              <a:spLocks noChangeShapeType="1"/>
            </p:cNvSpPr>
            <p:nvPr/>
          </p:nvSpPr>
          <p:spPr bwMode="auto">
            <a:xfrm>
              <a:off x="988" y="1508"/>
              <a:ext cx="1248" cy="432"/>
            </a:xfrm>
            <a:prstGeom prst="line">
              <a:avLst/>
            </a:prstGeom>
            <a:noFill/>
            <a:ln w="12700" cap="sq">
              <a:solidFill>
                <a:srgbClr val="0066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 name="Line 94"/>
            <p:cNvSpPr>
              <a:spLocks noChangeShapeType="1"/>
            </p:cNvSpPr>
            <p:nvPr/>
          </p:nvSpPr>
          <p:spPr bwMode="auto">
            <a:xfrm>
              <a:off x="1032" y="1460"/>
              <a:ext cx="1200" cy="768"/>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7" name="Line 95"/>
            <p:cNvSpPr>
              <a:spLocks noChangeShapeType="1"/>
            </p:cNvSpPr>
            <p:nvPr/>
          </p:nvSpPr>
          <p:spPr bwMode="auto">
            <a:xfrm>
              <a:off x="1030" y="1508"/>
              <a:ext cx="1200" cy="1056"/>
            </a:xfrm>
            <a:prstGeom prst="line">
              <a:avLst/>
            </a:prstGeom>
            <a:noFill/>
            <a:ln w="12700" cap="sq">
              <a:solidFill>
                <a:srgbClr val="FF0000"/>
              </a:solidFill>
              <a:round/>
              <a:headEnd type="oval"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pic>
        <p:nvPicPr>
          <p:cNvPr id="98" name="Picture 96" descr="Ad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3" y="2209803"/>
            <a:ext cx="2486025" cy="2486025"/>
          </a:xfrm>
          <a:prstGeom prst="rect">
            <a:avLst/>
          </a:prstGeom>
          <a:noFill/>
          <a:extLst>
            <a:ext uri="{909E8E84-426E-40DD-AFC4-6F175D3DCCD1}">
              <a14:hiddenFill xmlns:a14="http://schemas.microsoft.com/office/drawing/2010/main">
                <a:solidFill>
                  <a:srgbClr val="FFFFFF"/>
                </a:solidFill>
              </a14:hiddenFill>
            </a:ext>
          </a:extLst>
        </p:spPr>
      </p:pic>
      <p:sp>
        <p:nvSpPr>
          <p:cNvPr id="99" name="Text Box 97"/>
          <p:cNvSpPr txBox="1">
            <a:spLocks noChangeArrowheads="1"/>
          </p:cNvSpPr>
          <p:nvPr/>
        </p:nvSpPr>
        <p:spPr bwMode="auto">
          <a:xfrm>
            <a:off x="7391400" y="4800600"/>
            <a:ext cx="2057400" cy="121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a:t>154 input change   from 2 shift left</a:t>
            </a:r>
            <a:endParaRPr lang="en-US" altLang="zh-TW"/>
          </a:p>
          <a:p>
            <a:pPr algn="ctr">
              <a:lnSpc>
                <a:spcPct val="50000"/>
              </a:lnSpc>
              <a:spcBef>
                <a:spcPct val="50000"/>
              </a:spcBef>
            </a:pPr>
            <a:r>
              <a:rPr lang="en-US" altLang="zh-TW"/>
              <a:t>77 : black to white</a:t>
            </a:r>
            <a:endParaRPr lang="en-US" altLang="zh-TW"/>
          </a:p>
          <a:p>
            <a:pPr algn="ctr">
              <a:lnSpc>
                <a:spcPct val="50000"/>
              </a:lnSpc>
              <a:spcBef>
                <a:spcPct val="50000"/>
              </a:spcBef>
            </a:pPr>
            <a:r>
              <a:rPr lang="en-US" altLang="zh-TW"/>
              <a:t>77 : white to black</a:t>
            </a:r>
            <a:endParaRPr lang="en-US" altLang="zh-TW">
              <a:sym typeface="Marlett" pitchFamily="2" charset="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528958"/>
            <a:ext cx="9677400" cy="1143000"/>
          </a:xfrm>
        </p:spPr>
        <p:txBody>
          <a:bodyPr/>
          <a:lstStyle/>
          <a:p>
            <a:r>
              <a:rPr lang="en-US" altLang="ko-KR" dirty="0"/>
              <a:t>Scaling, and other forms of distortion</a:t>
            </a:r>
            <a:endParaRPr lang="zh-TW" altLang="en-US" dirty="0"/>
          </a:p>
        </p:txBody>
      </p:sp>
      <p:pic>
        <p:nvPicPr>
          <p:cNvPr id="4" name="Picture 9"/>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1847850"/>
            <a:ext cx="5867400" cy="4516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Topology of CNN</a:t>
            </a:r>
            <a:endParaRPr lang="zh-TW" altLang="en-US" dirty="0"/>
          </a:p>
        </p:txBody>
      </p:sp>
      <p:pic>
        <p:nvPicPr>
          <p:cNvPr id="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8403" y="2438400"/>
            <a:ext cx="7261225" cy="17145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ine 12"/>
          <p:cNvSpPr>
            <a:spLocks noChangeShapeType="1"/>
          </p:cNvSpPr>
          <p:nvPr/>
        </p:nvSpPr>
        <p:spPr bwMode="auto">
          <a:xfrm>
            <a:off x="4953000" y="4038600"/>
            <a:ext cx="0" cy="381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cs typeface="Arial" panose="020B0604020202020204" pitchFamily="34" charset="0"/>
            </a:endParaRPr>
          </a:p>
        </p:txBody>
      </p:sp>
      <p:sp>
        <p:nvSpPr>
          <p:cNvPr id="6" name="Text Box 13"/>
          <p:cNvSpPr txBox="1">
            <a:spLocks noChangeArrowheads="1"/>
          </p:cNvSpPr>
          <p:nvPr/>
        </p:nvSpPr>
        <p:spPr bwMode="auto">
          <a:xfrm>
            <a:off x="3657600" y="4572000"/>
            <a:ext cx="2584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TW" dirty="0">
                <a:latin typeface="Arial" panose="020B0604020202020204" pitchFamily="34" charset="0"/>
                <a:cs typeface="Arial" panose="020B0604020202020204" pitchFamily="34" charset="0"/>
              </a:rPr>
              <a:t>Feature extraction layer</a:t>
            </a:r>
            <a:endParaRPr lang="en-US" altLang="zh-TW" dirty="0">
              <a:latin typeface="Arial" panose="020B0604020202020204" pitchFamily="34" charset="0"/>
              <a:cs typeface="Arial" panose="020B0604020202020204" pitchFamily="34" charset="0"/>
            </a:endParaRPr>
          </a:p>
          <a:p>
            <a:pPr algn="ctr"/>
            <a:r>
              <a:rPr lang="en-US" altLang="zh-TW" dirty="0">
                <a:solidFill>
                  <a:schemeClr val="accent2"/>
                </a:solidFill>
                <a:latin typeface="Arial" panose="020B0604020202020204" pitchFamily="34" charset="0"/>
                <a:cs typeface="Arial" panose="020B0604020202020204" pitchFamily="34" charset="0"/>
              </a:rPr>
              <a:t>Convolution layer</a:t>
            </a:r>
            <a:endParaRPr lang="en-US" altLang="zh-TW" dirty="0">
              <a:solidFill>
                <a:schemeClr val="accent2"/>
              </a:solidFill>
              <a:latin typeface="Arial" panose="020B0604020202020204" pitchFamily="34" charset="0"/>
              <a:cs typeface="Arial" panose="020B0604020202020204" pitchFamily="34" charset="0"/>
            </a:endParaRPr>
          </a:p>
        </p:txBody>
      </p:sp>
      <p:sp>
        <p:nvSpPr>
          <p:cNvPr id="7" name="Line 16"/>
          <p:cNvSpPr>
            <a:spLocks noChangeShapeType="1"/>
          </p:cNvSpPr>
          <p:nvPr/>
        </p:nvSpPr>
        <p:spPr bwMode="auto">
          <a:xfrm flipH="1">
            <a:off x="6248403" y="3733800"/>
            <a:ext cx="15875" cy="20574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cs typeface="Arial" panose="020B0604020202020204" pitchFamily="34" charset="0"/>
            </a:endParaRPr>
          </a:p>
        </p:txBody>
      </p:sp>
      <p:sp>
        <p:nvSpPr>
          <p:cNvPr id="8" name="Text Box 17"/>
          <p:cNvSpPr txBox="1">
            <a:spLocks noChangeArrowheads="1"/>
          </p:cNvSpPr>
          <p:nvPr/>
        </p:nvSpPr>
        <p:spPr bwMode="auto">
          <a:xfrm>
            <a:off x="4559300" y="5737225"/>
            <a:ext cx="3448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dirty="0">
                <a:latin typeface="Arial" panose="020B0604020202020204" pitchFamily="34" charset="0"/>
                <a:cs typeface="Arial" panose="020B0604020202020204" pitchFamily="34" charset="0"/>
              </a:rPr>
              <a:t>Shift and distortion invariance or</a:t>
            </a:r>
            <a:endParaRPr lang="en-US" altLang="zh-TW" dirty="0">
              <a:latin typeface="Arial" panose="020B0604020202020204" pitchFamily="34" charset="0"/>
              <a:cs typeface="Arial" panose="020B0604020202020204" pitchFamily="34" charset="0"/>
            </a:endParaRPr>
          </a:p>
          <a:p>
            <a:pPr algn="ctr"/>
            <a:r>
              <a:rPr lang="en-US" altLang="zh-TW" dirty="0">
                <a:solidFill>
                  <a:schemeClr val="accent2"/>
                </a:solidFill>
                <a:latin typeface="Arial" panose="020B0604020202020204" pitchFamily="34" charset="0"/>
                <a:cs typeface="Arial" panose="020B0604020202020204" pitchFamily="34" charset="0"/>
              </a:rPr>
              <a:t>Pooling layer</a:t>
            </a:r>
            <a:endParaRPr lang="en-US" altLang="zh-TW" dirty="0">
              <a:solidFill>
                <a:schemeClr val="accent2"/>
              </a:solidFill>
              <a:latin typeface="Arial" panose="020B0604020202020204" pitchFamily="34" charset="0"/>
              <a:cs typeface="Arial" panose="020B0604020202020204" pitchFamily="34" charset="0"/>
            </a:endParaRPr>
          </a:p>
        </p:txBody>
      </p:sp>
      <p:sp>
        <p:nvSpPr>
          <p:cNvPr id="9" name="Line 18"/>
          <p:cNvSpPr>
            <a:spLocks noChangeShapeType="1"/>
          </p:cNvSpPr>
          <p:nvPr/>
        </p:nvSpPr>
        <p:spPr bwMode="auto">
          <a:xfrm>
            <a:off x="7835900" y="4076700"/>
            <a:ext cx="0" cy="381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cs typeface="Arial" panose="020B0604020202020204" pitchFamily="34" charset="0"/>
            </a:endParaRPr>
          </a:p>
        </p:txBody>
      </p:sp>
      <p:sp>
        <p:nvSpPr>
          <p:cNvPr id="10" name="Line 19"/>
          <p:cNvSpPr>
            <a:spLocks noChangeShapeType="1"/>
          </p:cNvSpPr>
          <p:nvPr/>
        </p:nvSpPr>
        <p:spPr bwMode="auto">
          <a:xfrm flipH="1">
            <a:off x="8839203" y="3962400"/>
            <a:ext cx="15875" cy="1905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cs typeface="Arial" panose="020B0604020202020204" pitchFamily="34" charset="0"/>
            </a:endParaRPr>
          </a:p>
        </p:txBody>
      </p:sp>
      <p:sp>
        <p:nvSpPr>
          <p:cNvPr id="11" name="Text Box 20"/>
          <p:cNvSpPr txBox="1">
            <a:spLocks noChangeArrowheads="1"/>
          </p:cNvSpPr>
          <p:nvPr/>
        </p:nvSpPr>
        <p:spPr bwMode="auto">
          <a:xfrm>
            <a:off x="7658100" y="4419603"/>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TW" dirty="0">
                <a:solidFill>
                  <a:schemeClr val="accent2"/>
                </a:solidFill>
                <a:latin typeface="Arial" panose="020B0604020202020204" pitchFamily="34" charset="0"/>
                <a:cs typeface="Arial" panose="020B0604020202020204" pitchFamily="34" charset="0"/>
              </a:rPr>
              <a:t>C</a:t>
            </a:r>
            <a:endParaRPr lang="en-US" altLang="zh-TW" dirty="0">
              <a:solidFill>
                <a:schemeClr val="accent2"/>
              </a:solidFill>
              <a:latin typeface="Arial" panose="020B0604020202020204" pitchFamily="34" charset="0"/>
              <a:cs typeface="Arial" panose="020B0604020202020204" pitchFamily="34" charset="0"/>
            </a:endParaRPr>
          </a:p>
        </p:txBody>
      </p:sp>
      <p:sp>
        <p:nvSpPr>
          <p:cNvPr id="12" name="Text Box 21"/>
          <p:cNvSpPr txBox="1">
            <a:spLocks noChangeArrowheads="1"/>
          </p:cNvSpPr>
          <p:nvPr/>
        </p:nvSpPr>
        <p:spPr bwMode="auto">
          <a:xfrm>
            <a:off x="8693150" y="5867403"/>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TW" dirty="0">
                <a:solidFill>
                  <a:schemeClr val="accent2"/>
                </a:solidFill>
                <a:latin typeface="Arial" panose="020B0604020202020204" pitchFamily="34" charset="0"/>
                <a:cs typeface="Arial" panose="020B0604020202020204" pitchFamily="34" charset="0"/>
              </a:rPr>
              <a:t>P</a:t>
            </a:r>
            <a:endParaRPr lang="en-US" altLang="zh-TW" dirty="0">
              <a:solidFill>
                <a:schemeClr val="accent2"/>
              </a:solidFill>
              <a:latin typeface="Arial" panose="020B0604020202020204" pitchFamily="34" charset="0"/>
              <a:cs typeface="Arial" panose="020B0604020202020204" pitchFamily="34" charset="0"/>
            </a:endParaRPr>
          </a:p>
        </p:txBody>
      </p:sp>
      <p:sp>
        <p:nvSpPr>
          <p:cNvPr id="13" name="Line 22"/>
          <p:cNvSpPr>
            <a:spLocks noChangeShapeType="1"/>
          </p:cNvSpPr>
          <p:nvPr/>
        </p:nvSpPr>
        <p:spPr bwMode="auto">
          <a:xfrm flipH="1" flipV="1">
            <a:off x="4419601" y="2171699"/>
            <a:ext cx="457201" cy="8763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cs typeface="Arial" panose="020B0604020202020204" pitchFamily="34" charset="0"/>
            </a:endParaRPr>
          </a:p>
        </p:txBody>
      </p:sp>
      <p:sp>
        <p:nvSpPr>
          <p:cNvPr id="14" name="Text Box 23"/>
          <p:cNvSpPr txBox="1">
            <a:spLocks noChangeArrowheads="1"/>
          </p:cNvSpPr>
          <p:nvPr/>
        </p:nvSpPr>
        <p:spPr bwMode="auto">
          <a:xfrm>
            <a:off x="3516539" y="1851254"/>
            <a:ext cx="159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TW" dirty="0">
                <a:latin typeface="Arial" panose="020B0604020202020204" pitchFamily="34" charset="0"/>
                <a:cs typeface="Arial" panose="020B0604020202020204" pitchFamily="34" charset="0"/>
              </a:rPr>
              <a:t>Feature maps</a:t>
            </a:r>
            <a:endParaRPr lang="en-US" altLang="zh-TW" dirty="0">
              <a:latin typeface="Arial" panose="020B0604020202020204" pitchFamily="34" charset="0"/>
              <a:cs typeface="Arial" panose="020B0604020202020204" pitchFamily="34" charset="0"/>
            </a:endParaRPr>
          </a:p>
        </p:txBody>
      </p:sp>
      <p:sp>
        <p:nvSpPr>
          <p:cNvPr id="15" name="Line 24"/>
          <p:cNvSpPr>
            <a:spLocks noChangeShapeType="1"/>
          </p:cNvSpPr>
          <p:nvPr/>
        </p:nvSpPr>
        <p:spPr bwMode="auto">
          <a:xfrm flipH="1" flipV="1">
            <a:off x="4419602" y="2171700"/>
            <a:ext cx="701675" cy="38735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1026"/>
          <p:cNvSpPr>
            <a:spLocks noGrp="1" noChangeArrowheads="1"/>
          </p:cNvSpPr>
          <p:nvPr>
            <p:ph type="title"/>
          </p:nvPr>
        </p:nvSpPr>
        <p:spPr/>
        <p:txBody>
          <a:bodyPr/>
          <a:lstStyle/>
          <a:p>
            <a:pPr eaLnBrk="1" hangingPunct="1"/>
            <a:r>
              <a:rPr lang="en-US" altLang="zh-TW" sz="4800" dirty="0">
                <a:latin typeface="Arial" panose="020B0604020202020204" pitchFamily="34" charset="0"/>
                <a:ea typeface="新細明體" panose="02020500000000000000" charset="-120"/>
                <a:cs typeface="Arial" panose="020B0604020202020204" pitchFamily="34" charset="0"/>
              </a:rPr>
              <a:t>Classification by Backpropagation</a:t>
            </a:r>
            <a:endParaRPr lang="en-US" altLang="zh-TW" sz="4800" dirty="0">
              <a:latin typeface="Arial" panose="020B0604020202020204" pitchFamily="34" charset="0"/>
              <a:ea typeface="新細明體" panose="02020500000000000000" charset="-120"/>
              <a:cs typeface="Arial" panose="020B0604020202020204" pitchFamily="34" charset="0"/>
            </a:endParaRPr>
          </a:p>
        </p:txBody>
      </p:sp>
      <p:sp>
        <p:nvSpPr>
          <p:cNvPr id="58374" name="Rectangle 1027"/>
          <p:cNvSpPr>
            <a:spLocks noGrp="1" noChangeArrowheads="1"/>
          </p:cNvSpPr>
          <p:nvPr>
            <p:ph idx="1"/>
          </p:nvPr>
        </p:nvSpPr>
        <p:spPr>
          <a:xfrm>
            <a:off x="645160" y="1847850"/>
            <a:ext cx="10937240" cy="4876800"/>
          </a:xfrm>
        </p:spPr>
        <p:txBody>
          <a:bodyPr/>
          <a:lstStyle/>
          <a:p>
            <a:pPr>
              <a:lnSpc>
                <a:spcPct val="120000"/>
              </a:lnSpc>
              <a:spcBef>
                <a:spcPts val="0"/>
              </a:spcBef>
            </a:pPr>
            <a:r>
              <a:rPr lang="en-US" altLang="zh-TW" sz="2400" dirty="0">
                <a:latin typeface="Arial" panose="020B0604020202020204" pitchFamily="34" charset="0"/>
                <a:ea typeface="新細明體" panose="02020500000000000000" charset="-120"/>
                <a:cs typeface="Arial" panose="020B0604020202020204" pitchFamily="34" charset="0"/>
              </a:rPr>
              <a:t>Backpropagation: A </a:t>
            </a:r>
            <a:r>
              <a:rPr lang="en-US" altLang="zh-TW" sz="2400" dirty="0">
                <a:solidFill>
                  <a:schemeClr val="accent2"/>
                </a:solidFill>
                <a:latin typeface="Arial" panose="020B0604020202020204" pitchFamily="34" charset="0"/>
                <a:ea typeface="新細明體" panose="02020500000000000000" charset="-120"/>
                <a:cs typeface="Arial" panose="020B0604020202020204" pitchFamily="34" charset="0"/>
              </a:rPr>
              <a:t>neural network </a:t>
            </a:r>
            <a:r>
              <a:rPr lang="en-US" altLang="zh-TW" sz="2400" dirty="0">
                <a:latin typeface="Arial" panose="020B0604020202020204" pitchFamily="34" charset="0"/>
                <a:ea typeface="新細明體" panose="02020500000000000000" charset="-120"/>
                <a:cs typeface="Arial" panose="020B0604020202020204" pitchFamily="34" charset="0"/>
              </a:rPr>
              <a:t>learning algorithm </a:t>
            </a:r>
            <a:endParaRPr lang="en-US" altLang="zh-TW" sz="2400" dirty="0">
              <a:latin typeface="Arial" panose="020B0604020202020204" pitchFamily="34" charset="0"/>
              <a:ea typeface="新細明體" panose="02020500000000000000" charset="-120"/>
              <a:cs typeface="Arial" panose="020B0604020202020204" pitchFamily="34" charset="0"/>
            </a:endParaRPr>
          </a:p>
          <a:p>
            <a:pPr>
              <a:lnSpc>
                <a:spcPct val="120000"/>
              </a:lnSpc>
              <a:spcBef>
                <a:spcPts val="0"/>
              </a:spcBef>
            </a:pPr>
            <a:r>
              <a:rPr lang="en-US" altLang="zh-TW" sz="2400" dirty="0">
                <a:latin typeface="Arial" panose="020B0604020202020204" pitchFamily="34" charset="0"/>
                <a:ea typeface="新細明體" panose="02020500000000000000" charset="-120"/>
                <a:cs typeface="Arial" panose="020B0604020202020204" pitchFamily="34" charset="0"/>
              </a:rPr>
              <a:t>Started by psychologists and neurobiologists to develop and test computational analogues of neurons</a:t>
            </a:r>
            <a:endParaRPr lang="en-US" altLang="zh-TW" sz="2400" dirty="0">
              <a:latin typeface="Arial" panose="020B0604020202020204" pitchFamily="34" charset="0"/>
              <a:ea typeface="新細明體" panose="02020500000000000000" charset="-120"/>
              <a:cs typeface="Arial" panose="020B0604020202020204" pitchFamily="34" charset="0"/>
            </a:endParaRPr>
          </a:p>
          <a:p>
            <a:pPr>
              <a:lnSpc>
                <a:spcPct val="120000"/>
              </a:lnSpc>
              <a:spcBef>
                <a:spcPts val="0"/>
              </a:spcBef>
            </a:pPr>
            <a:r>
              <a:rPr lang="en-US" altLang="zh-TW" sz="2400" dirty="0">
                <a:latin typeface="Arial" panose="020B0604020202020204" pitchFamily="34" charset="0"/>
                <a:ea typeface="新細明體" panose="02020500000000000000" charset="-120"/>
                <a:cs typeface="Arial" panose="020B0604020202020204" pitchFamily="34" charset="0"/>
              </a:rPr>
              <a:t>A neural network: A set of connected input/output units where each connection has a </a:t>
            </a:r>
            <a:r>
              <a:rPr lang="en-US" altLang="zh-TW" sz="2400" dirty="0">
                <a:solidFill>
                  <a:schemeClr val="accent2"/>
                </a:solidFill>
                <a:latin typeface="Arial" panose="020B0604020202020204" pitchFamily="34" charset="0"/>
                <a:ea typeface="新細明體" panose="02020500000000000000" charset="-120"/>
                <a:cs typeface="Arial" panose="020B0604020202020204" pitchFamily="34" charset="0"/>
              </a:rPr>
              <a:t>weight</a:t>
            </a:r>
            <a:r>
              <a:rPr lang="en-US" altLang="zh-TW" sz="2400" dirty="0">
                <a:latin typeface="Arial" panose="020B0604020202020204" pitchFamily="34" charset="0"/>
                <a:ea typeface="新細明體" panose="02020500000000000000" charset="-120"/>
                <a:cs typeface="Arial" panose="020B0604020202020204" pitchFamily="34" charset="0"/>
              </a:rPr>
              <a:t> associated with it</a:t>
            </a:r>
            <a:endParaRPr lang="en-US" altLang="zh-TW" sz="2400" dirty="0">
              <a:latin typeface="Arial" panose="020B0604020202020204" pitchFamily="34" charset="0"/>
              <a:ea typeface="新細明體" panose="02020500000000000000" charset="-120"/>
              <a:cs typeface="Arial" panose="020B0604020202020204" pitchFamily="34" charset="0"/>
            </a:endParaRPr>
          </a:p>
          <a:p>
            <a:pPr>
              <a:lnSpc>
                <a:spcPct val="120000"/>
              </a:lnSpc>
              <a:spcBef>
                <a:spcPts val="0"/>
              </a:spcBef>
            </a:pPr>
            <a:r>
              <a:rPr lang="en-US" altLang="zh-TW" sz="2400" dirty="0">
                <a:latin typeface="Arial" panose="020B0604020202020204" pitchFamily="34" charset="0"/>
                <a:ea typeface="新細明體" panose="02020500000000000000" charset="-120"/>
                <a:cs typeface="Arial" panose="020B0604020202020204" pitchFamily="34" charset="0"/>
              </a:rPr>
              <a:t>During the learning phase, the </a:t>
            </a:r>
            <a:r>
              <a:rPr lang="en-US" altLang="zh-TW" sz="2400" dirty="0">
                <a:solidFill>
                  <a:schemeClr val="accent2"/>
                </a:solidFill>
                <a:latin typeface="Arial" panose="020B0604020202020204" pitchFamily="34" charset="0"/>
                <a:ea typeface="新細明體" panose="02020500000000000000" charset="-120"/>
                <a:cs typeface="Arial" panose="020B0604020202020204" pitchFamily="34" charset="0"/>
              </a:rPr>
              <a:t>network learns by adjusting the weights</a:t>
            </a:r>
            <a:r>
              <a:rPr lang="en-US" altLang="zh-TW" sz="2400" dirty="0">
                <a:latin typeface="Arial" panose="020B0604020202020204" pitchFamily="34" charset="0"/>
                <a:ea typeface="新細明體" panose="02020500000000000000" charset="-120"/>
                <a:cs typeface="Arial" panose="020B0604020202020204" pitchFamily="34" charset="0"/>
              </a:rPr>
              <a:t> so as to be able to predict the correct class label of the input tuples</a:t>
            </a:r>
            <a:endParaRPr lang="en-US" altLang="zh-TW" sz="2400" dirty="0">
              <a:latin typeface="Arial" panose="020B0604020202020204" pitchFamily="34" charset="0"/>
              <a:ea typeface="新細明體" panose="02020500000000000000" charset="-120"/>
              <a:cs typeface="Arial" panose="020B0604020202020204" pitchFamily="34" charset="0"/>
            </a:endParaRPr>
          </a:p>
          <a:p>
            <a:pPr>
              <a:lnSpc>
                <a:spcPct val="120000"/>
              </a:lnSpc>
              <a:spcBef>
                <a:spcPts val="0"/>
              </a:spcBef>
            </a:pPr>
            <a:r>
              <a:rPr lang="en-US" altLang="zh-TW" sz="2400" dirty="0">
                <a:latin typeface="Arial" panose="020B0604020202020204" pitchFamily="34" charset="0"/>
                <a:ea typeface="新細明體" panose="02020500000000000000" charset="-120"/>
                <a:cs typeface="Arial" panose="020B0604020202020204" pitchFamily="34" charset="0"/>
              </a:rPr>
              <a:t>Also referred to as </a:t>
            </a:r>
            <a:r>
              <a:rPr lang="en-US" altLang="zh-TW" sz="2400" dirty="0">
                <a:solidFill>
                  <a:schemeClr val="accent2"/>
                </a:solidFill>
                <a:latin typeface="Arial" panose="020B0604020202020204" pitchFamily="34" charset="0"/>
                <a:ea typeface="新細明體" panose="02020500000000000000" charset="-120"/>
                <a:cs typeface="Arial" panose="020B0604020202020204" pitchFamily="34" charset="0"/>
              </a:rPr>
              <a:t>connectionist learning </a:t>
            </a:r>
            <a:r>
              <a:rPr lang="en-US" altLang="zh-TW" sz="2400" dirty="0">
                <a:latin typeface="Arial" panose="020B0604020202020204" pitchFamily="34" charset="0"/>
                <a:ea typeface="新細明體" panose="02020500000000000000" charset="-120"/>
                <a:cs typeface="Arial" panose="020B0604020202020204" pitchFamily="34" charset="0"/>
              </a:rPr>
              <a:t>due to the connections between units</a:t>
            </a:r>
            <a:endParaRPr lang="en-US" altLang="zh-TW" sz="2400" dirty="0">
              <a:latin typeface="Arial" panose="020B0604020202020204" pitchFamily="34" charset="0"/>
              <a:ea typeface="新細明體" panose="02020500000000000000" charset="-12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Convolution layer</a:t>
            </a:r>
            <a:endParaRPr lang="zh-TW" altLang="en-US" dirty="0"/>
          </a:p>
        </p:txBody>
      </p:sp>
      <p:sp>
        <p:nvSpPr>
          <p:cNvPr id="3" name="內容版面配置區 2"/>
          <p:cNvSpPr>
            <a:spLocks noGrp="1"/>
          </p:cNvSpPr>
          <p:nvPr>
            <p:ph idx="1"/>
          </p:nvPr>
        </p:nvSpPr>
        <p:spPr>
          <a:xfrm>
            <a:off x="737302" y="1990476"/>
            <a:ext cx="9854497" cy="762000"/>
          </a:xfrm>
        </p:spPr>
        <p:txBody>
          <a:bodyPr/>
          <a:lstStyle/>
          <a:p>
            <a:pPr>
              <a:spcBef>
                <a:spcPts val="0"/>
              </a:spcBef>
              <a:buFont typeface="Wingdings" panose="05000000000000000000" pitchFamily="2" charset="2"/>
              <a:buChar char="l"/>
            </a:pPr>
            <a:r>
              <a:rPr lang="en-US" altLang="zh-TW" dirty="0">
                <a:sym typeface="Symbol" panose="05050102010706020507" pitchFamily="18" charset="2"/>
              </a:rPr>
              <a:t>Detect the same feature at different positions in the input image</a:t>
            </a:r>
            <a:endParaRPr lang="zh-TW" altLang="en-US" dirty="0"/>
          </a:p>
        </p:txBody>
      </p:sp>
      <p:pic>
        <p:nvPicPr>
          <p:cNvPr id="5" name="Picture 56" descr="what1"/>
          <p:cNvPicPr>
            <a:picLocks noChangeAspect="1" noChangeArrowheads="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310493" y="4071079"/>
            <a:ext cx="3657600" cy="23796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80"/>
          <p:cNvGrpSpPr/>
          <p:nvPr/>
        </p:nvGrpSpPr>
        <p:grpSpPr bwMode="auto">
          <a:xfrm>
            <a:off x="6934203" y="2438403"/>
            <a:ext cx="3226027" cy="3730625"/>
            <a:chOff x="3264" y="672"/>
            <a:chExt cx="2233" cy="3214"/>
          </a:xfrm>
        </p:grpSpPr>
        <p:grpSp>
          <p:nvGrpSpPr>
            <p:cNvPr id="7" name="Group 71"/>
            <p:cNvGrpSpPr/>
            <p:nvPr/>
          </p:nvGrpSpPr>
          <p:grpSpPr bwMode="auto">
            <a:xfrm>
              <a:off x="4800" y="912"/>
              <a:ext cx="576" cy="2974"/>
              <a:chOff x="2634" y="852"/>
              <a:chExt cx="576" cy="2974"/>
            </a:xfrm>
          </p:grpSpPr>
          <p:pic>
            <p:nvPicPr>
              <p:cNvPr id="15" name="Picture 5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852"/>
                <a:ext cx="576" cy="5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1428"/>
                <a:ext cx="576" cy="5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5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2658"/>
                <a:ext cx="576" cy="5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6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2056"/>
                <a:ext cx="576" cy="5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4" y="3252"/>
                <a:ext cx="576" cy="5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8" name="Picture 70" descr="Anf"/>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4" y="1776"/>
              <a:ext cx="948" cy="936"/>
            </a:xfrm>
            <a:prstGeom prst="rect">
              <a:avLst/>
            </a:prstGeom>
            <a:noFill/>
            <a:extLst>
              <a:ext uri="{909E8E84-426E-40DD-AFC4-6F175D3DCCD1}">
                <a14:hiddenFill xmlns:a14="http://schemas.microsoft.com/office/drawing/2010/main">
                  <a:solidFill>
                    <a:srgbClr val="FFFFFF"/>
                  </a:solidFill>
                </a14:hiddenFill>
              </a:ext>
            </a:extLst>
          </p:spPr>
        </p:pic>
        <p:sp>
          <p:nvSpPr>
            <p:cNvPr id="9" name="Line 72"/>
            <p:cNvSpPr>
              <a:spLocks noChangeShapeType="1"/>
            </p:cNvSpPr>
            <p:nvPr/>
          </p:nvSpPr>
          <p:spPr bwMode="auto">
            <a:xfrm flipV="1">
              <a:off x="4176" y="1152"/>
              <a:ext cx="624" cy="1008"/>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 name="Line 73"/>
            <p:cNvSpPr>
              <a:spLocks noChangeShapeType="1"/>
            </p:cNvSpPr>
            <p:nvPr/>
          </p:nvSpPr>
          <p:spPr bwMode="auto">
            <a:xfrm flipV="1">
              <a:off x="4176" y="1872"/>
              <a:ext cx="624" cy="336"/>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1" name="Line 74"/>
            <p:cNvSpPr>
              <a:spLocks noChangeShapeType="1"/>
            </p:cNvSpPr>
            <p:nvPr/>
          </p:nvSpPr>
          <p:spPr bwMode="auto">
            <a:xfrm>
              <a:off x="4176" y="2256"/>
              <a:ext cx="576" cy="144"/>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 name="Line 75"/>
            <p:cNvSpPr>
              <a:spLocks noChangeShapeType="1"/>
            </p:cNvSpPr>
            <p:nvPr/>
          </p:nvSpPr>
          <p:spPr bwMode="auto">
            <a:xfrm>
              <a:off x="4176" y="2304"/>
              <a:ext cx="576" cy="672"/>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 name="Line 76"/>
            <p:cNvSpPr>
              <a:spLocks noChangeShapeType="1"/>
            </p:cNvSpPr>
            <p:nvPr/>
          </p:nvSpPr>
          <p:spPr bwMode="auto">
            <a:xfrm>
              <a:off x="4176" y="2400"/>
              <a:ext cx="576" cy="1152"/>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 name="Text Box 77"/>
            <p:cNvSpPr txBox="1">
              <a:spLocks noChangeArrowheads="1"/>
            </p:cNvSpPr>
            <p:nvPr/>
          </p:nvSpPr>
          <p:spPr bwMode="auto">
            <a:xfrm>
              <a:off x="4792" y="672"/>
              <a:ext cx="705"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66CC"/>
                  </a:solidFill>
                </a:rPr>
                <a:t>features</a:t>
              </a:r>
              <a:endParaRPr lang="en-US" altLang="zh-TW">
                <a:solidFill>
                  <a:srgbClr val="0066CC"/>
                </a:solidFill>
              </a:endParaRPr>
            </a:p>
          </p:txBody>
        </p:sp>
      </p:grpSp>
      <p:pic>
        <p:nvPicPr>
          <p:cNvPr id="20" name="Picture 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2984670"/>
            <a:ext cx="4572000" cy="10795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Convolution layer (Cont.)</a:t>
            </a:r>
            <a:endParaRPr lang="zh-TW" altLang="en-US" dirty="0"/>
          </a:p>
        </p:txBody>
      </p:sp>
      <p:grpSp>
        <p:nvGrpSpPr>
          <p:cNvPr id="4" name="Group 235"/>
          <p:cNvGrpSpPr/>
          <p:nvPr/>
        </p:nvGrpSpPr>
        <p:grpSpPr bwMode="auto">
          <a:xfrm>
            <a:off x="4863509" y="3501877"/>
            <a:ext cx="3048927" cy="1433435"/>
            <a:chOff x="1903" y="1488"/>
            <a:chExt cx="3048927" cy="1122"/>
          </a:xfrm>
        </p:grpSpPr>
        <p:sp>
          <p:nvSpPr>
            <p:cNvPr id="5" name="Rectangle 236"/>
            <p:cNvSpPr>
              <a:spLocks noChangeArrowheads="1"/>
            </p:cNvSpPr>
            <p:nvPr/>
          </p:nvSpPr>
          <p:spPr bwMode="auto">
            <a:xfrm>
              <a:off x="1255410" y="1696"/>
              <a:ext cx="1107714" cy="720"/>
            </a:xfrm>
            <a:prstGeom prst="rect">
              <a:avLst/>
            </a:prstGeom>
            <a:solidFill>
              <a:srgbClr val="C0C0C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 name="Oval 237"/>
            <p:cNvSpPr>
              <a:spLocks noChangeArrowheads="1"/>
            </p:cNvSpPr>
            <p:nvPr/>
          </p:nvSpPr>
          <p:spPr bwMode="auto">
            <a:xfrm>
              <a:off x="2804671" y="1488"/>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7" name="Oval 238"/>
            <p:cNvSpPr>
              <a:spLocks noChangeArrowheads="1"/>
            </p:cNvSpPr>
            <p:nvPr/>
          </p:nvSpPr>
          <p:spPr bwMode="auto">
            <a:xfrm>
              <a:off x="2435433" y="1488"/>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8" name="Oval 239"/>
            <p:cNvSpPr>
              <a:spLocks noChangeArrowheads="1"/>
            </p:cNvSpPr>
            <p:nvPr/>
          </p:nvSpPr>
          <p:spPr bwMode="auto">
            <a:xfrm>
              <a:off x="2067733" y="1488"/>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9" name="Oval 240"/>
            <p:cNvSpPr>
              <a:spLocks noChangeArrowheads="1"/>
            </p:cNvSpPr>
            <p:nvPr/>
          </p:nvSpPr>
          <p:spPr bwMode="auto">
            <a:xfrm>
              <a:off x="1698495" y="1488"/>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 name="Oval 241"/>
            <p:cNvSpPr>
              <a:spLocks noChangeArrowheads="1"/>
            </p:cNvSpPr>
            <p:nvPr/>
          </p:nvSpPr>
          <p:spPr bwMode="auto">
            <a:xfrm>
              <a:off x="1329257" y="1488"/>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1" name="Oval 242"/>
            <p:cNvSpPr>
              <a:spLocks noChangeArrowheads="1"/>
            </p:cNvSpPr>
            <p:nvPr/>
          </p:nvSpPr>
          <p:spPr bwMode="auto">
            <a:xfrm>
              <a:off x="960019" y="1488"/>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2" name="Line 243"/>
            <p:cNvSpPr>
              <a:spLocks noChangeShapeType="1"/>
            </p:cNvSpPr>
            <p:nvPr/>
          </p:nvSpPr>
          <p:spPr bwMode="auto">
            <a:xfrm>
              <a:off x="1206178" y="1568"/>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3" name="Line 244"/>
            <p:cNvSpPr>
              <a:spLocks noChangeShapeType="1"/>
            </p:cNvSpPr>
            <p:nvPr/>
          </p:nvSpPr>
          <p:spPr bwMode="auto">
            <a:xfrm>
              <a:off x="1576954" y="1568"/>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 name="Line 245"/>
            <p:cNvSpPr>
              <a:spLocks noChangeShapeType="1"/>
            </p:cNvSpPr>
            <p:nvPr/>
          </p:nvSpPr>
          <p:spPr bwMode="auto">
            <a:xfrm>
              <a:off x="1944654" y="1568"/>
              <a:ext cx="1230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5" name="Line 246"/>
            <p:cNvSpPr>
              <a:spLocks noChangeShapeType="1"/>
            </p:cNvSpPr>
            <p:nvPr/>
          </p:nvSpPr>
          <p:spPr bwMode="auto">
            <a:xfrm>
              <a:off x="2313892" y="1568"/>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6" name="Line 247"/>
            <p:cNvSpPr>
              <a:spLocks noChangeShapeType="1"/>
            </p:cNvSpPr>
            <p:nvPr/>
          </p:nvSpPr>
          <p:spPr bwMode="auto">
            <a:xfrm>
              <a:off x="2683130" y="1568"/>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7" name="Oval 248"/>
            <p:cNvSpPr>
              <a:spLocks noChangeArrowheads="1"/>
            </p:cNvSpPr>
            <p:nvPr/>
          </p:nvSpPr>
          <p:spPr bwMode="auto">
            <a:xfrm>
              <a:off x="2804671" y="1729"/>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8" name="Oval 249"/>
            <p:cNvSpPr>
              <a:spLocks noChangeArrowheads="1"/>
            </p:cNvSpPr>
            <p:nvPr/>
          </p:nvSpPr>
          <p:spPr bwMode="auto">
            <a:xfrm>
              <a:off x="2435433" y="1729"/>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9" name="Oval 250"/>
            <p:cNvSpPr>
              <a:spLocks noChangeArrowheads="1"/>
            </p:cNvSpPr>
            <p:nvPr/>
          </p:nvSpPr>
          <p:spPr bwMode="auto">
            <a:xfrm>
              <a:off x="2067733" y="1729"/>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0" name="Oval 251"/>
            <p:cNvSpPr>
              <a:spLocks noChangeArrowheads="1"/>
            </p:cNvSpPr>
            <p:nvPr/>
          </p:nvSpPr>
          <p:spPr bwMode="auto">
            <a:xfrm>
              <a:off x="1698495" y="1729"/>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1" name="Oval 252"/>
            <p:cNvSpPr>
              <a:spLocks noChangeArrowheads="1"/>
            </p:cNvSpPr>
            <p:nvPr/>
          </p:nvSpPr>
          <p:spPr bwMode="auto">
            <a:xfrm>
              <a:off x="1329257" y="1729"/>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 name="Oval 253"/>
            <p:cNvSpPr>
              <a:spLocks noChangeArrowheads="1"/>
            </p:cNvSpPr>
            <p:nvPr/>
          </p:nvSpPr>
          <p:spPr bwMode="auto">
            <a:xfrm>
              <a:off x="960019" y="1729"/>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 name="Line 254"/>
            <p:cNvSpPr>
              <a:spLocks noChangeShapeType="1"/>
            </p:cNvSpPr>
            <p:nvPr/>
          </p:nvSpPr>
          <p:spPr bwMode="auto">
            <a:xfrm>
              <a:off x="1206178" y="181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4" name="Line 255"/>
            <p:cNvSpPr>
              <a:spLocks noChangeShapeType="1"/>
            </p:cNvSpPr>
            <p:nvPr/>
          </p:nvSpPr>
          <p:spPr bwMode="auto">
            <a:xfrm>
              <a:off x="1576954" y="181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5" name="Line 256"/>
            <p:cNvSpPr>
              <a:spLocks noChangeShapeType="1"/>
            </p:cNvSpPr>
            <p:nvPr/>
          </p:nvSpPr>
          <p:spPr bwMode="auto">
            <a:xfrm>
              <a:off x="1944654" y="1810"/>
              <a:ext cx="1230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6" name="Line 257"/>
            <p:cNvSpPr>
              <a:spLocks noChangeShapeType="1"/>
            </p:cNvSpPr>
            <p:nvPr/>
          </p:nvSpPr>
          <p:spPr bwMode="auto">
            <a:xfrm>
              <a:off x="2313892" y="181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7" name="Line 258"/>
            <p:cNvSpPr>
              <a:spLocks noChangeShapeType="1"/>
            </p:cNvSpPr>
            <p:nvPr/>
          </p:nvSpPr>
          <p:spPr bwMode="auto">
            <a:xfrm>
              <a:off x="2683130" y="181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8" name="Line 259"/>
            <p:cNvSpPr>
              <a:spLocks noChangeShapeType="1"/>
            </p:cNvSpPr>
            <p:nvPr/>
          </p:nvSpPr>
          <p:spPr bwMode="auto">
            <a:xfrm flipV="1">
              <a:off x="1083098"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9" name="Line 260"/>
            <p:cNvSpPr>
              <a:spLocks noChangeShapeType="1"/>
            </p:cNvSpPr>
            <p:nvPr/>
          </p:nvSpPr>
          <p:spPr bwMode="auto">
            <a:xfrm flipV="1">
              <a:off x="1452337"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0" name="Line 261"/>
            <p:cNvSpPr>
              <a:spLocks noChangeShapeType="1"/>
            </p:cNvSpPr>
            <p:nvPr/>
          </p:nvSpPr>
          <p:spPr bwMode="auto">
            <a:xfrm flipV="1">
              <a:off x="1820036"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1" name="Line 262"/>
            <p:cNvSpPr>
              <a:spLocks noChangeShapeType="1"/>
            </p:cNvSpPr>
            <p:nvPr/>
          </p:nvSpPr>
          <p:spPr bwMode="auto">
            <a:xfrm flipV="1">
              <a:off x="2189274"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2" name="Line 263"/>
            <p:cNvSpPr>
              <a:spLocks noChangeShapeType="1"/>
            </p:cNvSpPr>
            <p:nvPr/>
          </p:nvSpPr>
          <p:spPr bwMode="auto">
            <a:xfrm flipV="1">
              <a:off x="2560051"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3" name="Line 264"/>
            <p:cNvSpPr>
              <a:spLocks noChangeShapeType="1"/>
            </p:cNvSpPr>
            <p:nvPr/>
          </p:nvSpPr>
          <p:spPr bwMode="auto">
            <a:xfrm flipV="1">
              <a:off x="2927751"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4" name="Oval 265"/>
            <p:cNvSpPr>
              <a:spLocks noChangeArrowheads="1"/>
            </p:cNvSpPr>
            <p:nvPr/>
          </p:nvSpPr>
          <p:spPr bwMode="auto">
            <a:xfrm>
              <a:off x="2804671" y="1969"/>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5" name="Oval 266"/>
            <p:cNvSpPr>
              <a:spLocks noChangeArrowheads="1"/>
            </p:cNvSpPr>
            <p:nvPr/>
          </p:nvSpPr>
          <p:spPr bwMode="auto">
            <a:xfrm>
              <a:off x="2435433" y="1969"/>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6" name="Oval 267"/>
            <p:cNvSpPr>
              <a:spLocks noChangeArrowheads="1"/>
            </p:cNvSpPr>
            <p:nvPr/>
          </p:nvSpPr>
          <p:spPr bwMode="auto">
            <a:xfrm>
              <a:off x="2067733" y="1969"/>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7" name="Oval 268"/>
            <p:cNvSpPr>
              <a:spLocks noChangeArrowheads="1"/>
            </p:cNvSpPr>
            <p:nvPr/>
          </p:nvSpPr>
          <p:spPr bwMode="auto">
            <a:xfrm>
              <a:off x="1698495" y="1969"/>
              <a:ext cx="244620" cy="160"/>
            </a:xfrm>
            <a:prstGeom prst="ellipse">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8" name="Oval 269"/>
            <p:cNvSpPr>
              <a:spLocks noChangeArrowheads="1"/>
            </p:cNvSpPr>
            <p:nvPr/>
          </p:nvSpPr>
          <p:spPr bwMode="auto">
            <a:xfrm>
              <a:off x="1329257" y="1969"/>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9" name="Oval 270"/>
            <p:cNvSpPr>
              <a:spLocks noChangeArrowheads="1"/>
            </p:cNvSpPr>
            <p:nvPr/>
          </p:nvSpPr>
          <p:spPr bwMode="auto">
            <a:xfrm>
              <a:off x="960019" y="1969"/>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0" name="Line 271"/>
            <p:cNvSpPr>
              <a:spLocks noChangeShapeType="1"/>
            </p:cNvSpPr>
            <p:nvPr/>
          </p:nvSpPr>
          <p:spPr bwMode="auto">
            <a:xfrm>
              <a:off x="1206178" y="205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1" name="Line 272"/>
            <p:cNvSpPr>
              <a:spLocks noChangeShapeType="1"/>
            </p:cNvSpPr>
            <p:nvPr/>
          </p:nvSpPr>
          <p:spPr bwMode="auto">
            <a:xfrm>
              <a:off x="1576954" y="205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2" name="Line 273"/>
            <p:cNvSpPr>
              <a:spLocks noChangeShapeType="1"/>
            </p:cNvSpPr>
            <p:nvPr/>
          </p:nvSpPr>
          <p:spPr bwMode="auto">
            <a:xfrm>
              <a:off x="1944654" y="2050"/>
              <a:ext cx="1230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3" name="Line 274"/>
            <p:cNvSpPr>
              <a:spLocks noChangeShapeType="1"/>
            </p:cNvSpPr>
            <p:nvPr/>
          </p:nvSpPr>
          <p:spPr bwMode="auto">
            <a:xfrm>
              <a:off x="2313892" y="205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4" name="Line 275"/>
            <p:cNvSpPr>
              <a:spLocks noChangeShapeType="1"/>
            </p:cNvSpPr>
            <p:nvPr/>
          </p:nvSpPr>
          <p:spPr bwMode="auto">
            <a:xfrm>
              <a:off x="2683130" y="205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5" name="Line 276"/>
            <p:cNvSpPr>
              <a:spLocks noChangeShapeType="1"/>
            </p:cNvSpPr>
            <p:nvPr/>
          </p:nvSpPr>
          <p:spPr bwMode="auto">
            <a:xfrm flipV="1">
              <a:off x="1083098"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6" name="Line 277"/>
            <p:cNvSpPr>
              <a:spLocks noChangeShapeType="1"/>
            </p:cNvSpPr>
            <p:nvPr/>
          </p:nvSpPr>
          <p:spPr bwMode="auto">
            <a:xfrm flipV="1">
              <a:off x="1452337"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7" name="Line 278"/>
            <p:cNvSpPr>
              <a:spLocks noChangeShapeType="1"/>
            </p:cNvSpPr>
            <p:nvPr/>
          </p:nvSpPr>
          <p:spPr bwMode="auto">
            <a:xfrm flipV="1">
              <a:off x="1820036"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8" name="Line 279"/>
            <p:cNvSpPr>
              <a:spLocks noChangeShapeType="1"/>
            </p:cNvSpPr>
            <p:nvPr/>
          </p:nvSpPr>
          <p:spPr bwMode="auto">
            <a:xfrm flipV="1">
              <a:off x="2189274"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9" name="Line 280"/>
            <p:cNvSpPr>
              <a:spLocks noChangeShapeType="1"/>
            </p:cNvSpPr>
            <p:nvPr/>
          </p:nvSpPr>
          <p:spPr bwMode="auto">
            <a:xfrm flipV="1">
              <a:off x="2560051"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50" name="Line 281"/>
            <p:cNvSpPr>
              <a:spLocks noChangeShapeType="1"/>
            </p:cNvSpPr>
            <p:nvPr/>
          </p:nvSpPr>
          <p:spPr bwMode="auto">
            <a:xfrm flipV="1">
              <a:off x="2927751"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51" name="Oval 282"/>
            <p:cNvSpPr>
              <a:spLocks noChangeArrowheads="1"/>
            </p:cNvSpPr>
            <p:nvPr/>
          </p:nvSpPr>
          <p:spPr bwMode="auto">
            <a:xfrm>
              <a:off x="2804671" y="2210"/>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2" name="Oval 283"/>
            <p:cNvSpPr>
              <a:spLocks noChangeArrowheads="1"/>
            </p:cNvSpPr>
            <p:nvPr/>
          </p:nvSpPr>
          <p:spPr bwMode="auto">
            <a:xfrm>
              <a:off x="2435433" y="2210"/>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3" name="Oval 284"/>
            <p:cNvSpPr>
              <a:spLocks noChangeArrowheads="1"/>
            </p:cNvSpPr>
            <p:nvPr/>
          </p:nvSpPr>
          <p:spPr bwMode="auto">
            <a:xfrm>
              <a:off x="2067733" y="2210"/>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4" name="Oval 285"/>
            <p:cNvSpPr>
              <a:spLocks noChangeArrowheads="1"/>
            </p:cNvSpPr>
            <p:nvPr/>
          </p:nvSpPr>
          <p:spPr bwMode="auto">
            <a:xfrm>
              <a:off x="1698495" y="2210"/>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5" name="Oval 286"/>
            <p:cNvSpPr>
              <a:spLocks noChangeArrowheads="1"/>
            </p:cNvSpPr>
            <p:nvPr/>
          </p:nvSpPr>
          <p:spPr bwMode="auto">
            <a:xfrm>
              <a:off x="1329257" y="2210"/>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6" name="Oval 287"/>
            <p:cNvSpPr>
              <a:spLocks noChangeArrowheads="1"/>
            </p:cNvSpPr>
            <p:nvPr/>
          </p:nvSpPr>
          <p:spPr bwMode="auto">
            <a:xfrm>
              <a:off x="960019" y="2210"/>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7" name="Line 288"/>
            <p:cNvSpPr>
              <a:spLocks noChangeShapeType="1"/>
            </p:cNvSpPr>
            <p:nvPr/>
          </p:nvSpPr>
          <p:spPr bwMode="auto">
            <a:xfrm>
              <a:off x="1206178" y="229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58" name="Line 289"/>
            <p:cNvSpPr>
              <a:spLocks noChangeShapeType="1"/>
            </p:cNvSpPr>
            <p:nvPr/>
          </p:nvSpPr>
          <p:spPr bwMode="auto">
            <a:xfrm>
              <a:off x="1576954" y="229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59" name="Line 290"/>
            <p:cNvSpPr>
              <a:spLocks noChangeShapeType="1"/>
            </p:cNvSpPr>
            <p:nvPr/>
          </p:nvSpPr>
          <p:spPr bwMode="auto">
            <a:xfrm>
              <a:off x="1944654" y="2290"/>
              <a:ext cx="1230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0" name="Line 291"/>
            <p:cNvSpPr>
              <a:spLocks noChangeShapeType="1"/>
            </p:cNvSpPr>
            <p:nvPr/>
          </p:nvSpPr>
          <p:spPr bwMode="auto">
            <a:xfrm>
              <a:off x="2313892" y="229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1" name="Line 292"/>
            <p:cNvSpPr>
              <a:spLocks noChangeShapeType="1"/>
            </p:cNvSpPr>
            <p:nvPr/>
          </p:nvSpPr>
          <p:spPr bwMode="auto">
            <a:xfrm>
              <a:off x="2683130" y="229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2" name="Line 293"/>
            <p:cNvSpPr>
              <a:spLocks noChangeShapeType="1"/>
            </p:cNvSpPr>
            <p:nvPr/>
          </p:nvSpPr>
          <p:spPr bwMode="auto">
            <a:xfrm flipV="1">
              <a:off x="1083098"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3" name="Line 294"/>
            <p:cNvSpPr>
              <a:spLocks noChangeShapeType="1"/>
            </p:cNvSpPr>
            <p:nvPr/>
          </p:nvSpPr>
          <p:spPr bwMode="auto">
            <a:xfrm flipV="1">
              <a:off x="1452337"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4" name="Line 295"/>
            <p:cNvSpPr>
              <a:spLocks noChangeShapeType="1"/>
            </p:cNvSpPr>
            <p:nvPr/>
          </p:nvSpPr>
          <p:spPr bwMode="auto">
            <a:xfrm flipV="1">
              <a:off x="1820036"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5" name="Line 296"/>
            <p:cNvSpPr>
              <a:spLocks noChangeShapeType="1"/>
            </p:cNvSpPr>
            <p:nvPr/>
          </p:nvSpPr>
          <p:spPr bwMode="auto">
            <a:xfrm flipV="1">
              <a:off x="2189274"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6" name="Line 297"/>
            <p:cNvSpPr>
              <a:spLocks noChangeShapeType="1"/>
            </p:cNvSpPr>
            <p:nvPr/>
          </p:nvSpPr>
          <p:spPr bwMode="auto">
            <a:xfrm flipV="1">
              <a:off x="2560051"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7" name="Line 298"/>
            <p:cNvSpPr>
              <a:spLocks noChangeShapeType="1"/>
            </p:cNvSpPr>
            <p:nvPr/>
          </p:nvSpPr>
          <p:spPr bwMode="auto">
            <a:xfrm flipV="1">
              <a:off x="2927751"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8" name="Oval 299"/>
            <p:cNvSpPr>
              <a:spLocks noChangeArrowheads="1"/>
            </p:cNvSpPr>
            <p:nvPr/>
          </p:nvSpPr>
          <p:spPr bwMode="auto">
            <a:xfrm>
              <a:off x="2804671" y="2450"/>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69" name="Oval 300"/>
            <p:cNvSpPr>
              <a:spLocks noChangeArrowheads="1"/>
            </p:cNvSpPr>
            <p:nvPr/>
          </p:nvSpPr>
          <p:spPr bwMode="auto">
            <a:xfrm>
              <a:off x="2435433" y="2450"/>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70" name="Oval 301"/>
            <p:cNvSpPr>
              <a:spLocks noChangeArrowheads="1"/>
            </p:cNvSpPr>
            <p:nvPr/>
          </p:nvSpPr>
          <p:spPr bwMode="auto">
            <a:xfrm>
              <a:off x="2067733" y="2450"/>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71" name="Oval 302"/>
            <p:cNvSpPr>
              <a:spLocks noChangeArrowheads="1"/>
            </p:cNvSpPr>
            <p:nvPr/>
          </p:nvSpPr>
          <p:spPr bwMode="auto">
            <a:xfrm>
              <a:off x="1698495" y="2450"/>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72" name="Oval 303"/>
            <p:cNvSpPr>
              <a:spLocks noChangeArrowheads="1"/>
            </p:cNvSpPr>
            <p:nvPr/>
          </p:nvSpPr>
          <p:spPr bwMode="auto">
            <a:xfrm>
              <a:off x="1329257" y="2450"/>
              <a:ext cx="246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73" name="Oval 304"/>
            <p:cNvSpPr>
              <a:spLocks noChangeArrowheads="1"/>
            </p:cNvSpPr>
            <p:nvPr/>
          </p:nvSpPr>
          <p:spPr bwMode="auto">
            <a:xfrm>
              <a:off x="960019" y="2450"/>
              <a:ext cx="24462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74" name="Line 305"/>
            <p:cNvSpPr>
              <a:spLocks noChangeShapeType="1"/>
            </p:cNvSpPr>
            <p:nvPr/>
          </p:nvSpPr>
          <p:spPr bwMode="auto">
            <a:xfrm>
              <a:off x="1206178" y="253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5" name="Line 306"/>
            <p:cNvSpPr>
              <a:spLocks noChangeShapeType="1"/>
            </p:cNvSpPr>
            <p:nvPr/>
          </p:nvSpPr>
          <p:spPr bwMode="auto">
            <a:xfrm>
              <a:off x="1576954" y="253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6" name="Line 307"/>
            <p:cNvSpPr>
              <a:spLocks noChangeShapeType="1"/>
            </p:cNvSpPr>
            <p:nvPr/>
          </p:nvSpPr>
          <p:spPr bwMode="auto">
            <a:xfrm>
              <a:off x="1944654" y="2530"/>
              <a:ext cx="1230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7" name="Line 308"/>
            <p:cNvSpPr>
              <a:spLocks noChangeShapeType="1"/>
            </p:cNvSpPr>
            <p:nvPr/>
          </p:nvSpPr>
          <p:spPr bwMode="auto">
            <a:xfrm>
              <a:off x="2313892" y="253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8" name="Line 309"/>
            <p:cNvSpPr>
              <a:spLocks noChangeShapeType="1"/>
            </p:cNvSpPr>
            <p:nvPr/>
          </p:nvSpPr>
          <p:spPr bwMode="auto">
            <a:xfrm>
              <a:off x="2683130" y="2530"/>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79" name="Line 310"/>
            <p:cNvSpPr>
              <a:spLocks noChangeShapeType="1"/>
            </p:cNvSpPr>
            <p:nvPr/>
          </p:nvSpPr>
          <p:spPr bwMode="auto">
            <a:xfrm flipV="1">
              <a:off x="1083098"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0" name="Line 311"/>
            <p:cNvSpPr>
              <a:spLocks noChangeShapeType="1"/>
            </p:cNvSpPr>
            <p:nvPr/>
          </p:nvSpPr>
          <p:spPr bwMode="auto">
            <a:xfrm flipV="1">
              <a:off x="1452337"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1" name="Line 312"/>
            <p:cNvSpPr>
              <a:spLocks noChangeShapeType="1"/>
            </p:cNvSpPr>
            <p:nvPr/>
          </p:nvSpPr>
          <p:spPr bwMode="auto">
            <a:xfrm flipV="1">
              <a:off x="1820036"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2" name="Line 313"/>
            <p:cNvSpPr>
              <a:spLocks noChangeShapeType="1"/>
            </p:cNvSpPr>
            <p:nvPr/>
          </p:nvSpPr>
          <p:spPr bwMode="auto">
            <a:xfrm flipV="1">
              <a:off x="2189274"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3" name="Line 314"/>
            <p:cNvSpPr>
              <a:spLocks noChangeShapeType="1"/>
            </p:cNvSpPr>
            <p:nvPr/>
          </p:nvSpPr>
          <p:spPr bwMode="auto">
            <a:xfrm flipV="1">
              <a:off x="2560051"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84" name="Line 315"/>
            <p:cNvSpPr>
              <a:spLocks noChangeShapeType="1"/>
            </p:cNvSpPr>
            <p:nvPr/>
          </p:nvSpPr>
          <p:spPr bwMode="auto">
            <a:xfrm flipV="1">
              <a:off x="1903"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grpSp>
      <p:grpSp>
        <p:nvGrpSpPr>
          <p:cNvPr id="85" name="Group 98"/>
          <p:cNvGrpSpPr/>
          <p:nvPr/>
        </p:nvGrpSpPr>
        <p:grpSpPr bwMode="auto">
          <a:xfrm>
            <a:off x="2362202" y="3578075"/>
            <a:ext cx="2090811" cy="1433436"/>
            <a:chOff x="624" y="1488"/>
            <a:chExt cx="1359" cy="1122"/>
          </a:xfrm>
        </p:grpSpPr>
        <p:sp>
          <p:nvSpPr>
            <p:cNvPr id="86" name="Rectangle 18"/>
            <p:cNvSpPr>
              <a:spLocks noChangeArrowheads="1"/>
            </p:cNvSpPr>
            <p:nvPr/>
          </p:nvSpPr>
          <p:spPr bwMode="auto">
            <a:xfrm>
              <a:off x="816" y="1696"/>
              <a:ext cx="720" cy="720"/>
            </a:xfrm>
            <a:prstGeom prst="rect">
              <a:avLst/>
            </a:prstGeom>
            <a:solidFill>
              <a:srgbClr val="C0C0C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87" name="Oval 19"/>
            <p:cNvSpPr>
              <a:spLocks noChangeArrowheads="1"/>
            </p:cNvSpPr>
            <p:nvPr/>
          </p:nvSpPr>
          <p:spPr bwMode="auto">
            <a:xfrm>
              <a:off x="1823" y="1488"/>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88" name="Oval 20"/>
            <p:cNvSpPr>
              <a:spLocks noChangeArrowheads="1"/>
            </p:cNvSpPr>
            <p:nvPr/>
          </p:nvSpPr>
          <p:spPr bwMode="auto">
            <a:xfrm>
              <a:off x="1583" y="1488"/>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89" name="Oval 21"/>
            <p:cNvSpPr>
              <a:spLocks noChangeArrowheads="1"/>
            </p:cNvSpPr>
            <p:nvPr/>
          </p:nvSpPr>
          <p:spPr bwMode="auto">
            <a:xfrm>
              <a:off x="1344" y="1488"/>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90" name="Oval 22"/>
            <p:cNvSpPr>
              <a:spLocks noChangeArrowheads="1"/>
            </p:cNvSpPr>
            <p:nvPr/>
          </p:nvSpPr>
          <p:spPr bwMode="auto">
            <a:xfrm>
              <a:off x="1104" y="1488"/>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91" name="Oval 23"/>
            <p:cNvSpPr>
              <a:spLocks noChangeArrowheads="1"/>
            </p:cNvSpPr>
            <p:nvPr/>
          </p:nvSpPr>
          <p:spPr bwMode="auto">
            <a:xfrm>
              <a:off x="864" y="1488"/>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92" name="Oval 24"/>
            <p:cNvSpPr>
              <a:spLocks noChangeArrowheads="1"/>
            </p:cNvSpPr>
            <p:nvPr/>
          </p:nvSpPr>
          <p:spPr bwMode="auto">
            <a:xfrm>
              <a:off x="624" y="1488"/>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93" name="Line 25"/>
            <p:cNvSpPr>
              <a:spLocks noChangeShapeType="1"/>
            </p:cNvSpPr>
            <p:nvPr/>
          </p:nvSpPr>
          <p:spPr bwMode="auto">
            <a:xfrm>
              <a:off x="784" y="1568"/>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94" name="Line 26"/>
            <p:cNvSpPr>
              <a:spLocks noChangeShapeType="1"/>
            </p:cNvSpPr>
            <p:nvPr/>
          </p:nvSpPr>
          <p:spPr bwMode="auto">
            <a:xfrm>
              <a:off x="1025" y="1568"/>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95" name="Line 27"/>
            <p:cNvSpPr>
              <a:spLocks noChangeShapeType="1"/>
            </p:cNvSpPr>
            <p:nvPr/>
          </p:nvSpPr>
          <p:spPr bwMode="auto">
            <a:xfrm>
              <a:off x="1264" y="1568"/>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96" name="Line 28"/>
            <p:cNvSpPr>
              <a:spLocks noChangeShapeType="1"/>
            </p:cNvSpPr>
            <p:nvPr/>
          </p:nvSpPr>
          <p:spPr bwMode="auto">
            <a:xfrm>
              <a:off x="1504" y="1568"/>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97" name="Line 29"/>
            <p:cNvSpPr>
              <a:spLocks noChangeShapeType="1"/>
            </p:cNvSpPr>
            <p:nvPr/>
          </p:nvSpPr>
          <p:spPr bwMode="auto">
            <a:xfrm>
              <a:off x="1744" y="1568"/>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98" name="Oval 30"/>
            <p:cNvSpPr>
              <a:spLocks noChangeArrowheads="1"/>
            </p:cNvSpPr>
            <p:nvPr/>
          </p:nvSpPr>
          <p:spPr bwMode="auto">
            <a:xfrm>
              <a:off x="1823" y="1729"/>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99" name="Oval 31"/>
            <p:cNvSpPr>
              <a:spLocks noChangeArrowheads="1"/>
            </p:cNvSpPr>
            <p:nvPr/>
          </p:nvSpPr>
          <p:spPr bwMode="auto">
            <a:xfrm>
              <a:off x="1583" y="1729"/>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0" name="Oval 32"/>
            <p:cNvSpPr>
              <a:spLocks noChangeArrowheads="1"/>
            </p:cNvSpPr>
            <p:nvPr/>
          </p:nvSpPr>
          <p:spPr bwMode="auto">
            <a:xfrm>
              <a:off x="1344" y="1729"/>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1" name="Oval 33"/>
            <p:cNvSpPr>
              <a:spLocks noChangeArrowheads="1"/>
            </p:cNvSpPr>
            <p:nvPr/>
          </p:nvSpPr>
          <p:spPr bwMode="auto">
            <a:xfrm>
              <a:off x="1104" y="1729"/>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2" name="Oval 34"/>
            <p:cNvSpPr>
              <a:spLocks noChangeArrowheads="1"/>
            </p:cNvSpPr>
            <p:nvPr/>
          </p:nvSpPr>
          <p:spPr bwMode="auto">
            <a:xfrm>
              <a:off x="864" y="1729"/>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3" name="Oval 35"/>
            <p:cNvSpPr>
              <a:spLocks noChangeArrowheads="1"/>
            </p:cNvSpPr>
            <p:nvPr/>
          </p:nvSpPr>
          <p:spPr bwMode="auto">
            <a:xfrm>
              <a:off x="624" y="1729"/>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4" name="Line 36"/>
            <p:cNvSpPr>
              <a:spLocks noChangeShapeType="1"/>
            </p:cNvSpPr>
            <p:nvPr/>
          </p:nvSpPr>
          <p:spPr bwMode="auto">
            <a:xfrm>
              <a:off x="784" y="181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05" name="Line 37"/>
            <p:cNvSpPr>
              <a:spLocks noChangeShapeType="1"/>
            </p:cNvSpPr>
            <p:nvPr/>
          </p:nvSpPr>
          <p:spPr bwMode="auto">
            <a:xfrm>
              <a:off x="1025" y="181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06" name="Line 38"/>
            <p:cNvSpPr>
              <a:spLocks noChangeShapeType="1"/>
            </p:cNvSpPr>
            <p:nvPr/>
          </p:nvSpPr>
          <p:spPr bwMode="auto">
            <a:xfrm>
              <a:off x="1264" y="1810"/>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07" name="Line 39"/>
            <p:cNvSpPr>
              <a:spLocks noChangeShapeType="1"/>
            </p:cNvSpPr>
            <p:nvPr/>
          </p:nvSpPr>
          <p:spPr bwMode="auto">
            <a:xfrm>
              <a:off x="1504" y="181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08" name="Line 40"/>
            <p:cNvSpPr>
              <a:spLocks noChangeShapeType="1"/>
            </p:cNvSpPr>
            <p:nvPr/>
          </p:nvSpPr>
          <p:spPr bwMode="auto">
            <a:xfrm>
              <a:off x="1744" y="181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09" name="Line 41"/>
            <p:cNvSpPr>
              <a:spLocks noChangeShapeType="1"/>
            </p:cNvSpPr>
            <p:nvPr/>
          </p:nvSpPr>
          <p:spPr bwMode="auto">
            <a:xfrm flipV="1">
              <a:off x="704"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10" name="Line 42"/>
            <p:cNvSpPr>
              <a:spLocks noChangeShapeType="1"/>
            </p:cNvSpPr>
            <p:nvPr/>
          </p:nvSpPr>
          <p:spPr bwMode="auto">
            <a:xfrm flipV="1">
              <a:off x="944"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11" name="Line 43"/>
            <p:cNvSpPr>
              <a:spLocks noChangeShapeType="1"/>
            </p:cNvSpPr>
            <p:nvPr/>
          </p:nvSpPr>
          <p:spPr bwMode="auto">
            <a:xfrm flipV="1">
              <a:off x="1183"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12" name="Line 44"/>
            <p:cNvSpPr>
              <a:spLocks noChangeShapeType="1"/>
            </p:cNvSpPr>
            <p:nvPr/>
          </p:nvSpPr>
          <p:spPr bwMode="auto">
            <a:xfrm flipV="1">
              <a:off x="1423"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13" name="Line 45"/>
            <p:cNvSpPr>
              <a:spLocks noChangeShapeType="1"/>
            </p:cNvSpPr>
            <p:nvPr/>
          </p:nvSpPr>
          <p:spPr bwMode="auto">
            <a:xfrm flipV="1">
              <a:off x="1664"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14" name="Line 46"/>
            <p:cNvSpPr>
              <a:spLocks noChangeShapeType="1"/>
            </p:cNvSpPr>
            <p:nvPr/>
          </p:nvSpPr>
          <p:spPr bwMode="auto">
            <a:xfrm flipV="1">
              <a:off x="1903" y="1649"/>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15" name="Oval 47"/>
            <p:cNvSpPr>
              <a:spLocks noChangeArrowheads="1"/>
            </p:cNvSpPr>
            <p:nvPr/>
          </p:nvSpPr>
          <p:spPr bwMode="auto">
            <a:xfrm>
              <a:off x="1823" y="1969"/>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16" name="Oval 48"/>
            <p:cNvSpPr>
              <a:spLocks noChangeArrowheads="1"/>
            </p:cNvSpPr>
            <p:nvPr/>
          </p:nvSpPr>
          <p:spPr bwMode="auto">
            <a:xfrm>
              <a:off x="1583" y="1969"/>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17" name="Oval 49"/>
            <p:cNvSpPr>
              <a:spLocks noChangeArrowheads="1"/>
            </p:cNvSpPr>
            <p:nvPr/>
          </p:nvSpPr>
          <p:spPr bwMode="auto">
            <a:xfrm>
              <a:off x="1344" y="1969"/>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18" name="Oval 50"/>
            <p:cNvSpPr>
              <a:spLocks noChangeArrowheads="1"/>
            </p:cNvSpPr>
            <p:nvPr/>
          </p:nvSpPr>
          <p:spPr bwMode="auto">
            <a:xfrm>
              <a:off x="1104" y="1969"/>
              <a:ext cx="159" cy="160"/>
            </a:xfrm>
            <a:prstGeom prst="ellipse">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19" name="Oval 51"/>
            <p:cNvSpPr>
              <a:spLocks noChangeArrowheads="1"/>
            </p:cNvSpPr>
            <p:nvPr/>
          </p:nvSpPr>
          <p:spPr bwMode="auto">
            <a:xfrm>
              <a:off x="864" y="1969"/>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20" name="Oval 52"/>
            <p:cNvSpPr>
              <a:spLocks noChangeArrowheads="1"/>
            </p:cNvSpPr>
            <p:nvPr/>
          </p:nvSpPr>
          <p:spPr bwMode="auto">
            <a:xfrm>
              <a:off x="624" y="1969"/>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21" name="Line 53"/>
            <p:cNvSpPr>
              <a:spLocks noChangeShapeType="1"/>
            </p:cNvSpPr>
            <p:nvPr/>
          </p:nvSpPr>
          <p:spPr bwMode="auto">
            <a:xfrm>
              <a:off x="784" y="205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22" name="Line 54"/>
            <p:cNvSpPr>
              <a:spLocks noChangeShapeType="1"/>
            </p:cNvSpPr>
            <p:nvPr/>
          </p:nvSpPr>
          <p:spPr bwMode="auto">
            <a:xfrm>
              <a:off x="1025" y="205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23" name="Line 55"/>
            <p:cNvSpPr>
              <a:spLocks noChangeShapeType="1"/>
            </p:cNvSpPr>
            <p:nvPr/>
          </p:nvSpPr>
          <p:spPr bwMode="auto">
            <a:xfrm>
              <a:off x="1264" y="2050"/>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24" name="Line 56"/>
            <p:cNvSpPr>
              <a:spLocks noChangeShapeType="1"/>
            </p:cNvSpPr>
            <p:nvPr/>
          </p:nvSpPr>
          <p:spPr bwMode="auto">
            <a:xfrm>
              <a:off x="1504" y="205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25" name="Line 57"/>
            <p:cNvSpPr>
              <a:spLocks noChangeShapeType="1"/>
            </p:cNvSpPr>
            <p:nvPr/>
          </p:nvSpPr>
          <p:spPr bwMode="auto">
            <a:xfrm>
              <a:off x="1744" y="205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26" name="Line 58"/>
            <p:cNvSpPr>
              <a:spLocks noChangeShapeType="1"/>
            </p:cNvSpPr>
            <p:nvPr/>
          </p:nvSpPr>
          <p:spPr bwMode="auto">
            <a:xfrm flipV="1">
              <a:off x="704"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27" name="Line 59"/>
            <p:cNvSpPr>
              <a:spLocks noChangeShapeType="1"/>
            </p:cNvSpPr>
            <p:nvPr/>
          </p:nvSpPr>
          <p:spPr bwMode="auto">
            <a:xfrm flipV="1">
              <a:off x="944"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28" name="Line 60"/>
            <p:cNvSpPr>
              <a:spLocks noChangeShapeType="1"/>
            </p:cNvSpPr>
            <p:nvPr/>
          </p:nvSpPr>
          <p:spPr bwMode="auto">
            <a:xfrm flipV="1">
              <a:off x="1183"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29" name="Line 61"/>
            <p:cNvSpPr>
              <a:spLocks noChangeShapeType="1"/>
            </p:cNvSpPr>
            <p:nvPr/>
          </p:nvSpPr>
          <p:spPr bwMode="auto">
            <a:xfrm flipV="1">
              <a:off x="1423"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30" name="Line 62"/>
            <p:cNvSpPr>
              <a:spLocks noChangeShapeType="1"/>
            </p:cNvSpPr>
            <p:nvPr/>
          </p:nvSpPr>
          <p:spPr bwMode="auto">
            <a:xfrm flipV="1">
              <a:off x="1664"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31" name="Line 63"/>
            <p:cNvSpPr>
              <a:spLocks noChangeShapeType="1"/>
            </p:cNvSpPr>
            <p:nvPr/>
          </p:nvSpPr>
          <p:spPr bwMode="auto">
            <a:xfrm flipV="1">
              <a:off x="1903" y="188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32" name="Oval 64"/>
            <p:cNvSpPr>
              <a:spLocks noChangeArrowheads="1"/>
            </p:cNvSpPr>
            <p:nvPr/>
          </p:nvSpPr>
          <p:spPr bwMode="auto">
            <a:xfrm>
              <a:off x="1823" y="221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3" name="Oval 65"/>
            <p:cNvSpPr>
              <a:spLocks noChangeArrowheads="1"/>
            </p:cNvSpPr>
            <p:nvPr/>
          </p:nvSpPr>
          <p:spPr bwMode="auto">
            <a:xfrm>
              <a:off x="1583" y="221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4" name="Oval 66"/>
            <p:cNvSpPr>
              <a:spLocks noChangeArrowheads="1"/>
            </p:cNvSpPr>
            <p:nvPr/>
          </p:nvSpPr>
          <p:spPr bwMode="auto">
            <a:xfrm>
              <a:off x="1344" y="221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5" name="Oval 67"/>
            <p:cNvSpPr>
              <a:spLocks noChangeArrowheads="1"/>
            </p:cNvSpPr>
            <p:nvPr/>
          </p:nvSpPr>
          <p:spPr bwMode="auto">
            <a:xfrm>
              <a:off x="1104" y="221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6" name="Oval 68"/>
            <p:cNvSpPr>
              <a:spLocks noChangeArrowheads="1"/>
            </p:cNvSpPr>
            <p:nvPr/>
          </p:nvSpPr>
          <p:spPr bwMode="auto">
            <a:xfrm>
              <a:off x="864" y="221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7" name="Oval 69"/>
            <p:cNvSpPr>
              <a:spLocks noChangeArrowheads="1"/>
            </p:cNvSpPr>
            <p:nvPr/>
          </p:nvSpPr>
          <p:spPr bwMode="auto">
            <a:xfrm>
              <a:off x="624" y="221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 name="Line 70"/>
            <p:cNvSpPr>
              <a:spLocks noChangeShapeType="1"/>
            </p:cNvSpPr>
            <p:nvPr/>
          </p:nvSpPr>
          <p:spPr bwMode="auto">
            <a:xfrm>
              <a:off x="784" y="229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39" name="Line 71"/>
            <p:cNvSpPr>
              <a:spLocks noChangeShapeType="1"/>
            </p:cNvSpPr>
            <p:nvPr/>
          </p:nvSpPr>
          <p:spPr bwMode="auto">
            <a:xfrm>
              <a:off x="1025" y="229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0" name="Line 72"/>
            <p:cNvSpPr>
              <a:spLocks noChangeShapeType="1"/>
            </p:cNvSpPr>
            <p:nvPr/>
          </p:nvSpPr>
          <p:spPr bwMode="auto">
            <a:xfrm>
              <a:off x="1264" y="2290"/>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1" name="Line 73"/>
            <p:cNvSpPr>
              <a:spLocks noChangeShapeType="1"/>
            </p:cNvSpPr>
            <p:nvPr/>
          </p:nvSpPr>
          <p:spPr bwMode="auto">
            <a:xfrm>
              <a:off x="1504" y="229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2" name="Line 74"/>
            <p:cNvSpPr>
              <a:spLocks noChangeShapeType="1"/>
            </p:cNvSpPr>
            <p:nvPr/>
          </p:nvSpPr>
          <p:spPr bwMode="auto">
            <a:xfrm>
              <a:off x="1744" y="229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3" name="Line 75"/>
            <p:cNvSpPr>
              <a:spLocks noChangeShapeType="1"/>
            </p:cNvSpPr>
            <p:nvPr/>
          </p:nvSpPr>
          <p:spPr bwMode="auto">
            <a:xfrm flipV="1">
              <a:off x="704"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4" name="Line 76"/>
            <p:cNvSpPr>
              <a:spLocks noChangeShapeType="1"/>
            </p:cNvSpPr>
            <p:nvPr/>
          </p:nvSpPr>
          <p:spPr bwMode="auto">
            <a:xfrm flipV="1">
              <a:off x="944"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5" name="Line 77"/>
            <p:cNvSpPr>
              <a:spLocks noChangeShapeType="1"/>
            </p:cNvSpPr>
            <p:nvPr/>
          </p:nvSpPr>
          <p:spPr bwMode="auto">
            <a:xfrm flipV="1">
              <a:off x="1183"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6" name="Line 78"/>
            <p:cNvSpPr>
              <a:spLocks noChangeShapeType="1"/>
            </p:cNvSpPr>
            <p:nvPr/>
          </p:nvSpPr>
          <p:spPr bwMode="auto">
            <a:xfrm flipV="1">
              <a:off x="1423"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7" name="Line 79"/>
            <p:cNvSpPr>
              <a:spLocks noChangeShapeType="1"/>
            </p:cNvSpPr>
            <p:nvPr/>
          </p:nvSpPr>
          <p:spPr bwMode="auto">
            <a:xfrm flipV="1">
              <a:off x="1664"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8" name="Line 80"/>
            <p:cNvSpPr>
              <a:spLocks noChangeShapeType="1"/>
            </p:cNvSpPr>
            <p:nvPr/>
          </p:nvSpPr>
          <p:spPr bwMode="auto">
            <a:xfrm flipV="1">
              <a:off x="1903" y="2129"/>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9" name="Oval 81"/>
            <p:cNvSpPr>
              <a:spLocks noChangeArrowheads="1"/>
            </p:cNvSpPr>
            <p:nvPr/>
          </p:nvSpPr>
          <p:spPr bwMode="auto">
            <a:xfrm>
              <a:off x="1823" y="245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0" name="Oval 82"/>
            <p:cNvSpPr>
              <a:spLocks noChangeArrowheads="1"/>
            </p:cNvSpPr>
            <p:nvPr/>
          </p:nvSpPr>
          <p:spPr bwMode="auto">
            <a:xfrm>
              <a:off x="1583" y="245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1" name="Oval 83"/>
            <p:cNvSpPr>
              <a:spLocks noChangeArrowheads="1"/>
            </p:cNvSpPr>
            <p:nvPr/>
          </p:nvSpPr>
          <p:spPr bwMode="auto">
            <a:xfrm>
              <a:off x="1344" y="245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2" name="Oval 84"/>
            <p:cNvSpPr>
              <a:spLocks noChangeArrowheads="1"/>
            </p:cNvSpPr>
            <p:nvPr/>
          </p:nvSpPr>
          <p:spPr bwMode="auto">
            <a:xfrm>
              <a:off x="1104" y="245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3" name="Oval 85"/>
            <p:cNvSpPr>
              <a:spLocks noChangeArrowheads="1"/>
            </p:cNvSpPr>
            <p:nvPr/>
          </p:nvSpPr>
          <p:spPr bwMode="auto">
            <a:xfrm>
              <a:off x="864" y="245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4" name="Oval 86"/>
            <p:cNvSpPr>
              <a:spLocks noChangeArrowheads="1"/>
            </p:cNvSpPr>
            <p:nvPr/>
          </p:nvSpPr>
          <p:spPr bwMode="auto">
            <a:xfrm>
              <a:off x="624" y="245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55" name="Line 87"/>
            <p:cNvSpPr>
              <a:spLocks noChangeShapeType="1"/>
            </p:cNvSpPr>
            <p:nvPr/>
          </p:nvSpPr>
          <p:spPr bwMode="auto">
            <a:xfrm>
              <a:off x="784" y="253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56" name="Line 88"/>
            <p:cNvSpPr>
              <a:spLocks noChangeShapeType="1"/>
            </p:cNvSpPr>
            <p:nvPr/>
          </p:nvSpPr>
          <p:spPr bwMode="auto">
            <a:xfrm>
              <a:off x="1025" y="253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57" name="Line 89"/>
            <p:cNvSpPr>
              <a:spLocks noChangeShapeType="1"/>
            </p:cNvSpPr>
            <p:nvPr/>
          </p:nvSpPr>
          <p:spPr bwMode="auto">
            <a:xfrm>
              <a:off x="1264" y="2530"/>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58" name="Line 90"/>
            <p:cNvSpPr>
              <a:spLocks noChangeShapeType="1"/>
            </p:cNvSpPr>
            <p:nvPr/>
          </p:nvSpPr>
          <p:spPr bwMode="auto">
            <a:xfrm>
              <a:off x="1504" y="253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59" name="Line 91"/>
            <p:cNvSpPr>
              <a:spLocks noChangeShapeType="1"/>
            </p:cNvSpPr>
            <p:nvPr/>
          </p:nvSpPr>
          <p:spPr bwMode="auto">
            <a:xfrm>
              <a:off x="1744" y="2530"/>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60" name="Line 92"/>
            <p:cNvSpPr>
              <a:spLocks noChangeShapeType="1"/>
            </p:cNvSpPr>
            <p:nvPr/>
          </p:nvSpPr>
          <p:spPr bwMode="auto">
            <a:xfrm flipV="1">
              <a:off x="704"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61" name="Line 93"/>
            <p:cNvSpPr>
              <a:spLocks noChangeShapeType="1"/>
            </p:cNvSpPr>
            <p:nvPr/>
          </p:nvSpPr>
          <p:spPr bwMode="auto">
            <a:xfrm flipV="1">
              <a:off x="944"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62" name="Line 94"/>
            <p:cNvSpPr>
              <a:spLocks noChangeShapeType="1"/>
            </p:cNvSpPr>
            <p:nvPr/>
          </p:nvSpPr>
          <p:spPr bwMode="auto">
            <a:xfrm flipV="1">
              <a:off x="1183"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63" name="Line 95"/>
            <p:cNvSpPr>
              <a:spLocks noChangeShapeType="1"/>
            </p:cNvSpPr>
            <p:nvPr/>
          </p:nvSpPr>
          <p:spPr bwMode="auto">
            <a:xfrm flipV="1">
              <a:off x="1423"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64" name="Line 96"/>
            <p:cNvSpPr>
              <a:spLocks noChangeShapeType="1"/>
            </p:cNvSpPr>
            <p:nvPr/>
          </p:nvSpPr>
          <p:spPr bwMode="auto">
            <a:xfrm flipV="1">
              <a:off x="1664"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65" name="Line 97"/>
            <p:cNvSpPr>
              <a:spLocks noChangeShapeType="1"/>
            </p:cNvSpPr>
            <p:nvPr/>
          </p:nvSpPr>
          <p:spPr bwMode="auto">
            <a:xfrm flipV="1">
              <a:off x="1903" y="237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grpSp>
      <p:sp>
        <p:nvSpPr>
          <p:cNvPr id="166" name="Oval 104"/>
          <p:cNvSpPr>
            <a:spLocks noChangeArrowheads="1"/>
          </p:cNvSpPr>
          <p:nvPr/>
        </p:nvSpPr>
        <p:spPr bwMode="auto">
          <a:xfrm>
            <a:off x="5259722" y="5261124"/>
            <a:ext cx="246159" cy="204412"/>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67" name="Oval 105"/>
          <p:cNvSpPr>
            <a:spLocks noChangeArrowheads="1"/>
          </p:cNvSpPr>
          <p:nvPr/>
        </p:nvSpPr>
        <p:spPr bwMode="auto">
          <a:xfrm>
            <a:off x="4885235" y="5261124"/>
            <a:ext cx="244621" cy="204412"/>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68" name="Oval 106"/>
          <p:cNvSpPr>
            <a:spLocks noChangeArrowheads="1"/>
          </p:cNvSpPr>
          <p:nvPr/>
        </p:nvSpPr>
        <p:spPr bwMode="auto">
          <a:xfrm>
            <a:off x="4509211" y="5261124"/>
            <a:ext cx="244621" cy="204412"/>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69" name="Oval 107"/>
          <p:cNvSpPr>
            <a:spLocks noChangeArrowheads="1"/>
          </p:cNvSpPr>
          <p:nvPr/>
        </p:nvSpPr>
        <p:spPr bwMode="auto">
          <a:xfrm>
            <a:off x="4133215" y="5261124"/>
            <a:ext cx="246159" cy="204412"/>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70" name="Line 108"/>
          <p:cNvSpPr>
            <a:spLocks noChangeShapeType="1"/>
          </p:cNvSpPr>
          <p:nvPr/>
        </p:nvSpPr>
        <p:spPr bwMode="auto">
          <a:xfrm>
            <a:off x="4383174" y="5340124"/>
            <a:ext cx="121541"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71" name="Line 109"/>
          <p:cNvSpPr>
            <a:spLocks noChangeShapeType="1"/>
          </p:cNvSpPr>
          <p:nvPr/>
        </p:nvSpPr>
        <p:spPr bwMode="auto">
          <a:xfrm>
            <a:off x="4757660" y="5340124"/>
            <a:ext cx="123079"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72" name="Line 110"/>
          <p:cNvSpPr>
            <a:spLocks noChangeShapeType="1"/>
          </p:cNvSpPr>
          <p:nvPr/>
        </p:nvSpPr>
        <p:spPr bwMode="auto">
          <a:xfrm>
            <a:off x="5133653" y="5340124"/>
            <a:ext cx="121542"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73" name="Oval 113"/>
          <p:cNvSpPr>
            <a:spLocks noChangeArrowheads="1"/>
          </p:cNvSpPr>
          <p:nvPr/>
        </p:nvSpPr>
        <p:spPr bwMode="auto">
          <a:xfrm>
            <a:off x="5259722" y="5642124"/>
            <a:ext cx="246159" cy="204412"/>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74" name="Oval 114"/>
          <p:cNvSpPr>
            <a:spLocks noChangeArrowheads="1"/>
          </p:cNvSpPr>
          <p:nvPr/>
        </p:nvSpPr>
        <p:spPr bwMode="auto">
          <a:xfrm>
            <a:off x="4885235" y="5642124"/>
            <a:ext cx="244621" cy="204412"/>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75" name="Oval 115"/>
          <p:cNvSpPr>
            <a:spLocks noChangeArrowheads="1"/>
          </p:cNvSpPr>
          <p:nvPr/>
        </p:nvSpPr>
        <p:spPr bwMode="auto">
          <a:xfrm>
            <a:off x="4509211" y="5642124"/>
            <a:ext cx="244621" cy="204412"/>
          </a:xfrm>
          <a:prstGeom prst="ellipse">
            <a:avLst/>
          </a:prstGeom>
          <a:solidFill>
            <a:srgbClr val="FF0000"/>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76" name="Oval 116"/>
          <p:cNvSpPr>
            <a:spLocks noChangeArrowheads="1"/>
          </p:cNvSpPr>
          <p:nvPr/>
        </p:nvSpPr>
        <p:spPr bwMode="auto">
          <a:xfrm>
            <a:off x="4133215" y="5642124"/>
            <a:ext cx="246159" cy="204412"/>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77" name="Line 117"/>
          <p:cNvSpPr>
            <a:spLocks noChangeShapeType="1"/>
          </p:cNvSpPr>
          <p:nvPr/>
        </p:nvSpPr>
        <p:spPr bwMode="auto">
          <a:xfrm>
            <a:off x="4383174" y="5721124"/>
            <a:ext cx="121541"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78" name="Line 118"/>
          <p:cNvSpPr>
            <a:spLocks noChangeShapeType="1"/>
          </p:cNvSpPr>
          <p:nvPr/>
        </p:nvSpPr>
        <p:spPr bwMode="auto">
          <a:xfrm>
            <a:off x="4757660" y="5721124"/>
            <a:ext cx="123079"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79" name="Line 119"/>
          <p:cNvSpPr>
            <a:spLocks noChangeShapeType="1"/>
          </p:cNvSpPr>
          <p:nvPr/>
        </p:nvSpPr>
        <p:spPr bwMode="auto">
          <a:xfrm>
            <a:off x="5133653" y="5721124"/>
            <a:ext cx="121542"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80" name="Line 121"/>
          <p:cNvSpPr>
            <a:spLocks noChangeShapeType="1"/>
          </p:cNvSpPr>
          <p:nvPr/>
        </p:nvSpPr>
        <p:spPr bwMode="auto">
          <a:xfrm flipV="1">
            <a:off x="4254029" y="5490330"/>
            <a:ext cx="0" cy="102206"/>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81" name="Line 122"/>
          <p:cNvSpPr>
            <a:spLocks noChangeShapeType="1"/>
          </p:cNvSpPr>
          <p:nvPr/>
        </p:nvSpPr>
        <p:spPr bwMode="auto">
          <a:xfrm flipV="1">
            <a:off x="4628488" y="5490330"/>
            <a:ext cx="0" cy="102206"/>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82" name="Line 123"/>
          <p:cNvSpPr>
            <a:spLocks noChangeShapeType="1"/>
          </p:cNvSpPr>
          <p:nvPr/>
        </p:nvSpPr>
        <p:spPr bwMode="auto">
          <a:xfrm flipV="1">
            <a:off x="5004512" y="5490330"/>
            <a:ext cx="0" cy="102206"/>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83" name="Line 124"/>
          <p:cNvSpPr>
            <a:spLocks noChangeShapeType="1"/>
          </p:cNvSpPr>
          <p:nvPr/>
        </p:nvSpPr>
        <p:spPr bwMode="auto">
          <a:xfrm flipV="1">
            <a:off x="5382102" y="5490330"/>
            <a:ext cx="0" cy="102206"/>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84" name="Oval 127"/>
          <p:cNvSpPr>
            <a:spLocks noChangeArrowheads="1"/>
          </p:cNvSpPr>
          <p:nvPr/>
        </p:nvSpPr>
        <p:spPr bwMode="auto">
          <a:xfrm>
            <a:off x="5259722" y="6024712"/>
            <a:ext cx="246159" cy="204412"/>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85" name="Oval 128"/>
          <p:cNvSpPr>
            <a:spLocks noChangeArrowheads="1"/>
          </p:cNvSpPr>
          <p:nvPr/>
        </p:nvSpPr>
        <p:spPr bwMode="auto">
          <a:xfrm>
            <a:off x="4885235" y="6024712"/>
            <a:ext cx="244621" cy="204412"/>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86" name="Oval 129"/>
          <p:cNvSpPr>
            <a:spLocks noChangeArrowheads="1"/>
          </p:cNvSpPr>
          <p:nvPr/>
        </p:nvSpPr>
        <p:spPr bwMode="auto">
          <a:xfrm>
            <a:off x="4509211" y="6024712"/>
            <a:ext cx="244621" cy="204412"/>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87" name="Oval 130"/>
          <p:cNvSpPr>
            <a:spLocks noChangeArrowheads="1"/>
          </p:cNvSpPr>
          <p:nvPr/>
        </p:nvSpPr>
        <p:spPr bwMode="auto">
          <a:xfrm>
            <a:off x="4133215" y="6024712"/>
            <a:ext cx="246159" cy="204412"/>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188" name="Line 131"/>
          <p:cNvSpPr>
            <a:spLocks noChangeShapeType="1"/>
          </p:cNvSpPr>
          <p:nvPr/>
        </p:nvSpPr>
        <p:spPr bwMode="auto">
          <a:xfrm>
            <a:off x="4383174" y="6102124"/>
            <a:ext cx="121541"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89" name="Line 132"/>
          <p:cNvSpPr>
            <a:spLocks noChangeShapeType="1"/>
          </p:cNvSpPr>
          <p:nvPr/>
        </p:nvSpPr>
        <p:spPr bwMode="auto">
          <a:xfrm>
            <a:off x="4757660" y="6102124"/>
            <a:ext cx="123079"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90" name="Line 133"/>
          <p:cNvSpPr>
            <a:spLocks noChangeShapeType="1"/>
          </p:cNvSpPr>
          <p:nvPr/>
        </p:nvSpPr>
        <p:spPr bwMode="auto">
          <a:xfrm>
            <a:off x="5133653" y="6102124"/>
            <a:ext cx="121542"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91" name="Line 135"/>
          <p:cNvSpPr>
            <a:spLocks noChangeShapeType="1"/>
          </p:cNvSpPr>
          <p:nvPr/>
        </p:nvSpPr>
        <p:spPr bwMode="auto">
          <a:xfrm flipV="1">
            <a:off x="4254029" y="5871330"/>
            <a:ext cx="0" cy="102206"/>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92" name="Line 136"/>
          <p:cNvSpPr>
            <a:spLocks noChangeShapeType="1"/>
          </p:cNvSpPr>
          <p:nvPr/>
        </p:nvSpPr>
        <p:spPr bwMode="auto">
          <a:xfrm flipV="1">
            <a:off x="4628488" y="5871330"/>
            <a:ext cx="0" cy="102206"/>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93" name="Line 137"/>
          <p:cNvSpPr>
            <a:spLocks noChangeShapeType="1"/>
          </p:cNvSpPr>
          <p:nvPr/>
        </p:nvSpPr>
        <p:spPr bwMode="auto">
          <a:xfrm flipV="1">
            <a:off x="5004512" y="5871330"/>
            <a:ext cx="0" cy="102206"/>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94" name="Line 138"/>
          <p:cNvSpPr>
            <a:spLocks noChangeShapeType="1"/>
          </p:cNvSpPr>
          <p:nvPr/>
        </p:nvSpPr>
        <p:spPr bwMode="auto">
          <a:xfrm flipV="1">
            <a:off x="5382102" y="5871330"/>
            <a:ext cx="0" cy="102206"/>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195" name="Line 99"/>
          <p:cNvSpPr>
            <a:spLocks noChangeShapeType="1"/>
          </p:cNvSpPr>
          <p:nvPr/>
        </p:nvSpPr>
        <p:spPr bwMode="auto">
          <a:xfrm>
            <a:off x="2880067" y="4120775"/>
            <a:ext cx="1624647" cy="1471763"/>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6" name="Line 100"/>
          <p:cNvSpPr>
            <a:spLocks noChangeShapeType="1"/>
          </p:cNvSpPr>
          <p:nvPr/>
        </p:nvSpPr>
        <p:spPr bwMode="auto">
          <a:xfrm>
            <a:off x="3226047" y="4115211"/>
            <a:ext cx="1353873" cy="1553527"/>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7" name="Line 101"/>
          <p:cNvSpPr>
            <a:spLocks noChangeShapeType="1"/>
          </p:cNvSpPr>
          <p:nvPr/>
        </p:nvSpPr>
        <p:spPr bwMode="auto">
          <a:xfrm>
            <a:off x="3595285" y="4135650"/>
            <a:ext cx="984635" cy="1533086"/>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8" name="Line 155"/>
          <p:cNvSpPr>
            <a:spLocks noChangeShapeType="1"/>
          </p:cNvSpPr>
          <p:nvPr/>
        </p:nvSpPr>
        <p:spPr bwMode="auto">
          <a:xfrm>
            <a:off x="2869116" y="4748884"/>
            <a:ext cx="1710803" cy="919852"/>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9" name="Line 156"/>
          <p:cNvSpPr>
            <a:spLocks noChangeShapeType="1"/>
          </p:cNvSpPr>
          <p:nvPr/>
        </p:nvSpPr>
        <p:spPr bwMode="auto">
          <a:xfrm>
            <a:off x="3213738" y="4728445"/>
            <a:ext cx="1366181" cy="940293"/>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00" name="Line 157"/>
          <p:cNvSpPr>
            <a:spLocks noChangeShapeType="1"/>
          </p:cNvSpPr>
          <p:nvPr/>
        </p:nvSpPr>
        <p:spPr bwMode="auto">
          <a:xfrm>
            <a:off x="3582976" y="4748884"/>
            <a:ext cx="996943" cy="919852"/>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01" name="Line 158"/>
          <p:cNvSpPr>
            <a:spLocks noChangeShapeType="1"/>
          </p:cNvSpPr>
          <p:nvPr/>
        </p:nvSpPr>
        <p:spPr bwMode="auto">
          <a:xfrm>
            <a:off x="2880067" y="4427390"/>
            <a:ext cx="1624647" cy="1165146"/>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02" name="Line 159"/>
          <p:cNvSpPr>
            <a:spLocks noChangeShapeType="1"/>
          </p:cNvSpPr>
          <p:nvPr/>
        </p:nvSpPr>
        <p:spPr bwMode="auto">
          <a:xfrm>
            <a:off x="3226047" y="4421826"/>
            <a:ext cx="1353873" cy="124691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03" name="Line 160"/>
          <p:cNvSpPr>
            <a:spLocks noChangeShapeType="1"/>
          </p:cNvSpPr>
          <p:nvPr/>
        </p:nvSpPr>
        <p:spPr bwMode="auto">
          <a:xfrm>
            <a:off x="3595285" y="4442269"/>
            <a:ext cx="984635" cy="1226469"/>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204" name="Group 182"/>
          <p:cNvGrpSpPr/>
          <p:nvPr/>
        </p:nvGrpSpPr>
        <p:grpSpPr bwMode="auto">
          <a:xfrm>
            <a:off x="8433436" y="3505200"/>
            <a:ext cx="983097" cy="818924"/>
            <a:chOff x="769" y="2495"/>
            <a:chExt cx="639" cy="641"/>
          </a:xfrm>
        </p:grpSpPr>
        <p:sp>
          <p:nvSpPr>
            <p:cNvPr id="205" name="Oval 161"/>
            <p:cNvSpPr>
              <a:spLocks noChangeArrowheads="1"/>
            </p:cNvSpPr>
            <p:nvPr/>
          </p:nvSpPr>
          <p:spPr bwMode="auto">
            <a:xfrm>
              <a:off x="1248" y="2495"/>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dirty="0">
                  <a:solidFill>
                    <a:schemeClr val="bg1"/>
                  </a:solidFill>
                </a:rPr>
                <a:t>w13</a:t>
              </a:r>
              <a:endParaRPr lang="en-US" altLang="zh-TW" sz="1000" dirty="0">
                <a:solidFill>
                  <a:schemeClr val="bg1"/>
                </a:solidFill>
              </a:endParaRPr>
            </a:p>
          </p:txBody>
        </p:sp>
        <p:sp>
          <p:nvSpPr>
            <p:cNvPr id="206" name="Oval 162"/>
            <p:cNvSpPr>
              <a:spLocks noChangeArrowheads="1"/>
            </p:cNvSpPr>
            <p:nvPr/>
          </p:nvSpPr>
          <p:spPr bwMode="auto">
            <a:xfrm>
              <a:off x="1008" y="2495"/>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900">
                  <a:solidFill>
                    <a:schemeClr val="bg1"/>
                  </a:solidFill>
                </a:rPr>
                <a:t>w12</a:t>
              </a:r>
              <a:endParaRPr lang="en-US" altLang="zh-TW" sz="900">
                <a:solidFill>
                  <a:schemeClr val="bg1"/>
                </a:solidFill>
              </a:endParaRPr>
            </a:p>
          </p:txBody>
        </p:sp>
        <p:sp>
          <p:nvSpPr>
            <p:cNvPr id="207" name="Oval 163"/>
            <p:cNvSpPr>
              <a:spLocks noChangeArrowheads="1"/>
            </p:cNvSpPr>
            <p:nvPr/>
          </p:nvSpPr>
          <p:spPr bwMode="auto">
            <a:xfrm>
              <a:off x="769" y="2495"/>
              <a:ext cx="159"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900">
                  <a:solidFill>
                    <a:schemeClr val="bg1"/>
                  </a:solidFill>
                </a:rPr>
                <a:t>w11</a:t>
              </a:r>
              <a:endParaRPr lang="en-US" altLang="zh-TW" sz="900">
                <a:solidFill>
                  <a:schemeClr val="bg1"/>
                </a:solidFill>
              </a:endParaRPr>
            </a:p>
          </p:txBody>
        </p:sp>
        <p:sp>
          <p:nvSpPr>
            <p:cNvPr id="208" name="Line 164"/>
            <p:cNvSpPr>
              <a:spLocks noChangeShapeType="1"/>
            </p:cNvSpPr>
            <p:nvPr/>
          </p:nvSpPr>
          <p:spPr bwMode="auto">
            <a:xfrm>
              <a:off x="929" y="257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09" name="Line 165"/>
            <p:cNvSpPr>
              <a:spLocks noChangeShapeType="1"/>
            </p:cNvSpPr>
            <p:nvPr/>
          </p:nvSpPr>
          <p:spPr bwMode="auto">
            <a:xfrm>
              <a:off x="1169" y="257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10" name="Oval 166"/>
            <p:cNvSpPr>
              <a:spLocks noChangeArrowheads="1"/>
            </p:cNvSpPr>
            <p:nvPr/>
          </p:nvSpPr>
          <p:spPr bwMode="auto">
            <a:xfrm>
              <a:off x="1248" y="2736"/>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w23</a:t>
              </a:r>
              <a:endParaRPr lang="en-US" altLang="zh-TW" sz="1000">
                <a:solidFill>
                  <a:schemeClr val="bg1"/>
                </a:solidFill>
              </a:endParaRPr>
            </a:p>
          </p:txBody>
        </p:sp>
        <p:sp>
          <p:nvSpPr>
            <p:cNvPr id="211" name="Oval 167"/>
            <p:cNvSpPr>
              <a:spLocks noChangeArrowheads="1"/>
            </p:cNvSpPr>
            <p:nvPr/>
          </p:nvSpPr>
          <p:spPr bwMode="auto">
            <a:xfrm>
              <a:off x="1008" y="2736"/>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w22</a:t>
              </a:r>
              <a:endParaRPr lang="en-US" altLang="zh-TW" sz="1000">
                <a:solidFill>
                  <a:schemeClr val="bg1"/>
                </a:solidFill>
              </a:endParaRPr>
            </a:p>
          </p:txBody>
        </p:sp>
        <p:sp>
          <p:nvSpPr>
            <p:cNvPr id="212" name="Oval 168"/>
            <p:cNvSpPr>
              <a:spLocks noChangeArrowheads="1"/>
            </p:cNvSpPr>
            <p:nvPr/>
          </p:nvSpPr>
          <p:spPr bwMode="auto">
            <a:xfrm>
              <a:off x="769" y="2736"/>
              <a:ext cx="159"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w21</a:t>
              </a:r>
              <a:endParaRPr lang="en-US" altLang="zh-TW" sz="1000">
                <a:solidFill>
                  <a:schemeClr val="bg1"/>
                </a:solidFill>
              </a:endParaRPr>
            </a:p>
          </p:txBody>
        </p:sp>
        <p:sp>
          <p:nvSpPr>
            <p:cNvPr id="213" name="Line 169"/>
            <p:cNvSpPr>
              <a:spLocks noChangeShapeType="1"/>
            </p:cNvSpPr>
            <p:nvPr/>
          </p:nvSpPr>
          <p:spPr bwMode="auto">
            <a:xfrm>
              <a:off x="929" y="281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14" name="Line 170"/>
            <p:cNvSpPr>
              <a:spLocks noChangeShapeType="1"/>
            </p:cNvSpPr>
            <p:nvPr/>
          </p:nvSpPr>
          <p:spPr bwMode="auto">
            <a:xfrm>
              <a:off x="1169" y="281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15" name="Line 171"/>
            <p:cNvSpPr>
              <a:spLocks noChangeShapeType="1"/>
            </p:cNvSpPr>
            <p:nvPr/>
          </p:nvSpPr>
          <p:spPr bwMode="auto">
            <a:xfrm flipV="1">
              <a:off x="848" y="2655"/>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16" name="Line 172"/>
            <p:cNvSpPr>
              <a:spLocks noChangeShapeType="1"/>
            </p:cNvSpPr>
            <p:nvPr/>
          </p:nvSpPr>
          <p:spPr bwMode="auto">
            <a:xfrm flipV="1">
              <a:off x="1089" y="2655"/>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17" name="Line 173"/>
            <p:cNvSpPr>
              <a:spLocks noChangeShapeType="1"/>
            </p:cNvSpPr>
            <p:nvPr/>
          </p:nvSpPr>
          <p:spPr bwMode="auto">
            <a:xfrm flipV="1">
              <a:off x="1328" y="2655"/>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18" name="Oval 174"/>
            <p:cNvSpPr>
              <a:spLocks noChangeArrowheads="1"/>
            </p:cNvSpPr>
            <p:nvPr/>
          </p:nvSpPr>
          <p:spPr bwMode="auto">
            <a:xfrm>
              <a:off x="1248" y="2976"/>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w33</a:t>
              </a:r>
              <a:endParaRPr lang="en-US" altLang="zh-TW" sz="1000">
                <a:solidFill>
                  <a:schemeClr val="bg1"/>
                </a:solidFill>
              </a:endParaRPr>
            </a:p>
          </p:txBody>
        </p:sp>
        <p:sp>
          <p:nvSpPr>
            <p:cNvPr id="219" name="Oval 175"/>
            <p:cNvSpPr>
              <a:spLocks noChangeArrowheads="1"/>
            </p:cNvSpPr>
            <p:nvPr/>
          </p:nvSpPr>
          <p:spPr bwMode="auto">
            <a:xfrm>
              <a:off x="1008" y="2976"/>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w32</a:t>
              </a:r>
              <a:endParaRPr lang="en-US" altLang="zh-TW" sz="1000">
                <a:solidFill>
                  <a:schemeClr val="bg1"/>
                </a:solidFill>
              </a:endParaRPr>
            </a:p>
          </p:txBody>
        </p:sp>
        <p:sp>
          <p:nvSpPr>
            <p:cNvPr id="220" name="Oval 176"/>
            <p:cNvSpPr>
              <a:spLocks noChangeArrowheads="1"/>
            </p:cNvSpPr>
            <p:nvPr/>
          </p:nvSpPr>
          <p:spPr bwMode="auto">
            <a:xfrm>
              <a:off x="769" y="2976"/>
              <a:ext cx="159"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w31</a:t>
              </a:r>
              <a:endParaRPr lang="en-US" altLang="zh-TW" sz="1000">
                <a:solidFill>
                  <a:schemeClr val="bg1"/>
                </a:solidFill>
              </a:endParaRPr>
            </a:p>
          </p:txBody>
        </p:sp>
        <p:sp>
          <p:nvSpPr>
            <p:cNvPr id="221" name="Line 177"/>
            <p:cNvSpPr>
              <a:spLocks noChangeShapeType="1"/>
            </p:cNvSpPr>
            <p:nvPr/>
          </p:nvSpPr>
          <p:spPr bwMode="auto">
            <a:xfrm>
              <a:off x="929" y="305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22" name="Line 178"/>
            <p:cNvSpPr>
              <a:spLocks noChangeShapeType="1"/>
            </p:cNvSpPr>
            <p:nvPr/>
          </p:nvSpPr>
          <p:spPr bwMode="auto">
            <a:xfrm>
              <a:off x="1169" y="305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23" name="Line 179"/>
            <p:cNvSpPr>
              <a:spLocks noChangeShapeType="1"/>
            </p:cNvSpPr>
            <p:nvPr/>
          </p:nvSpPr>
          <p:spPr bwMode="auto">
            <a:xfrm flipV="1">
              <a:off x="848" y="2896"/>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24" name="Line 180"/>
            <p:cNvSpPr>
              <a:spLocks noChangeShapeType="1"/>
            </p:cNvSpPr>
            <p:nvPr/>
          </p:nvSpPr>
          <p:spPr bwMode="auto">
            <a:xfrm flipV="1">
              <a:off x="1089" y="2896"/>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25" name="Line 181"/>
            <p:cNvSpPr>
              <a:spLocks noChangeShapeType="1"/>
            </p:cNvSpPr>
            <p:nvPr/>
          </p:nvSpPr>
          <p:spPr bwMode="auto">
            <a:xfrm flipV="1">
              <a:off x="1328" y="2896"/>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grpSp>
      <p:grpSp>
        <p:nvGrpSpPr>
          <p:cNvPr id="226" name="Group 536"/>
          <p:cNvGrpSpPr/>
          <p:nvPr/>
        </p:nvGrpSpPr>
        <p:grpSpPr bwMode="auto">
          <a:xfrm>
            <a:off x="8465290" y="5334000"/>
            <a:ext cx="1352335" cy="818924"/>
            <a:chOff x="4384" y="2880"/>
            <a:chExt cx="879" cy="641"/>
          </a:xfrm>
        </p:grpSpPr>
        <p:sp>
          <p:nvSpPr>
            <p:cNvPr id="227" name="Oval 185"/>
            <p:cNvSpPr>
              <a:spLocks noChangeArrowheads="1"/>
            </p:cNvSpPr>
            <p:nvPr/>
          </p:nvSpPr>
          <p:spPr bwMode="auto">
            <a:xfrm>
              <a:off x="5103" y="288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28" name="Oval 186"/>
            <p:cNvSpPr>
              <a:spLocks noChangeArrowheads="1"/>
            </p:cNvSpPr>
            <p:nvPr/>
          </p:nvSpPr>
          <p:spPr bwMode="auto">
            <a:xfrm>
              <a:off x="4864" y="288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29" name="Oval 187"/>
            <p:cNvSpPr>
              <a:spLocks noChangeArrowheads="1"/>
            </p:cNvSpPr>
            <p:nvPr/>
          </p:nvSpPr>
          <p:spPr bwMode="auto">
            <a:xfrm>
              <a:off x="4624" y="288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30" name="Oval 188"/>
            <p:cNvSpPr>
              <a:spLocks noChangeArrowheads="1"/>
            </p:cNvSpPr>
            <p:nvPr/>
          </p:nvSpPr>
          <p:spPr bwMode="auto">
            <a:xfrm>
              <a:off x="4384" y="288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31" name="Line 189"/>
            <p:cNvSpPr>
              <a:spLocks noChangeShapeType="1"/>
            </p:cNvSpPr>
            <p:nvPr/>
          </p:nvSpPr>
          <p:spPr bwMode="auto">
            <a:xfrm>
              <a:off x="4545" y="296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32" name="Line 190"/>
            <p:cNvSpPr>
              <a:spLocks noChangeShapeType="1"/>
            </p:cNvSpPr>
            <p:nvPr/>
          </p:nvSpPr>
          <p:spPr bwMode="auto">
            <a:xfrm>
              <a:off x="4784" y="2961"/>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33" name="Line 191"/>
            <p:cNvSpPr>
              <a:spLocks noChangeShapeType="1"/>
            </p:cNvSpPr>
            <p:nvPr/>
          </p:nvSpPr>
          <p:spPr bwMode="auto">
            <a:xfrm>
              <a:off x="5024" y="296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34" name="Oval 194"/>
            <p:cNvSpPr>
              <a:spLocks noChangeArrowheads="1"/>
            </p:cNvSpPr>
            <p:nvPr/>
          </p:nvSpPr>
          <p:spPr bwMode="auto">
            <a:xfrm>
              <a:off x="5103" y="312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35" name="Oval 195"/>
            <p:cNvSpPr>
              <a:spLocks noChangeArrowheads="1"/>
            </p:cNvSpPr>
            <p:nvPr/>
          </p:nvSpPr>
          <p:spPr bwMode="auto">
            <a:xfrm>
              <a:off x="4864" y="312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36" name="Oval 196"/>
            <p:cNvSpPr>
              <a:spLocks noChangeArrowheads="1"/>
            </p:cNvSpPr>
            <p:nvPr/>
          </p:nvSpPr>
          <p:spPr bwMode="auto">
            <a:xfrm>
              <a:off x="4624" y="3120"/>
              <a:ext cx="159" cy="160"/>
            </a:xfrm>
            <a:prstGeom prst="ellipse">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37" name="Oval 197"/>
            <p:cNvSpPr>
              <a:spLocks noChangeArrowheads="1"/>
            </p:cNvSpPr>
            <p:nvPr/>
          </p:nvSpPr>
          <p:spPr bwMode="auto">
            <a:xfrm>
              <a:off x="4384" y="312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38" name="Line 198"/>
            <p:cNvSpPr>
              <a:spLocks noChangeShapeType="1"/>
            </p:cNvSpPr>
            <p:nvPr/>
          </p:nvSpPr>
          <p:spPr bwMode="auto">
            <a:xfrm>
              <a:off x="4545" y="320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39" name="Line 199"/>
            <p:cNvSpPr>
              <a:spLocks noChangeShapeType="1"/>
            </p:cNvSpPr>
            <p:nvPr/>
          </p:nvSpPr>
          <p:spPr bwMode="auto">
            <a:xfrm>
              <a:off x="4784" y="3201"/>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40" name="Line 200"/>
            <p:cNvSpPr>
              <a:spLocks noChangeShapeType="1"/>
            </p:cNvSpPr>
            <p:nvPr/>
          </p:nvSpPr>
          <p:spPr bwMode="auto">
            <a:xfrm>
              <a:off x="5024" y="320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41" name="Line 202"/>
            <p:cNvSpPr>
              <a:spLocks noChangeShapeType="1"/>
            </p:cNvSpPr>
            <p:nvPr/>
          </p:nvSpPr>
          <p:spPr bwMode="auto">
            <a:xfrm flipV="1">
              <a:off x="4464" y="304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42" name="Line 203"/>
            <p:cNvSpPr>
              <a:spLocks noChangeShapeType="1"/>
            </p:cNvSpPr>
            <p:nvPr/>
          </p:nvSpPr>
          <p:spPr bwMode="auto">
            <a:xfrm flipV="1">
              <a:off x="4703" y="304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43" name="Line 204"/>
            <p:cNvSpPr>
              <a:spLocks noChangeShapeType="1"/>
            </p:cNvSpPr>
            <p:nvPr/>
          </p:nvSpPr>
          <p:spPr bwMode="auto">
            <a:xfrm flipV="1">
              <a:off x="4943" y="304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44" name="Line 205"/>
            <p:cNvSpPr>
              <a:spLocks noChangeShapeType="1"/>
            </p:cNvSpPr>
            <p:nvPr/>
          </p:nvSpPr>
          <p:spPr bwMode="auto">
            <a:xfrm flipV="1">
              <a:off x="5184" y="304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45" name="Oval 208"/>
            <p:cNvSpPr>
              <a:spLocks noChangeArrowheads="1"/>
            </p:cNvSpPr>
            <p:nvPr/>
          </p:nvSpPr>
          <p:spPr bwMode="auto">
            <a:xfrm>
              <a:off x="5103" y="3361"/>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46" name="Oval 209"/>
            <p:cNvSpPr>
              <a:spLocks noChangeArrowheads="1"/>
            </p:cNvSpPr>
            <p:nvPr/>
          </p:nvSpPr>
          <p:spPr bwMode="auto">
            <a:xfrm>
              <a:off x="4864" y="3361"/>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47" name="Oval 210"/>
            <p:cNvSpPr>
              <a:spLocks noChangeArrowheads="1"/>
            </p:cNvSpPr>
            <p:nvPr/>
          </p:nvSpPr>
          <p:spPr bwMode="auto">
            <a:xfrm>
              <a:off x="4624" y="3361"/>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48" name="Oval 211"/>
            <p:cNvSpPr>
              <a:spLocks noChangeArrowheads="1"/>
            </p:cNvSpPr>
            <p:nvPr/>
          </p:nvSpPr>
          <p:spPr bwMode="auto">
            <a:xfrm>
              <a:off x="4384" y="3361"/>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nchor="ctr"/>
            <a:lstStyle/>
            <a:p>
              <a:endParaRPr lang="zh-TW" altLang="en-US"/>
            </a:p>
          </p:txBody>
        </p:sp>
        <p:sp>
          <p:nvSpPr>
            <p:cNvPr id="249" name="Line 212"/>
            <p:cNvSpPr>
              <a:spLocks noChangeShapeType="1"/>
            </p:cNvSpPr>
            <p:nvPr/>
          </p:nvSpPr>
          <p:spPr bwMode="auto">
            <a:xfrm>
              <a:off x="4545" y="344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50" name="Line 213"/>
            <p:cNvSpPr>
              <a:spLocks noChangeShapeType="1"/>
            </p:cNvSpPr>
            <p:nvPr/>
          </p:nvSpPr>
          <p:spPr bwMode="auto">
            <a:xfrm>
              <a:off x="4784" y="3441"/>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51" name="Line 214"/>
            <p:cNvSpPr>
              <a:spLocks noChangeShapeType="1"/>
            </p:cNvSpPr>
            <p:nvPr/>
          </p:nvSpPr>
          <p:spPr bwMode="auto">
            <a:xfrm>
              <a:off x="5024" y="344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52" name="Line 216"/>
            <p:cNvSpPr>
              <a:spLocks noChangeShapeType="1"/>
            </p:cNvSpPr>
            <p:nvPr/>
          </p:nvSpPr>
          <p:spPr bwMode="auto">
            <a:xfrm flipV="1">
              <a:off x="4464" y="328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53" name="Line 217"/>
            <p:cNvSpPr>
              <a:spLocks noChangeShapeType="1"/>
            </p:cNvSpPr>
            <p:nvPr/>
          </p:nvSpPr>
          <p:spPr bwMode="auto">
            <a:xfrm flipV="1">
              <a:off x="4703" y="328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54" name="Line 218"/>
            <p:cNvSpPr>
              <a:spLocks noChangeShapeType="1"/>
            </p:cNvSpPr>
            <p:nvPr/>
          </p:nvSpPr>
          <p:spPr bwMode="auto">
            <a:xfrm flipV="1">
              <a:off x="4943" y="328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sp>
          <p:nvSpPr>
            <p:cNvPr id="255" name="Line 219"/>
            <p:cNvSpPr>
              <a:spLocks noChangeShapeType="1"/>
            </p:cNvSpPr>
            <p:nvPr/>
          </p:nvSpPr>
          <p:spPr bwMode="auto">
            <a:xfrm flipV="1">
              <a:off x="5184" y="328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8100000" algn="ctr" rotWithShape="0">
                      <a:schemeClr val="bg2">
                        <a:alpha val="50000"/>
                      </a:schemeClr>
                    </a:outerShdw>
                  </a:effectLst>
                </a14:hiddenEffects>
              </a:ext>
            </a:extLst>
          </p:spPr>
          <p:txBody>
            <a:bodyPr wrap="none"/>
            <a:lstStyle/>
            <a:p>
              <a:endParaRPr lang="zh-TW" altLang="en-US"/>
            </a:p>
          </p:txBody>
        </p:sp>
      </p:grpSp>
      <p:sp>
        <p:nvSpPr>
          <p:cNvPr id="256" name="Line 469"/>
          <p:cNvSpPr>
            <a:spLocks noChangeShapeType="1"/>
          </p:cNvSpPr>
          <p:nvPr/>
        </p:nvSpPr>
        <p:spPr bwMode="auto">
          <a:xfrm>
            <a:off x="6863208" y="3839936"/>
            <a:ext cx="1476952"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57" name="Line 470"/>
          <p:cNvSpPr>
            <a:spLocks noChangeShapeType="1"/>
          </p:cNvSpPr>
          <p:nvPr/>
        </p:nvSpPr>
        <p:spPr bwMode="auto">
          <a:xfrm>
            <a:off x="8941799" y="4626239"/>
            <a:ext cx="0" cy="1042499"/>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258" name="Group 510"/>
          <p:cNvGrpSpPr/>
          <p:nvPr/>
        </p:nvGrpSpPr>
        <p:grpSpPr bwMode="auto">
          <a:xfrm>
            <a:off x="2539762" y="2057400"/>
            <a:ext cx="7660152" cy="818924"/>
            <a:chOff x="528" y="816"/>
            <a:chExt cx="4979" cy="641"/>
          </a:xfrm>
        </p:grpSpPr>
        <p:grpSp>
          <p:nvGrpSpPr>
            <p:cNvPr id="259" name="Group 474"/>
            <p:cNvGrpSpPr/>
            <p:nvPr/>
          </p:nvGrpSpPr>
          <p:grpSpPr bwMode="auto">
            <a:xfrm>
              <a:off x="2208" y="816"/>
              <a:ext cx="639" cy="641"/>
              <a:chOff x="769" y="2495"/>
              <a:chExt cx="639" cy="641"/>
            </a:xfrm>
          </p:grpSpPr>
          <p:sp>
            <p:nvSpPr>
              <p:cNvPr id="271" name="Oval 475"/>
              <p:cNvSpPr>
                <a:spLocks noChangeArrowheads="1"/>
              </p:cNvSpPr>
              <p:nvPr/>
            </p:nvSpPr>
            <p:spPr bwMode="auto">
              <a:xfrm>
                <a:off x="1248" y="2495"/>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1</a:t>
                </a:r>
                <a:endParaRPr lang="en-US" altLang="zh-TW" sz="1000">
                  <a:solidFill>
                    <a:schemeClr val="bg1"/>
                  </a:solidFill>
                </a:endParaRPr>
              </a:p>
            </p:txBody>
          </p:sp>
          <p:sp>
            <p:nvSpPr>
              <p:cNvPr id="272" name="Oval 476"/>
              <p:cNvSpPr>
                <a:spLocks noChangeArrowheads="1"/>
              </p:cNvSpPr>
              <p:nvPr/>
            </p:nvSpPr>
            <p:spPr bwMode="auto">
              <a:xfrm>
                <a:off x="1008" y="2495"/>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900">
                    <a:solidFill>
                      <a:schemeClr val="bg1"/>
                    </a:solidFill>
                  </a:rPr>
                  <a:t>0</a:t>
                </a:r>
                <a:endParaRPr lang="en-US" altLang="zh-TW" sz="900">
                  <a:solidFill>
                    <a:schemeClr val="bg1"/>
                  </a:solidFill>
                </a:endParaRPr>
              </a:p>
            </p:txBody>
          </p:sp>
          <p:sp>
            <p:nvSpPr>
              <p:cNvPr id="273" name="Oval 477"/>
              <p:cNvSpPr>
                <a:spLocks noChangeArrowheads="1"/>
              </p:cNvSpPr>
              <p:nvPr/>
            </p:nvSpPr>
            <p:spPr bwMode="auto">
              <a:xfrm>
                <a:off x="769" y="2495"/>
                <a:ext cx="159"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900">
                    <a:solidFill>
                      <a:schemeClr val="bg1"/>
                    </a:solidFill>
                  </a:rPr>
                  <a:t>-1</a:t>
                </a:r>
                <a:endParaRPr lang="en-US" altLang="zh-TW" sz="900">
                  <a:solidFill>
                    <a:schemeClr val="bg1"/>
                  </a:solidFill>
                </a:endParaRPr>
              </a:p>
            </p:txBody>
          </p:sp>
          <p:sp>
            <p:nvSpPr>
              <p:cNvPr id="274" name="Line 478"/>
              <p:cNvSpPr>
                <a:spLocks noChangeShapeType="1"/>
              </p:cNvSpPr>
              <p:nvPr/>
            </p:nvSpPr>
            <p:spPr bwMode="auto">
              <a:xfrm>
                <a:off x="929" y="257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75" name="Line 479"/>
              <p:cNvSpPr>
                <a:spLocks noChangeShapeType="1"/>
              </p:cNvSpPr>
              <p:nvPr/>
            </p:nvSpPr>
            <p:spPr bwMode="auto">
              <a:xfrm>
                <a:off x="1169" y="257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76" name="Oval 480"/>
              <p:cNvSpPr>
                <a:spLocks noChangeArrowheads="1"/>
              </p:cNvSpPr>
              <p:nvPr/>
            </p:nvSpPr>
            <p:spPr bwMode="auto">
              <a:xfrm>
                <a:off x="1248" y="2736"/>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1</a:t>
                </a:r>
                <a:endParaRPr lang="en-US" altLang="zh-TW" sz="1000">
                  <a:solidFill>
                    <a:schemeClr val="bg1"/>
                  </a:solidFill>
                </a:endParaRPr>
              </a:p>
            </p:txBody>
          </p:sp>
          <p:sp>
            <p:nvSpPr>
              <p:cNvPr id="277" name="Oval 481"/>
              <p:cNvSpPr>
                <a:spLocks noChangeArrowheads="1"/>
              </p:cNvSpPr>
              <p:nvPr/>
            </p:nvSpPr>
            <p:spPr bwMode="auto">
              <a:xfrm>
                <a:off x="1008" y="2736"/>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0</a:t>
                </a:r>
                <a:endParaRPr lang="en-US" altLang="zh-TW" sz="1000">
                  <a:solidFill>
                    <a:schemeClr val="bg1"/>
                  </a:solidFill>
                </a:endParaRPr>
              </a:p>
            </p:txBody>
          </p:sp>
          <p:sp>
            <p:nvSpPr>
              <p:cNvPr id="278" name="Oval 482"/>
              <p:cNvSpPr>
                <a:spLocks noChangeArrowheads="1"/>
              </p:cNvSpPr>
              <p:nvPr/>
            </p:nvSpPr>
            <p:spPr bwMode="auto">
              <a:xfrm>
                <a:off x="769" y="2736"/>
                <a:ext cx="159"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-1</a:t>
                </a:r>
                <a:endParaRPr lang="en-US" altLang="zh-TW" sz="1000">
                  <a:solidFill>
                    <a:schemeClr val="bg1"/>
                  </a:solidFill>
                </a:endParaRPr>
              </a:p>
            </p:txBody>
          </p:sp>
          <p:sp>
            <p:nvSpPr>
              <p:cNvPr id="279" name="Line 483"/>
              <p:cNvSpPr>
                <a:spLocks noChangeShapeType="1"/>
              </p:cNvSpPr>
              <p:nvPr/>
            </p:nvSpPr>
            <p:spPr bwMode="auto">
              <a:xfrm>
                <a:off x="929" y="281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80" name="Line 484"/>
              <p:cNvSpPr>
                <a:spLocks noChangeShapeType="1"/>
              </p:cNvSpPr>
              <p:nvPr/>
            </p:nvSpPr>
            <p:spPr bwMode="auto">
              <a:xfrm>
                <a:off x="1169" y="281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81" name="Line 485"/>
              <p:cNvSpPr>
                <a:spLocks noChangeShapeType="1"/>
              </p:cNvSpPr>
              <p:nvPr/>
            </p:nvSpPr>
            <p:spPr bwMode="auto">
              <a:xfrm flipV="1">
                <a:off x="848" y="2655"/>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82" name="Line 486"/>
              <p:cNvSpPr>
                <a:spLocks noChangeShapeType="1"/>
              </p:cNvSpPr>
              <p:nvPr/>
            </p:nvSpPr>
            <p:spPr bwMode="auto">
              <a:xfrm flipV="1">
                <a:off x="1089" y="2655"/>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83" name="Line 487"/>
              <p:cNvSpPr>
                <a:spLocks noChangeShapeType="1"/>
              </p:cNvSpPr>
              <p:nvPr/>
            </p:nvSpPr>
            <p:spPr bwMode="auto">
              <a:xfrm flipV="1">
                <a:off x="1328" y="2655"/>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84" name="Oval 488"/>
              <p:cNvSpPr>
                <a:spLocks noChangeArrowheads="1"/>
              </p:cNvSpPr>
              <p:nvPr/>
            </p:nvSpPr>
            <p:spPr bwMode="auto">
              <a:xfrm>
                <a:off x="1248" y="2976"/>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1</a:t>
                </a:r>
                <a:endParaRPr lang="en-US" altLang="zh-TW" sz="1000">
                  <a:solidFill>
                    <a:schemeClr val="bg1"/>
                  </a:solidFill>
                </a:endParaRPr>
              </a:p>
            </p:txBody>
          </p:sp>
          <p:sp>
            <p:nvSpPr>
              <p:cNvPr id="285" name="Oval 489"/>
              <p:cNvSpPr>
                <a:spLocks noChangeArrowheads="1"/>
              </p:cNvSpPr>
              <p:nvPr/>
            </p:nvSpPr>
            <p:spPr bwMode="auto">
              <a:xfrm>
                <a:off x="1008" y="2976"/>
                <a:ext cx="16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0</a:t>
                </a:r>
                <a:endParaRPr lang="en-US" altLang="zh-TW" sz="1000">
                  <a:solidFill>
                    <a:schemeClr val="bg1"/>
                  </a:solidFill>
                </a:endParaRPr>
              </a:p>
            </p:txBody>
          </p:sp>
          <p:sp>
            <p:nvSpPr>
              <p:cNvPr id="286" name="Oval 490"/>
              <p:cNvSpPr>
                <a:spLocks noChangeArrowheads="1"/>
              </p:cNvSpPr>
              <p:nvPr/>
            </p:nvSpPr>
            <p:spPr bwMode="auto">
              <a:xfrm>
                <a:off x="769" y="2976"/>
                <a:ext cx="159"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-1</a:t>
                </a:r>
                <a:endParaRPr lang="en-US" altLang="zh-TW" sz="1000">
                  <a:solidFill>
                    <a:schemeClr val="bg1"/>
                  </a:solidFill>
                </a:endParaRPr>
              </a:p>
            </p:txBody>
          </p:sp>
          <p:sp>
            <p:nvSpPr>
              <p:cNvPr id="287" name="Line 491"/>
              <p:cNvSpPr>
                <a:spLocks noChangeShapeType="1"/>
              </p:cNvSpPr>
              <p:nvPr/>
            </p:nvSpPr>
            <p:spPr bwMode="auto">
              <a:xfrm>
                <a:off x="929" y="305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88" name="Line 492"/>
              <p:cNvSpPr>
                <a:spLocks noChangeShapeType="1"/>
              </p:cNvSpPr>
              <p:nvPr/>
            </p:nvSpPr>
            <p:spPr bwMode="auto">
              <a:xfrm>
                <a:off x="1169" y="3056"/>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89" name="Line 493"/>
              <p:cNvSpPr>
                <a:spLocks noChangeShapeType="1"/>
              </p:cNvSpPr>
              <p:nvPr/>
            </p:nvSpPr>
            <p:spPr bwMode="auto">
              <a:xfrm flipV="1">
                <a:off x="848" y="2896"/>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90" name="Line 494"/>
              <p:cNvSpPr>
                <a:spLocks noChangeShapeType="1"/>
              </p:cNvSpPr>
              <p:nvPr/>
            </p:nvSpPr>
            <p:spPr bwMode="auto">
              <a:xfrm flipV="1">
                <a:off x="1089" y="2896"/>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91" name="Line 495"/>
              <p:cNvSpPr>
                <a:spLocks noChangeShapeType="1"/>
              </p:cNvSpPr>
              <p:nvPr/>
            </p:nvSpPr>
            <p:spPr bwMode="auto">
              <a:xfrm flipV="1">
                <a:off x="1328" y="2896"/>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grpSp>
        <p:grpSp>
          <p:nvGrpSpPr>
            <p:cNvPr id="260" name="Group 509"/>
            <p:cNvGrpSpPr/>
            <p:nvPr/>
          </p:nvGrpSpPr>
          <p:grpSpPr bwMode="auto">
            <a:xfrm>
              <a:off x="528" y="864"/>
              <a:ext cx="4979" cy="528"/>
              <a:chOff x="528" y="864"/>
              <a:chExt cx="4979" cy="528"/>
            </a:xfrm>
          </p:grpSpPr>
          <p:sp>
            <p:nvSpPr>
              <p:cNvPr id="261" name="Rectangle 500"/>
              <p:cNvSpPr>
                <a:spLocks noChangeArrowheads="1"/>
              </p:cNvSpPr>
              <p:nvPr/>
            </p:nvSpPr>
            <p:spPr bwMode="auto">
              <a:xfrm>
                <a:off x="1056" y="912"/>
                <a:ext cx="1008" cy="19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dirty="0"/>
                  <a:t>Convolve with</a:t>
                </a:r>
                <a:endParaRPr lang="en-US" altLang="zh-TW" dirty="0"/>
              </a:p>
            </p:txBody>
          </p:sp>
          <p:pic>
            <p:nvPicPr>
              <p:cNvPr id="262" name="Picture 498" descr="Anf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8" y="864"/>
                <a:ext cx="497"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3" name="Line 499"/>
              <p:cNvSpPr>
                <a:spLocks noChangeShapeType="1"/>
              </p:cNvSpPr>
              <p:nvPr/>
            </p:nvSpPr>
            <p:spPr bwMode="auto">
              <a:xfrm>
                <a:off x="1104" y="1152"/>
                <a:ext cx="1008"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64" name="Rectangle 501"/>
              <p:cNvSpPr>
                <a:spLocks noChangeArrowheads="1"/>
              </p:cNvSpPr>
              <p:nvPr/>
            </p:nvSpPr>
            <p:spPr bwMode="auto">
              <a:xfrm>
                <a:off x="2960" y="912"/>
                <a:ext cx="624" cy="19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t>Threshold</a:t>
                </a:r>
                <a:endParaRPr lang="en-US" altLang="zh-TW"/>
              </a:p>
            </p:txBody>
          </p:sp>
          <p:sp>
            <p:nvSpPr>
              <p:cNvPr id="265" name="Line 502"/>
              <p:cNvSpPr>
                <a:spLocks noChangeShapeType="1"/>
              </p:cNvSpPr>
              <p:nvPr/>
            </p:nvSpPr>
            <p:spPr bwMode="auto">
              <a:xfrm>
                <a:off x="2912" y="1152"/>
                <a:ext cx="768"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266" name="Group 506"/>
              <p:cNvGrpSpPr/>
              <p:nvPr/>
            </p:nvGrpSpPr>
            <p:grpSpPr bwMode="auto">
              <a:xfrm>
                <a:off x="3744" y="864"/>
                <a:ext cx="1008" cy="480"/>
                <a:chOff x="3984" y="864"/>
                <a:chExt cx="1008" cy="480"/>
              </a:xfrm>
            </p:grpSpPr>
            <p:sp>
              <p:nvSpPr>
                <p:cNvPr id="269" name="Line 504"/>
                <p:cNvSpPr>
                  <a:spLocks noChangeShapeType="1"/>
                </p:cNvSpPr>
                <p:nvPr/>
              </p:nvSpPr>
              <p:spPr bwMode="auto">
                <a:xfrm>
                  <a:off x="4320" y="864"/>
                  <a:ext cx="0" cy="48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70" name="Freeform 505"/>
                <p:cNvSpPr/>
                <p:nvPr/>
              </p:nvSpPr>
              <p:spPr bwMode="auto">
                <a:xfrm>
                  <a:off x="3984" y="960"/>
                  <a:ext cx="1008" cy="192"/>
                </a:xfrm>
                <a:custGeom>
                  <a:avLst/>
                  <a:gdLst>
                    <a:gd name="T0" fmla="*/ 0 w 1008"/>
                    <a:gd name="T1" fmla="*/ 192 h 192"/>
                    <a:gd name="T2" fmla="*/ 576 w 1008"/>
                    <a:gd name="T3" fmla="*/ 192 h 192"/>
                    <a:gd name="T4" fmla="*/ 576 w 1008"/>
                    <a:gd name="T5" fmla="*/ 0 h 192"/>
                    <a:gd name="T6" fmla="*/ 1008 w 1008"/>
                    <a:gd name="T7" fmla="*/ 0 h 192"/>
                  </a:gdLst>
                  <a:ahLst/>
                  <a:cxnLst>
                    <a:cxn ang="0">
                      <a:pos x="T0" y="T1"/>
                    </a:cxn>
                    <a:cxn ang="0">
                      <a:pos x="T2" y="T3"/>
                    </a:cxn>
                    <a:cxn ang="0">
                      <a:pos x="T4" y="T5"/>
                    </a:cxn>
                    <a:cxn ang="0">
                      <a:pos x="T6" y="T7"/>
                    </a:cxn>
                  </a:cxnLst>
                  <a:rect l="0" t="0" r="r" b="b"/>
                  <a:pathLst>
                    <a:path w="1008" h="192">
                      <a:moveTo>
                        <a:pt x="0" y="192"/>
                      </a:moveTo>
                      <a:lnTo>
                        <a:pt x="576" y="192"/>
                      </a:lnTo>
                      <a:lnTo>
                        <a:pt x="576" y="0"/>
                      </a:lnTo>
                      <a:lnTo>
                        <a:pt x="1008" y="0"/>
                      </a:lnTo>
                    </a:path>
                  </a:pathLst>
                </a:custGeom>
                <a:noFill/>
                <a:ln w="1270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pic>
            <p:nvPicPr>
              <p:cNvPr id="267" name="Picture 50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088" y="864"/>
                <a:ext cx="419" cy="475"/>
              </a:xfrm>
              <a:prstGeom prst="rect">
                <a:avLst/>
              </a:prstGeom>
              <a:solidFill>
                <a:schemeClr val="bg1"/>
              </a:solidFill>
              <a:ln w="9525">
                <a:solidFill>
                  <a:schemeClr val="tx1"/>
                </a:solidFill>
                <a:miter lim="800000"/>
                <a:headEnd/>
                <a:tailEnd/>
              </a:ln>
            </p:spPr>
          </p:pic>
          <p:sp>
            <p:nvSpPr>
              <p:cNvPr id="268" name="Line 508"/>
              <p:cNvSpPr>
                <a:spLocks noChangeShapeType="1"/>
              </p:cNvSpPr>
              <p:nvPr/>
            </p:nvSpPr>
            <p:spPr bwMode="auto">
              <a:xfrm>
                <a:off x="4512" y="1152"/>
                <a:ext cx="480"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293" name="Group 512"/>
          <p:cNvGrpSpPr/>
          <p:nvPr/>
        </p:nvGrpSpPr>
        <p:grpSpPr bwMode="auto">
          <a:xfrm>
            <a:off x="4653902" y="3592416"/>
            <a:ext cx="2164868" cy="818923"/>
            <a:chOff x="1328" y="2495"/>
            <a:chExt cx="2164868" cy="641"/>
          </a:xfrm>
        </p:grpSpPr>
        <p:sp>
          <p:nvSpPr>
            <p:cNvPr id="295" name="Oval 513"/>
            <p:cNvSpPr>
              <a:spLocks noChangeArrowheads="1"/>
            </p:cNvSpPr>
            <p:nvPr/>
          </p:nvSpPr>
          <p:spPr bwMode="auto">
            <a:xfrm>
              <a:off x="1920037" y="2495"/>
              <a:ext cx="246159"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w13</a:t>
              </a:r>
              <a:endParaRPr lang="en-US" altLang="zh-TW" sz="1000">
                <a:solidFill>
                  <a:schemeClr val="bg1"/>
                </a:solidFill>
              </a:endParaRPr>
            </a:p>
          </p:txBody>
        </p:sp>
        <p:sp>
          <p:nvSpPr>
            <p:cNvPr id="296" name="Oval 514"/>
            <p:cNvSpPr>
              <a:spLocks noChangeArrowheads="1"/>
            </p:cNvSpPr>
            <p:nvPr/>
          </p:nvSpPr>
          <p:spPr bwMode="auto">
            <a:xfrm>
              <a:off x="1550799" y="2495"/>
              <a:ext cx="246159"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900">
                  <a:solidFill>
                    <a:schemeClr val="bg1"/>
                  </a:solidFill>
                </a:rPr>
                <a:t>w12</a:t>
              </a:r>
              <a:endParaRPr lang="en-US" altLang="zh-TW" sz="900">
                <a:solidFill>
                  <a:schemeClr val="bg1"/>
                </a:solidFill>
              </a:endParaRPr>
            </a:p>
          </p:txBody>
        </p:sp>
        <p:sp>
          <p:nvSpPr>
            <p:cNvPr id="297" name="Oval 515"/>
            <p:cNvSpPr>
              <a:spLocks noChangeArrowheads="1"/>
            </p:cNvSpPr>
            <p:nvPr/>
          </p:nvSpPr>
          <p:spPr bwMode="auto">
            <a:xfrm>
              <a:off x="1183100" y="2495"/>
              <a:ext cx="24462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900">
                  <a:solidFill>
                    <a:schemeClr val="bg1"/>
                  </a:solidFill>
                </a:rPr>
                <a:t>w11</a:t>
              </a:r>
              <a:endParaRPr lang="en-US" altLang="zh-TW" sz="900">
                <a:solidFill>
                  <a:schemeClr val="bg1"/>
                </a:solidFill>
              </a:endParaRPr>
            </a:p>
          </p:txBody>
        </p:sp>
        <p:sp>
          <p:nvSpPr>
            <p:cNvPr id="298" name="Line 516"/>
            <p:cNvSpPr>
              <a:spLocks noChangeShapeType="1"/>
            </p:cNvSpPr>
            <p:nvPr/>
          </p:nvSpPr>
          <p:spPr bwMode="auto">
            <a:xfrm>
              <a:off x="1429259" y="2576"/>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99" name="Line 517"/>
            <p:cNvSpPr>
              <a:spLocks noChangeShapeType="1"/>
            </p:cNvSpPr>
            <p:nvPr/>
          </p:nvSpPr>
          <p:spPr bwMode="auto">
            <a:xfrm>
              <a:off x="1798497" y="2576"/>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00" name="Oval 518"/>
            <p:cNvSpPr>
              <a:spLocks noChangeArrowheads="1"/>
            </p:cNvSpPr>
            <p:nvPr/>
          </p:nvSpPr>
          <p:spPr bwMode="auto">
            <a:xfrm>
              <a:off x="1920037" y="2736"/>
              <a:ext cx="246159"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w23</a:t>
              </a:r>
              <a:endParaRPr lang="en-US" altLang="zh-TW" sz="1000">
                <a:solidFill>
                  <a:schemeClr val="bg1"/>
                </a:solidFill>
              </a:endParaRPr>
            </a:p>
          </p:txBody>
        </p:sp>
        <p:sp>
          <p:nvSpPr>
            <p:cNvPr id="301" name="Oval 519"/>
            <p:cNvSpPr>
              <a:spLocks noChangeArrowheads="1"/>
            </p:cNvSpPr>
            <p:nvPr/>
          </p:nvSpPr>
          <p:spPr bwMode="auto">
            <a:xfrm>
              <a:off x="1550799" y="2736"/>
              <a:ext cx="246159" cy="160"/>
            </a:xfrm>
            <a:prstGeom prst="ellipse">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dirty="0">
                  <a:solidFill>
                    <a:schemeClr val="accent2"/>
                  </a:solidFill>
                </a:rPr>
                <a:t>w22</a:t>
              </a:r>
              <a:endParaRPr lang="en-US" altLang="zh-TW" sz="1000" dirty="0">
                <a:solidFill>
                  <a:schemeClr val="accent2"/>
                </a:solidFill>
              </a:endParaRPr>
            </a:p>
          </p:txBody>
        </p:sp>
        <p:sp>
          <p:nvSpPr>
            <p:cNvPr id="302" name="Oval 520"/>
            <p:cNvSpPr>
              <a:spLocks noChangeArrowheads="1"/>
            </p:cNvSpPr>
            <p:nvPr/>
          </p:nvSpPr>
          <p:spPr bwMode="auto">
            <a:xfrm>
              <a:off x="1183100" y="2736"/>
              <a:ext cx="24462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w21</a:t>
              </a:r>
              <a:endParaRPr lang="en-US" altLang="zh-TW" sz="1000">
                <a:solidFill>
                  <a:schemeClr val="bg1"/>
                </a:solidFill>
              </a:endParaRPr>
            </a:p>
          </p:txBody>
        </p:sp>
        <p:sp>
          <p:nvSpPr>
            <p:cNvPr id="303" name="Line 521"/>
            <p:cNvSpPr>
              <a:spLocks noChangeShapeType="1"/>
            </p:cNvSpPr>
            <p:nvPr/>
          </p:nvSpPr>
          <p:spPr bwMode="auto">
            <a:xfrm>
              <a:off x="1429259" y="2816"/>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04" name="Line 522"/>
            <p:cNvSpPr>
              <a:spLocks noChangeShapeType="1"/>
            </p:cNvSpPr>
            <p:nvPr/>
          </p:nvSpPr>
          <p:spPr bwMode="auto">
            <a:xfrm>
              <a:off x="1798497" y="2816"/>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05" name="Line 523"/>
            <p:cNvSpPr>
              <a:spLocks noChangeShapeType="1"/>
            </p:cNvSpPr>
            <p:nvPr/>
          </p:nvSpPr>
          <p:spPr bwMode="auto">
            <a:xfrm flipV="1">
              <a:off x="1304641" y="2655"/>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06" name="Line 524"/>
            <p:cNvSpPr>
              <a:spLocks noChangeShapeType="1"/>
            </p:cNvSpPr>
            <p:nvPr/>
          </p:nvSpPr>
          <p:spPr bwMode="auto">
            <a:xfrm flipV="1">
              <a:off x="1675417" y="2655"/>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07" name="Line 525"/>
            <p:cNvSpPr>
              <a:spLocks noChangeShapeType="1"/>
            </p:cNvSpPr>
            <p:nvPr/>
          </p:nvSpPr>
          <p:spPr bwMode="auto">
            <a:xfrm flipV="1">
              <a:off x="2043117" y="2655"/>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08" name="Oval 526"/>
            <p:cNvSpPr>
              <a:spLocks noChangeArrowheads="1"/>
            </p:cNvSpPr>
            <p:nvPr/>
          </p:nvSpPr>
          <p:spPr bwMode="auto">
            <a:xfrm>
              <a:off x="1920037" y="2976"/>
              <a:ext cx="246159"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dirty="0">
                  <a:solidFill>
                    <a:schemeClr val="bg1"/>
                  </a:solidFill>
                </a:rPr>
                <a:t>w33</a:t>
              </a:r>
              <a:endParaRPr lang="en-US" altLang="zh-TW" sz="1000" dirty="0">
                <a:solidFill>
                  <a:schemeClr val="bg1"/>
                </a:solidFill>
              </a:endParaRPr>
            </a:p>
          </p:txBody>
        </p:sp>
        <p:sp>
          <p:nvSpPr>
            <p:cNvPr id="309" name="Oval 527"/>
            <p:cNvSpPr>
              <a:spLocks noChangeArrowheads="1"/>
            </p:cNvSpPr>
            <p:nvPr/>
          </p:nvSpPr>
          <p:spPr bwMode="auto">
            <a:xfrm>
              <a:off x="1550799" y="2976"/>
              <a:ext cx="246159"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w32</a:t>
              </a:r>
              <a:endParaRPr lang="en-US" altLang="zh-TW" sz="1000">
                <a:solidFill>
                  <a:schemeClr val="bg1"/>
                </a:solidFill>
              </a:endParaRPr>
            </a:p>
          </p:txBody>
        </p:sp>
        <p:sp>
          <p:nvSpPr>
            <p:cNvPr id="310" name="Oval 528"/>
            <p:cNvSpPr>
              <a:spLocks noChangeArrowheads="1"/>
            </p:cNvSpPr>
            <p:nvPr/>
          </p:nvSpPr>
          <p:spPr bwMode="auto">
            <a:xfrm>
              <a:off x="1183100" y="2976"/>
              <a:ext cx="244620" cy="160"/>
            </a:xfrm>
            <a:prstGeom prst="ellipse">
              <a:avLst/>
            </a:prstGeom>
            <a:solidFill>
              <a:srgbClr val="00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1000">
                  <a:solidFill>
                    <a:schemeClr val="bg1"/>
                  </a:solidFill>
                </a:rPr>
                <a:t>w31</a:t>
              </a:r>
              <a:endParaRPr lang="en-US" altLang="zh-TW" sz="1000">
                <a:solidFill>
                  <a:schemeClr val="bg1"/>
                </a:solidFill>
              </a:endParaRPr>
            </a:p>
          </p:txBody>
        </p:sp>
        <p:sp>
          <p:nvSpPr>
            <p:cNvPr id="311" name="Line 529"/>
            <p:cNvSpPr>
              <a:spLocks noChangeShapeType="1"/>
            </p:cNvSpPr>
            <p:nvPr/>
          </p:nvSpPr>
          <p:spPr bwMode="auto">
            <a:xfrm>
              <a:off x="1429259" y="3056"/>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12" name="Line 530"/>
            <p:cNvSpPr>
              <a:spLocks noChangeShapeType="1"/>
            </p:cNvSpPr>
            <p:nvPr/>
          </p:nvSpPr>
          <p:spPr bwMode="auto">
            <a:xfrm>
              <a:off x="1798497" y="3056"/>
              <a:ext cx="121541"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13" name="Line 531"/>
            <p:cNvSpPr>
              <a:spLocks noChangeShapeType="1"/>
            </p:cNvSpPr>
            <p:nvPr/>
          </p:nvSpPr>
          <p:spPr bwMode="auto">
            <a:xfrm flipV="1">
              <a:off x="1304641" y="2896"/>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14" name="Line 532"/>
            <p:cNvSpPr>
              <a:spLocks noChangeShapeType="1"/>
            </p:cNvSpPr>
            <p:nvPr/>
          </p:nvSpPr>
          <p:spPr bwMode="auto">
            <a:xfrm flipV="1">
              <a:off x="1675417" y="2896"/>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15" name="Line 533"/>
            <p:cNvSpPr>
              <a:spLocks noChangeShapeType="1"/>
            </p:cNvSpPr>
            <p:nvPr/>
          </p:nvSpPr>
          <p:spPr bwMode="auto">
            <a:xfrm flipV="1">
              <a:off x="1328" y="2896"/>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grpSp>
      <p:sp>
        <p:nvSpPr>
          <p:cNvPr id="294" name="Oval 534"/>
          <p:cNvSpPr>
            <a:spLocks noChangeArrowheads="1"/>
          </p:cNvSpPr>
          <p:nvPr/>
        </p:nvSpPr>
        <p:spPr bwMode="auto">
          <a:xfrm>
            <a:off x="8469813" y="5327470"/>
            <a:ext cx="246159" cy="204411"/>
          </a:xfrm>
          <a:prstGeom prst="ellipse">
            <a:avLst/>
          </a:prstGeom>
          <a:solidFill>
            <a:srgbClr val="FFFF00"/>
          </a:solidFill>
          <a:ln w="9525">
            <a:solidFill>
              <a:srgbClr val="FFFF00"/>
            </a:solidFill>
            <a:miter lim="800000"/>
          </a:ln>
          <a:effectLst>
            <a:outerShdw dist="107763" dir="8100000" algn="ctr" rotWithShape="0">
              <a:schemeClr val="bg2">
                <a:alpha val="50000"/>
              </a:schemeClr>
            </a:outerShdw>
          </a:effectLst>
        </p:spPr>
        <p:txBody>
          <a:bodyPr wrap="none" anchor="ctr"/>
          <a:lstStyle/>
          <a:p>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Pooling layer</a:t>
            </a:r>
            <a:endParaRPr lang="zh-TW" altLang="en-US" dirty="0"/>
          </a:p>
        </p:txBody>
      </p:sp>
      <p:sp>
        <p:nvSpPr>
          <p:cNvPr id="3" name="內容版面配置區 2"/>
          <p:cNvSpPr>
            <a:spLocks noGrp="1"/>
          </p:cNvSpPr>
          <p:nvPr>
            <p:ph idx="1"/>
          </p:nvPr>
        </p:nvSpPr>
        <p:spPr>
          <a:xfrm>
            <a:off x="609600" y="1957389"/>
            <a:ext cx="8229600" cy="2027237"/>
          </a:xfrm>
        </p:spPr>
        <p:txBody>
          <a:bodyPr/>
          <a:lstStyle/>
          <a:p>
            <a:pPr>
              <a:buFont typeface="Wingdings" panose="05000000000000000000" pitchFamily="2" charset="2"/>
              <a:buChar char="l"/>
            </a:pPr>
            <a:r>
              <a:rPr lang="en-US" altLang="zh-TW" dirty="0">
                <a:solidFill>
                  <a:schemeClr val="accent2"/>
                </a:solidFill>
                <a:latin typeface="Arial" panose="020B0604020202020204" pitchFamily="34" charset="0"/>
                <a:cs typeface="Arial" panose="020B0604020202020204" pitchFamily="34" charset="0"/>
              </a:rPr>
              <a:t>Weight sharing </a:t>
            </a:r>
            <a:r>
              <a:rPr lang="en-US" altLang="zh-TW" dirty="0">
                <a:latin typeface="Arial" panose="020B0604020202020204" pitchFamily="34" charset="0"/>
                <a:cs typeface="Arial" panose="020B0604020202020204" pitchFamily="34" charset="0"/>
              </a:rPr>
              <a:t>is also applied in pooling layers</a:t>
            </a:r>
            <a:endParaRPr lang="en-US" altLang="zh-TW" dirty="0">
              <a:latin typeface="Arial" panose="020B0604020202020204" pitchFamily="34" charset="0"/>
              <a:cs typeface="Arial" panose="020B0604020202020204" pitchFamily="34" charset="0"/>
            </a:endParaRPr>
          </a:p>
          <a:p>
            <a:pPr>
              <a:buFont typeface="Wingdings" panose="05000000000000000000" pitchFamily="2" charset="2"/>
              <a:buChar char="l"/>
            </a:pPr>
            <a:r>
              <a:rPr lang="en-US" altLang="zh-TW" dirty="0">
                <a:latin typeface="Arial" panose="020B0604020202020204" pitchFamily="34" charset="0"/>
                <a:cs typeface="Arial" panose="020B0604020202020204" pitchFamily="34" charset="0"/>
              </a:rPr>
              <a:t>Reduce the effect of </a:t>
            </a:r>
            <a:r>
              <a:rPr lang="en-US" altLang="zh-TW" dirty="0">
                <a:solidFill>
                  <a:schemeClr val="accent2"/>
                </a:solidFill>
                <a:latin typeface="Arial" panose="020B0604020202020204" pitchFamily="34" charset="0"/>
                <a:cs typeface="Arial" panose="020B0604020202020204" pitchFamily="34" charset="0"/>
              </a:rPr>
              <a:t>noises</a:t>
            </a:r>
            <a:r>
              <a:rPr lang="en-US" altLang="zh-TW" dirty="0">
                <a:latin typeface="Arial" panose="020B0604020202020204" pitchFamily="34" charset="0"/>
                <a:cs typeface="Arial" panose="020B0604020202020204" pitchFamily="34" charset="0"/>
              </a:rPr>
              <a:t>, </a:t>
            </a:r>
            <a:r>
              <a:rPr lang="en-US" altLang="zh-TW" dirty="0">
                <a:solidFill>
                  <a:schemeClr val="accent2"/>
                </a:solidFill>
                <a:latin typeface="Arial" panose="020B0604020202020204" pitchFamily="34" charset="0"/>
                <a:cs typeface="Arial" panose="020B0604020202020204" pitchFamily="34" charset="0"/>
              </a:rPr>
              <a:t>shift</a:t>
            </a:r>
            <a:r>
              <a:rPr lang="en-US" altLang="zh-TW" dirty="0">
                <a:latin typeface="Arial" panose="020B0604020202020204" pitchFamily="34" charset="0"/>
                <a:cs typeface="Arial" panose="020B0604020202020204" pitchFamily="34" charset="0"/>
              </a:rPr>
              <a:t> or </a:t>
            </a:r>
            <a:r>
              <a:rPr lang="en-US" altLang="zh-TW" dirty="0">
                <a:solidFill>
                  <a:schemeClr val="accent2"/>
                </a:solidFill>
                <a:latin typeface="Arial" panose="020B0604020202020204" pitchFamily="34" charset="0"/>
                <a:cs typeface="Arial" panose="020B0604020202020204" pitchFamily="34" charset="0"/>
              </a:rPr>
              <a:t>distortion</a:t>
            </a:r>
            <a:endParaRPr lang="en-US" altLang="zh-TW" dirty="0">
              <a:solidFill>
                <a:schemeClr val="accent2"/>
              </a:solidFill>
              <a:latin typeface="Arial" panose="020B0604020202020204" pitchFamily="34" charset="0"/>
              <a:cs typeface="Arial" panose="020B0604020202020204" pitchFamily="34" charset="0"/>
            </a:endParaRPr>
          </a:p>
          <a:p>
            <a:pPr>
              <a:buFont typeface="Wingdings" panose="05000000000000000000" pitchFamily="2" charset="2"/>
              <a:buChar char="l"/>
            </a:pPr>
            <a:endParaRPr lang="zh-TW" altLang="en-US" dirty="0">
              <a:latin typeface="Arial" panose="020B0604020202020204" pitchFamily="34" charset="0"/>
              <a:cs typeface="Arial" panose="020B0604020202020204" pitchFamily="34" charset="0"/>
            </a:endParaRPr>
          </a:p>
        </p:txBody>
      </p:sp>
      <p:grpSp>
        <p:nvGrpSpPr>
          <p:cNvPr id="4" name="Group 342"/>
          <p:cNvGrpSpPr/>
          <p:nvPr/>
        </p:nvGrpSpPr>
        <p:grpSpPr bwMode="auto">
          <a:xfrm>
            <a:off x="2590800" y="3200400"/>
            <a:ext cx="2819400" cy="3048000"/>
            <a:chOff x="480" y="1632"/>
            <a:chExt cx="1776" cy="1920"/>
          </a:xfrm>
        </p:grpSpPr>
        <p:grpSp>
          <p:nvGrpSpPr>
            <p:cNvPr id="5" name="Group 341"/>
            <p:cNvGrpSpPr/>
            <p:nvPr/>
          </p:nvGrpSpPr>
          <p:grpSpPr bwMode="auto">
            <a:xfrm>
              <a:off x="480" y="1969"/>
              <a:ext cx="1776" cy="1583"/>
              <a:chOff x="480" y="1969"/>
              <a:chExt cx="1776" cy="1583"/>
            </a:xfrm>
          </p:grpSpPr>
          <p:sp>
            <p:nvSpPr>
              <p:cNvPr id="7" name="Oval 86"/>
              <p:cNvSpPr>
                <a:spLocks noChangeArrowheads="1"/>
              </p:cNvSpPr>
              <p:nvPr/>
            </p:nvSpPr>
            <p:spPr bwMode="auto">
              <a:xfrm>
                <a:off x="1679" y="1969"/>
                <a:ext cx="160" cy="160"/>
              </a:xfrm>
              <a:prstGeom prst="ellipse">
                <a:avLst/>
              </a:prstGeom>
              <a:solidFill>
                <a:srgbClr val="00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8" name="Oval 87"/>
              <p:cNvSpPr>
                <a:spLocks noChangeArrowheads="1"/>
              </p:cNvSpPr>
              <p:nvPr/>
            </p:nvSpPr>
            <p:spPr bwMode="auto">
              <a:xfrm>
                <a:off x="1439" y="1969"/>
                <a:ext cx="160" cy="160"/>
              </a:xfrm>
              <a:prstGeom prst="ellipse">
                <a:avLst/>
              </a:prstGeom>
              <a:solidFill>
                <a:srgbClr val="33CC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9" name="Oval 88"/>
              <p:cNvSpPr>
                <a:spLocks noChangeArrowheads="1"/>
              </p:cNvSpPr>
              <p:nvPr/>
            </p:nvSpPr>
            <p:spPr bwMode="auto">
              <a:xfrm>
                <a:off x="1200" y="1969"/>
                <a:ext cx="159" cy="160"/>
              </a:xfrm>
              <a:prstGeom prst="ellipse">
                <a:avLst/>
              </a:prstGeom>
              <a:solidFill>
                <a:srgbClr val="777777"/>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 name="Oval 89"/>
              <p:cNvSpPr>
                <a:spLocks noChangeArrowheads="1"/>
              </p:cNvSpPr>
              <p:nvPr/>
            </p:nvSpPr>
            <p:spPr bwMode="auto">
              <a:xfrm>
                <a:off x="960" y="1969"/>
                <a:ext cx="159" cy="160"/>
              </a:xfrm>
              <a:prstGeom prst="ellipse">
                <a:avLst/>
              </a:prstGeom>
              <a:solidFill>
                <a:srgbClr val="EAEAEA"/>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1" name="Oval 90"/>
              <p:cNvSpPr>
                <a:spLocks noChangeArrowheads="1"/>
              </p:cNvSpPr>
              <p:nvPr/>
            </p:nvSpPr>
            <p:spPr bwMode="auto">
              <a:xfrm>
                <a:off x="720" y="1969"/>
                <a:ext cx="160" cy="160"/>
              </a:xfrm>
              <a:prstGeom prst="ellipse">
                <a:avLst/>
              </a:prstGeom>
              <a:solidFill>
                <a:srgbClr val="FF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2" name="Oval 91"/>
              <p:cNvSpPr>
                <a:spLocks noChangeArrowheads="1"/>
              </p:cNvSpPr>
              <p:nvPr/>
            </p:nvSpPr>
            <p:spPr bwMode="auto">
              <a:xfrm>
                <a:off x="480" y="1969"/>
                <a:ext cx="159" cy="160"/>
              </a:xfrm>
              <a:prstGeom prst="ellipse">
                <a:avLst/>
              </a:prstGeom>
              <a:solidFill>
                <a:srgbClr val="FF33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 name="Line 92"/>
              <p:cNvSpPr>
                <a:spLocks noChangeShapeType="1"/>
              </p:cNvSpPr>
              <p:nvPr/>
            </p:nvSpPr>
            <p:spPr bwMode="auto">
              <a:xfrm>
                <a:off x="640" y="2049"/>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4" name="Line 93"/>
              <p:cNvSpPr>
                <a:spLocks noChangeShapeType="1"/>
              </p:cNvSpPr>
              <p:nvPr/>
            </p:nvSpPr>
            <p:spPr bwMode="auto">
              <a:xfrm>
                <a:off x="881" y="2049"/>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5" name="Line 94"/>
              <p:cNvSpPr>
                <a:spLocks noChangeShapeType="1"/>
              </p:cNvSpPr>
              <p:nvPr/>
            </p:nvSpPr>
            <p:spPr bwMode="auto">
              <a:xfrm>
                <a:off x="1120" y="2049"/>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6" name="Line 95"/>
              <p:cNvSpPr>
                <a:spLocks noChangeShapeType="1"/>
              </p:cNvSpPr>
              <p:nvPr/>
            </p:nvSpPr>
            <p:spPr bwMode="auto">
              <a:xfrm>
                <a:off x="1360" y="2049"/>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7" name="Line 96"/>
              <p:cNvSpPr>
                <a:spLocks noChangeShapeType="1"/>
              </p:cNvSpPr>
              <p:nvPr/>
            </p:nvSpPr>
            <p:spPr bwMode="auto">
              <a:xfrm>
                <a:off x="1600" y="2049"/>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18" name="Oval 97"/>
              <p:cNvSpPr>
                <a:spLocks noChangeArrowheads="1"/>
              </p:cNvSpPr>
              <p:nvPr/>
            </p:nvSpPr>
            <p:spPr bwMode="auto">
              <a:xfrm>
                <a:off x="1679" y="2210"/>
                <a:ext cx="160" cy="160"/>
              </a:xfrm>
              <a:prstGeom prst="ellipse">
                <a:avLst/>
              </a:prstGeom>
              <a:solidFill>
                <a:srgbClr val="0066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9" name="Oval 98"/>
              <p:cNvSpPr>
                <a:spLocks noChangeArrowheads="1"/>
              </p:cNvSpPr>
              <p:nvPr/>
            </p:nvSpPr>
            <p:spPr bwMode="auto">
              <a:xfrm>
                <a:off x="1439" y="2210"/>
                <a:ext cx="160" cy="160"/>
              </a:xfrm>
              <a:prstGeom prst="ellipse">
                <a:avLst/>
              </a:prstGeom>
              <a:solidFill>
                <a:srgbClr val="00CC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0" name="Oval 99"/>
              <p:cNvSpPr>
                <a:spLocks noChangeArrowheads="1"/>
              </p:cNvSpPr>
              <p:nvPr/>
            </p:nvSpPr>
            <p:spPr bwMode="auto">
              <a:xfrm>
                <a:off x="1200" y="2210"/>
                <a:ext cx="159" cy="160"/>
              </a:xfrm>
              <a:prstGeom prst="ellipse">
                <a:avLst/>
              </a:prstGeom>
              <a:solidFill>
                <a:srgbClr val="C0C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1" name="Oval 100"/>
              <p:cNvSpPr>
                <a:spLocks noChangeArrowheads="1"/>
              </p:cNvSpPr>
              <p:nvPr/>
            </p:nvSpPr>
            <p:spPr bwMode="auto">
              <a:xfrm>
                <a:off x="960" y="2210"/>
                <a:ext cx="159" cy="160"/>
              </a:xfrm>
              <a:prstGeom prst="ellipse">
                <a:avLst/>
              </a:prstGeom>
              <a:solidFill>
                <a:srgbClr val="777777"/>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 name="Oval 101"/>
              <p:cNvSpPr>
                <a:spLocks noChangeArrowheads="1"/>
              </p:cNvSpPr>
              <p:nvPr/>
            </p:nvSpPr>
            <p:spPr bwMode="auto">
              <a:xfrm>
                <a:off x="720" y="2210"/>
                <a:ext cx="160" cy="160"/>
              </a:xfrm>
              <a:prstGeom prst="ellipse">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3" name="Oval 102"/>
              <p:cNvSpPr>
                <a:spLocks noChangeArrowheads="1"/>
              </p:cNvSpPr>
              <p:nvPr/>
            </p:nvSpPr>
            <p:spPr bwMode="auto">
              <a:xfrm>
                <a:off x="480" y="2210"/>
                <a:ext cx="159" cy="160"/>
              </a:xfrm>
              <a:prstGeom prst="ellipse">
                <a:avLst/>
              </a:prstGeom>
              <a:solidFill>
                <a:srgbClr val="FF505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4" name="Line 103"/>
              <p:cNvSpPr>
                <a:spLocks noChangeShapeType="1"/>
              </p:cNvSpPr>
              <p:nvPr/>
            </p:nvSpPr>
            <p:spPr bwMode="auto">
              <a:xfrm>
                <a:off x="640" y="229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5" name="Line 104"/>
              <p:cNvSpPr>
                <a:spLocks noChangeShapeType="1"/>
              </p:cNvSpPr>
              <p:nvPr/>
            </p:nvSpPr>
            <p:spPr bwMode="auto">
              <a:xfrm>
                <a:off x="881" y="229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6" name="Line 105"/>
              <p:cNvSpPr>
                <a:spLocks noChangeShapeType="1"/>
              </p:cNvSpPr>
              <p:nvPr/>
            </p:nvSpPr>
            <p:spPr bwMode="auto">
              <a:xfrm>
                <a:off x="1120" y="2291"/>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7" name="Line 106"/>
              <p:cNvSpPr>
                <a:spLocks noChangeShapeType="1"/>
              </p:cNvSpPr>
              <p:nvPr/>
            </p:nvSpPr>
            <p:spPr bwMode="auto">
              <a:xfrm>
                <a:off x="1360" y="229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8" name="Line 107"/>
              <p:cNvSpPr>
                <a:spLocks noChangeShapeType="1"/>
              </p:cNvSpPr>
              <p:nvPr/>
            </p:nvSpPr>
            <p:spPr bwMode="auto">
              <a:xfrm>
                <a:off x="1600" y="229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9" name="Line 108"/>
              <p:cNvSpPr>
                <a:spLocks noChangeShapeType="1"/>
              </p:cNvSpPr>
              <p:nvPr/>
            </p:nvSpPr>
            <p:spPr bwMode="auto">
              <a:xfrm flipV="1">
                <a:off x="560" y="213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0" name="Line 109"/>
              <p:cNvSpPr>
                <a:spLocks noChangeShapeType="1"/>
              </p:cNvSpPr>
              <p:nvPr/>
            </p:nvSpPr>
            <p:spPr bwMode="auto">
              <a:xfrm flipV="1">
                <a:off x="800" y="213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1" name="Line 110"/>
              <p:cNvSpPr>
                <a:spLocks noChangeShapeType="1"/>
              </p:cNvSpPr>
              <p:nvPr/>
            </p:nvSpPr>
            <p:spPr bwMode="auto">
              <a:xfrm flipV="1">
                <a:off x="1039" y="213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2" name="Line 111"/>
              <p:cNvSpPr>
                <a:spLocks noChangeShapeType="1"/>
              </p:cNvSpPr>
              <p:nvPr/>
            </p:nvSpPr>
            <p:spPr bwMode="auto">
              <a:xfrm flipV="1">
                <a:off x="1279" y="213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3" name="Line 112"/>
              <p:cNvSpPr>
                <a:spLocks noChangeShapeType="1"/>
              </p:cNvSpPr>
              <p:nvPr/>
            </p:nvSpPr>
            <p:spPr bwMode="auto">
              <a:xfrm flipV="1">
                <a:off x="1520" y="213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4" name="Line 113"/>
              <p:cNvSpPr>
                <a:spLocks noChangeShapeType="1"/>
              </p:cNvSpPr>
              <p:nvPr/>
            </p:nvSpPr>
            <p:spPr bwMode="auto">
              <a:xfrm flipV="1">
                <a:off x="1759" y="2130"/>
                <a:ext cx="0" cy="79"/>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35" name="Oval 114"/>
              <p:cNvSpPr>
                <a:spLocks noChangeArrowheads="1"/>
              </p:cNvSpPr>
              <p:nvPr/>
            </p:nvSpPr>
            <p:spPr bwMode="auto">
              <a:xfrm>
                <a:off x="1679" y="245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6" name="Oval 115"/>
              <p:cNvSpPr>
                <a:spLocks noChangeArrowheads="1"/>
              </p:cNvSpPr>
              <p:nvPr/>
            </p:nvSpPr>
            <p:spPr bwMode="auto">
              <a:xfrm>
                <a:off x="1439" y="245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7" name="Oval 116"/>
              <p:cNvSpPr>
                <a:spLocks noChangeArrowheads="1"/>
              </p:cNvSpPr>
              <p:nvPr/>
            </p:nvSpPr>
            <p:spPr bwMode="auto">
              <a:xfrm>
                <a:off x="1200" y="245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8" name="Oval 117"/>
              <p:cNvSpPr>
                <a:spLocks noChangeArrowheads="1"/>
              </p:cNvSpPr>
              <p:nvPr/>
            </p:nvSpPr>
            <p:spPr bwMode="auto">
              <a:xfrm>
                <a:off x="960" y="245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39" name="Oval 118"/>
              <p:cNvSpPr>
                <a:spLocks noChangeArrowheads="1"/>
              </p:cNvSpPr>
              <p:nvPr/>
            </p:nvSpPr>
            <p:spPr bwMode="auto">
              <a:xfrm>
                <a:off x="720" y="2450"/>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0" name="Oval 119"/>
              <p:cNvSpPr>
                <a:spLocks noChangeArrowheads="1"/>
              </p:cNvSpPr>
              <p:nvPr/>
            </p:nvSpPr>
            <p:spPr bwMode="auto">
              <a:xfrm>
                <a:off x="480" y="2450"/>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1" name="Line 120"/>
              <p:cNvSpPr>
                <a:spLocks noChangeShapeType="1"/>
              </p:cNvSpPr>
              <p:nvPr/>
            </p:nvSpPr>
            <p:spPr bwMode="auto">
              <a:xfrm>
                <a:off x="640" y="253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2" name="Line 121"/>
              <p:cNvSpPr>
                <a:spLocks noChangeShapeType="1"/>
              </p:cNvSpPr>
              <p:nvPr/>
            </p:nvSpPr>
            <p:spPr bwMode="auto">
              <a:xfrm>
                <a:off x="881" y="253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3" name="Line 122"/>
              <p:cNvSpPr>
                <a:spLocks noChangeShapeType="1"/>
              </p:cNvSpPr>
              <p:nvPr/>
            </p:nvSpPr>
            <p:spPr bwMode="auto">
              <a:xfrm>
                <a:off x="1120" y="2531"/>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4" name="Line 123"/>
              <p:cNvSpPr>
                <a:spLocks noChangeShapeType="1"/>
              </p:cNvSpPr>
              <p:nvPr/>
            </p:nvSpPr>
            <p:spPr bwMode="auto">
              <a:xfrm>
                <a:off x="1360" y="253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5" name="Line 124"/>
              <p:cNvSpPr>
                <a:spLocks noChangeShapeType="1"/>
              </p:cNvSpPr>
              <p:nvPr/>
            </p:nvSpPr>
            <p:spPr bwMode="auto">
              <a:xfrm>
                <a:off x="1600" y="253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6" name="Line 125"/>
              <p:cNvSpPr>
                <a:spLocks noChangeShapeType="1"/>
              </p:cNvSpPr>
              <p:nvPr/>
            </p:nvSpPr>
            <p:spPr bwMode="auto">
              <a:xfrm flipV="1">
                <a:off x="560" y="237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7" name="Line 126"/>
              <p:cNvSpPr>
                <a:spLocks noChangeShapeType="1"/>
              </p:cNvSpPr>
              <p:nvPr/>
            </p:nvSpPr>
            <p:spPr bwMode="auto">
              <a:xfrm flipV="1">
                <a:off x="800" y="237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8" name="Line 127"/>
              <p:cNvSpPr>
                <a:spLocks noChangeShapeType="1"/>
              </p:cNvSpPr>
              <p:nvPr/>
            </p:nvSpPr>
            <p:spPr bwMode="auto">
              <a:xfrm flipV="1">
                <a:off x="1039" y="237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49" name="Line 128"/>
              <p:cNvSpPr>
                <a:spLocks noChangeShapeType="1"/>
              </p:cNvSpPr>
              <p:nvPr/>
            </p:nvSpPr>
            <p:spPr bwMode="auto">
              <a:xfrm flipV="1">
                <a:off x="1279" y="237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50" name="Line 129"/>
              <p:cNvSpPr>
                <a:spLocks noChangeShapeType="1"/>
              </p:cNvSpPr>
              <p:nvPr/>
            </p:nvSpPr>
            <p:spPr bwMode="auto">
              <a:xfrm flipV="1">
                <a:off x="1520" y="237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51" name="Line 130"/>
              <p:cNvSpPr>
                <a:spLocks noChangeShapeType="1"/>
              </p:cNvSpPr>
              <p:nvPr/>
            </p:nvSpPr>
            <p:spPr bwMode="auto">
              <a:xfrm flipV="1">
                <a:off x="1759" y="237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52" name="Oval 131"/>
              <p:cNvSpPr>
                <a:spLocks noChangeArrowheads="1"/>
              </p:cNvSpPr>
              <p:nvPr/>
            </p:nvSpPr>
            <p:spPr bwMode="auto">
              <a:xfrm>
                <a:off x="1679" y="2691"/>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3" name="Oval 132"/>
              <p:cNvSpPr>
                <a:spLocks noChangeArrowheads="1"/>
              </p:cNvSpPr>
              <p:nvPr/>
            </p:nvSpPr>
            <p:spPr bwMode="auto">
              <a:xfrm>
                <a:off x="1439" y="2691"/>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4" name="Oval 133"/>
              <p:cNvSpPr>
                <a:spLocks noChangeArrowheads="1"/>
              </p:cNvSpPr>
              <p:nvPr/>
            </p:nvSpPr>
            <p:spPr bwMode="auto">
              <a:xfrm>
                <a:off x="1200" y="2691"/>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5" name="Oval 134"/>
              <p:cNvSpPr>
                <a:spLocks noChangeArrowheads="1"/>
              </p:cNvSpPr>
              <p:nvPr/>
            </p:nvSpPr>
            <p:spPr bwMode="auto">
              <a:xfrm>
                <a:off x="960" y="2691"/>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6" name="Oval 135"/>
              <p:cNvSpPr>
                <a:spLocks noChangeArrowheads="1"/>
              </p:cNvSpPr>
              <p:nvPr/>
            </p:nvSpPr>
            <p:spPr bwMode="auto">
              <a:xfrm>
                <a:off x="720" y="2691"/>
                <a:ext cx="160"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7" name="Oval 136"/>
              <p:cNvSpPr>
                <a:spLocks noChangeArrowheads="1"/>
              </p:cNvSpPr>
              <p:nvPr/>
            </p:nvSpPr>
            <p:spPr bwMode="auto">
              <a:xfrm>
                <a:off x="480" y="2691"/>
                <a:ext cx="159" cy="160"/>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58" name="Line 137"/>
              <p:cNvSpPr>
                <a:spLocks noChangeShapeType="1"/>
              </p:cNvSpPr>
              <p:nvPr/>
            </p:nvSpPr>
            <p:spPr bwMode="auto">
              <a:xfrm>
                <a:off x="640" y="277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59" name="Line 138"/>
              <p:cNvSpPr>
                <a:spLocks noChangeShapeType="1"/>
              </p:cNvSpPr>
              <p:nvPr/>
            </p:nvSpPr>
            <p:spPr bwMode="auto">
              <a:xfrm>
                <a:off x="881" y="277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0" name="Line 139"/>
              <p:cNvSpPr>
                <a:spLocks noChangeShapeType="1"/>
              </p:cNvSpPr>
              <p:nvPr/>
            </p:nvSpPr>
            <p:spPr bwMode="auto">
              <a:xfrm>
                <a:off x="1120" y="2771"/>
                <a:ext cx="80"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1" name="Line 140"/>
              <p:cNvSpPr>
                <a:spLocks noChangeShapeType="1"/>
              </p:cNvSpPr>
              <p:nvPr/>
            </p:nvSpPr>
            <p:spPr bwMode="auto">
              <a:xfrm>
                <a:off x="1360" y="277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2" name="Line 141"/>
              <p:cNvSpPr>
                <a:spLocks noChangeShapeType="1"/>
              </p:cNvSpPr>
              <p:nvPr/>
            </p:nvSpPr>
            <p:spPr bwMode="auto">
              <a:xfrm>
                <a:off x="1600" y="2771"/>
                <a:ext cx="79" cy="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3" name="Line 142"/>
              <p:cNvSpPr>
                <a:spLocks noChangeShapeType="1"/>
              </p:cNvSpPr>
              <p:nvPr/>
            </p:nvSpPr>
            <p:spPr bwMode="auto">
              <a:xfrm flipV="1">
                <a:off x="560" y="261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4" name="Line 143"/>
              <p:cNvSpPr>
                <a:spLocks noChangeShapeType="1"/>
              </p:cNvSpPr>
              <p:nvPr/>
            </p:nvSpPr>
            <p:spPr bwMode="auto">
              <a:xfrm flipV="1">
                <a:off x="800" y="261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5" name="Line 144"/>
              <p:cNvSpPr>
                <a:spLocks noChangeShapeType="1"/>
              </p:cNvSpPr>
              <p:nvPr/>
            </p:nvSpPr>
            <p:spPr bwMode="auto">
              <a:xfrm flipV="1">
                <a:off x="1039" y="261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6" name="Line 145"/>
              <p:cNvSpPr>
                <a:spLocks noChangeShapeType="1"/>
              </p:cNvSpPr>
              <p:nvPr/>
            </p:nvSpPr>
            <p:spPr bwMode="auto">
              <a:xfrm flipV="1">
                <a:off x="1279" y="261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7" name="Line 146"/>
              <p:cNvSpPr>
                <a:spLocks noChangeShapeType="1"/>
              </p:cNvSpPr>
              <p:nvPr/>
            </p:nvSpPr>
            <p:spPr bwMode="auto">
              <a:xfrm flipV="1">
                <a:off x="1520" y="261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8" name="Line 147"/>
              <p:cNvSpPr>
                <a:spLocks noChangeShapeType="1"/>
              </p:cNvSpPr>
              <p:nvPr/>
            </p:nvSpPr>
            <p:spPr bwMode="auto">
              <a:xfrm flipV="1">
                <a:off x="1759" y="2610"/>
                <a:ext cx="0" cy="80"/>
              </a:xfrm>
              <a:prstGeom prst="line">
                <a:avLst/>
              </a:prstGeom>
              <a:noFill/>
              <a:ln w="952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69" name="Oval 166"/>
              <p:cNvSpPr>
                <a:spLocks noChangeArrowheads="1"/>
              </p:cNvSpPr>
              <p:nvPr/>
            </p:nvSpPr>
            <p:spPr bwMode="auto">
              <a:xfrm>
                <a:off x="2097" y="3152"/>
                <a:ext cx="159" cy="160"/>
              </a:xfrm>
              <a:prstGeom prst="ellipse">
                <a:avLst/>
              </a:prstGeom>
              <a:solidFill>
                <a:schemeClr val="hlink"/>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70" name="Oval 167"/>
              <p:cNvSpPr>
                <a:spLocks noChangeArrowheads="1"/>
              </p:cNvSpPr>
              <p:nvPr/>
            </p:nvSpPr>
            <p:spPr bwMode="auto">
              <a:xfrm>
                <a:off x="1857" y="3152"/>
                <a:ext cx="159" cy="160"/>
              </a:xfrm>
              <a:prstGeom prst="ellipse">
                <a:avLst/>
              </a:prstGeom>
              <a:solidFill>
                <a:srgbClr val="C0C0C0"/>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71" name="Oval 168"/>
              <p:cNvSpPr>
                <a:spLocks noChangeArrowheads="1"/>
              </p:cNvSpPr>
              <p:nvPr/>
            </p:nvSpPr>
            <p:spPr bwMode="auto">
              <a:xfrm>
                <a:off x="1617" y="3152"/>
                <a:ext cx="160" cy="160"/>
              </a:xfrm>
              <a:prstGeom prst="ellipse">
                <a:avLst/>
              </a:prstGeom>
              <a:solidFill>
                <a:srgbClr val="FF5050"/>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72" name="Line 169"/>
              <p:cNvSpPr>
                <a:spLocks noChangeShapeType="1"/>
              </p:cNvSpPr>
              <p:nvPr/>
            </p:nvSpPr>
            <p:spPr bwMode="auto">
              <a:xfrm>
                <a:off x="1778" y="3233"/>
                <a:ext cx="79"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73" name="Line 170"/>
              <p:cNvSpPr>
                <a:spLocks noChangeShapeType="1"/>
              </p:cNvSpPr>
              <p:nvPr/>
            </p:nvSpPr>
            <p:spPr bwMode="auto">
              <a:xfrm>
                <a:off x="2017" y="3233"/>
                <a:ext cx="80"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74" name="Oval 173"/>
              <p:cNvSpPr>
                <a:spLocks noChangeArrowheads="1"/>
              </p:cNvSpPr>
              <p:nvPr/>
            </p:nvSpPr>
            <p:spPr bwMode="auto">
              <a:xfrm>
                <a:off x="2097" y="3392"/>
                <a:ext cx="159" cy="160"/>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75" name="Oval 174"/>
              <p:cNvSpPr>
                <a:spLocks noChangeArrowheads="1"/>
              </p:cNvSpPr>
              <p:nvPr/>
            </p:nvSpPr>
            <p:spPr bwMode="auto">
              <a:xfrm>
                <a:off x="1857" y="3392"/>
                <a:ext cx="159" cy="160"/>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76" name="Oval 175"/>
              <p:cNvSpPr>
                <a:spLocks noChangeArrowheads="1"/>
              </p:cNvSpPr>
              <p:nvPr/>
            </p:nvSpPr>
            <p:spPr bwMode="auto">
              <a:xfrm>
                <a:off x="1617" y="3392"/>
                <a:ext cx="160" cy="160"/>
              </a:xfrm>
              <a:prstGeom prst="ellipse">
                <a:avLst/>
              </a:prstGeom>
              <a:solidFill>
                <a:schemeClr val="accent1"/>
              </a:solidFill>
              <a:ln w="9525">
                <a:solidFill>
                  <a:schemeClr val="tx1"/>
                </a:solidFill>
                <a:miter lim="800000"/>
              </a:ln>
              <a:effectLst>
                <a:outerShdw dist="107763" dir="8100000" algn="ctr" rotWithShape="0">
                  <a:schemeClr val="bg2">
                    <a:alpha val="50000"/>
                  </a:schemeClr>
                </a:outerShdw>
              </a:effectLst>
            </p:spPr>
            <p:txBody>
              <a:bodyPr wrap="none" anchor="ctr"/>
              <a:lstStyle/>
              <a:p>
                <a:endParaRPr lang="zh-TW" altLang="en-US"/>
              </a:p>
            </p:txBody>
          </p:sp>
          <p:sp>
            <p:nvSpPr>
              <p:cNvPr id="77" name="Line 176"/>
              <p:cNvSpPr>
                <a:spLocks noChangeShapeType="1"/>
              </p:cNvSpPr>
              <p:nvPr/>
            </p:nvSpPr>
            <p:spPr bwMode="auto">
              <a:xfrm>
                <a:off x="1778" y="3473"/>
                <a:ext cx="79"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78" name="Line 177"/>
              <p:cNvSpPr>
                <a:spLocks noChangeShapeType="1"/>
              </p:cNvSpPr>
              <p:nvPr/>
            </p:nvSpPr>
            <p:spPr bwMode="auto">
              <a:xfrm>
                <a:off x="2017" y="3473"/>
                <a:ext cx="80" cy="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79" name="Line 179"/>
              <p:cNvSpPr>
                <a:spLocks noChangeShapeType="1"/>
              </p:cNvSpPr>
              <p:nvPr/>
            </p:nvSpPr>
            <p:spPr bwMode="auto">
              <a:xfrm flipV="1">
                <a:off x="1697" y="3312"/>
                <a:ext cx="0" cy="8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80" name="Line 180"/>
              <p:cNvSpPr>
                <a:spLocks noChangeShapeType="1"/>
              </p:cNvSpPr>
              <p:nvPr/>
            </p:nvSpPr>
            <p:spPr bwMode="auto">
              <a:xfrm flipV="1">
                <a:off x="1936" y="3312"/>
                <a:ext cx="0" cy="8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sp>
            <p:nvSpPr>
              <p:cNvPr id="81" name="Line 181"/>
              <p:cNvSpPr>
                <a:spLocks noChangeShapeType="1"/>
              </p:cNvSpPr>
              <p:nvPr/>
            </p:nvSpPr>
            <p:spPr bwMode="auto">
              <a:xfrm flipV="1">
                <a:off x="2176" y="3312"/>
                <a:ext cx="0" cy="80"/>
              </a:xfrm>
              <a:prstGeom prst="line">
                <a:avLst/>
              </a:prstGeom>
              <a:noFill/>
              <a:ln w="9525">
                <a:solidFill>
                  <a:schemeClr val="tx1"/>
                </a:solidFill>
                <a:miter lim="800000"/>
              </a:ln>
              <a:effectLst>
                <a:outerShdw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zh-TW" altLang="en-US"/>
              </a:p>
            </p:txBody>
          </p:sp>
          <p:grpSp>
            <p:nvGrpSpPr>
              <p:cNvPr id="82" name="Group 315"/>
              <p:cNvGrpSpPr/>
              <p:nvPr/>
            </p:nvGrpSpPr>
            <p:grpSpPr bwMode="auto">
              <a:xfrm>
                <a:off x="576" y="2017"/>
                <a:ext cx="1104" cy="1216"/>
                <a:chOff x="816" y="2000"/>
                <a:chExt cx="1104" cy="1216"/>
              </a:xfrm>
            </p:grpSpPr>
            <p:sp>
              <p:nvSpPr>
                <p:cNvPr id="93" name="Line 194"/>
                <p:cNvSpPr>
                  <a:spLocks noChangeShapeType="1"/>
                </p:cNvSpPr>
                <p:nvPr/>
              </p:nvSpPr>
              <p:spPr bwMode="auto">
                <a:xfrm>
                  <a:off x="816" y="2016"/>
                  <a:ext cx="1056" cy="1152"/>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 name="Line 195"/>
                <p:cNvSpPr>
                  <a:spLocks noChangeShapeType="1"/>
                </p:cNvSpPr>
                <p:nvPr/>
              </p:nvSpPr>
              <p:spPr bwMode="auto">
                <a:xfrm>
                  <a:off x="1040" y="2000"/>
                  <a:ext cx="880" cy="1216"/>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5" name="Line 200"/>
                <p:cNvSpPr>
                  <a:spLocks noChangeShapeType="1"/>
                </p:cNvSpPr>
                <p:nvPr/>
              </p:nvSpPr>
              <p:spPr bwMode="auto">
                <a:xfrm>
                  <a:off x="816" y="2256"/>
                  <a:ext cx="1104" cy="960"/>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 name="Line 201"/>
                <p:cNvSpPr>
                  <a:spLocks noChangeShapeType="1"/>
                </p:cNvSpPr>
                <p:nvPr/>
              </p:nvSpPr>
              <p:spPr bwMode="auto">
                <a:xfrm>
                  <a:off x="1040" y="2240"/>
                  <a:ext cx="880" cy="976"/>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83" name="Group 326"/>
              <p:cNvGrpSpPr/>
              <p:nvPr/>
            </p:nvGrpSpPr>
            <p:grpSpPr bwMode="auto">
              <a:xfrm>
                <a:off x="1530" y="2041"/>
                <a:ext cx="630" cy="1176"/>
                <a:chOff x="1530" y="1752"/>
                <a:chExt cx="630" cy="1176"/>
              </a:xfrm>
            </p:grpSpPr>
            <p:sp>
              <p:nvSpPr>
                <p:cNvPr id="89" name="Line 318"/>
                <p:cNvSpPr>
                  <a:spLocks noChangeShapeType="1"/>
                </p:cNvSpPr>
                <p:nvPr/>
              </p:nvSpPr>
              <p:spPr bwMode="auto">
                <a:xfrm>
                  <a:off x="1536" y="1776"/>
                  <a:ext cx="597" cy="1105"/>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 name="Line 319"/>
                <p:cNvSpPr>
                  <a:spLocks noChangeShapeType="1"/>
                </p:cNvSpPr>
                <p:nvPr/>
              </p:nvSpPr>
              <p:spPr bwMode="auto">
                <a:xfrm>
                  <a:off x="1767" y="1752"/>
                  <a:ext cx="393" cy="1176"/>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1" name="Line 320"/>
                <p:cNvSpPr>
                  <a:spLocks noChangeShapeType="1"/>
                </p:cNvSpPr>
                <p:nvPr/>
              </p:nvSpPr>
              <p:spPr bwMode="auto">
                <a:xfrm>
                  <a:off x="1530" y="1998"/>
                  <a:ext cx="630" cy="930"/>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 name="Line 321"/>
                <p:cNvSpPr>
                  <a:spLocks noChangeShapeType="1"/>
                </p:cNvSpPr>
                <p:nvPr/>
              </p:nvSpPr>
              <p:spPr bwMode="auto">
                <a:xfrm>
                  <a:off x="1776" y="2016"/>
                  <a:ext cx="384" cy="912"/>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84" name="Group 327"/>
              <p:cNvGrpSpPr/>
              <p:nvPr/>
            </p:nvGrpSpPr>
            <p:grpSpPr bwMode="auto">
              <a:xfrm>
                <a:off x="1056" y="2017"/>
                <a:ext cx="864" cy="1200"/>
                <a:chOff x="1056" y="1728"/>
                <a:chExt cx="864" cy="1200"/>
              </a:xfrm>
            </p:grpSpPr>
            <p:sp>
              <p:nvSpPr>
                <p:cNvPr id="85" name="Line 322"/>
                <p:cNvSpPr>
                  <a:spLocks noChangeShapeType="1"/>
                </p:cNvSpPr>
                <p:nvPr/>
              </p:nvSpPr>
              <p:spPr bwMode="auto">
                <a:xfrm>
                  <a:off x="1062" y="1752"/>
                  <a:ext cx="858" cy="1176"/>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 name="Line 323"/>
                <p:cNvSpPr>
                  <a:spLocks noChangeShapeType="1"/>
                </p:cNvSpPr>
                <p:nvPr/>
              </p:nvSpPr>
              <p:spPr bwMode="auto">
                <a:xfrm>
                  <a:off x="1293" y="1728"/>
                  <a:ext cx="627" cy="1200"/>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7" name="Line 324"/>
                <p:cNvSpPr>
                  <a:spLocks noChangeShapeType="1"/>
                </p:cNvSpPr>
                <p:nvPr/>
              </p:nvSpPr>
              <p:spPr bwMode="auto">
                <a:xfrm>
                  <a:off x="1056" y="1974"/>
                  <a:ext cx="864" cy="954"/>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 name="Line 325"/>
                <p:cNvSpPr>
                  <a:spLocks noChangeShapeType="1"/>
                </p:cNvSpPr>
                <p:nvPr/>
              </p:nvSpPr>
              <p:spPr bwMode="auto">
                <a:xfrm>
                  <a:off x="1302" y="1992"/>
                  <a:ext cx="618" cy="936"/>
                </a:xfrm>
                <a:prstGeom prst="line">
                  <a:avLst/>
                </a:prstGeom>
                <a:noFill/>
                <a:ln w="1270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6" name="Text Box 330"/>
            <p:cNvSpPr txBox="1">
              <a:spLocks noChangeArrowheads="1"/>
            </p:cNvSpPr>
            <p:nvPr/>
          </p:nvSpPr>
          <p:spPr bwMode="auto">
            <a:xfrm>
              <a:off x="768" y="1632"/>
              <a:ext cx="9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chemeClr val="accent2"/>
                  </a:solidFill>
                </a:rPr>
                <a:t>Feature map</a:t>
              </a:r>
              <a:endParaRPr lang="en-US" altLang="zh-TW">
                <a:solidFill>
                  <a:schemeClr val="accent2"/>
                </a:solidFill>
              </a:endParaRPr>
            </a:p>
          </p:txBody>
        </p:sp>
      </p:grpSp>
      <p:grpSp>
        <p:nvGrpSpPr>
          <p:cNvPr id="97" name="Group 340"/>
          <p:cNvGrpSpPr/>
          <p:nvPr/>
        </p:nvGrpSpPr>
        <p:grpSpPr bwMode="auto">
          <a:xfrm>
            <a:off x="6553200" y="3429000"/>
            <a:ext cx="3352800" cy="2667000"/>
            <a:chOff x="2160" y="1440"/>
            <a:chExt cx="2112" cy="1680"/>
          </a:xfrm>
        </p:grpSpPr>
        <p:pic>
          <p:nvPicPr>
            <p:cNvPr id="98" name="Picture 3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48" y="2322"/>
              <a:ext cx="624" cy="7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9" name="Picture 3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 y="1440"/>
              <a:ext cx="1248" cy="13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0" name="Rectangle 334"/>
            <p:cNvSpPr>
              <a:spLocks noChangeArrowheads="1"/>
            </p:cNvSpPr>
            <p:nvPr/>
          </p:nvSpPr>
          <p:spPr bwMode="auto">
            <a:xfrm>
              <a:off x="2163" y="1449"/>
              <a:ext cx="144" cy="144"/>
            </a:xfrm>
            <a:prstGeom prst="rect">
              <a:avLst/>
            </a:prstGeom>
            <a:solidFill>
              <a:schemeClr val="bg1"/>
            </a:solidFill>
            <a:ln w="12700" cap="sq">
              <a:miter lim="800000"/>
              <a:headEnd type="none" w="sm" len="sm"/>
              <a:tailEnd type="none" w="sm" len="sm"/>
            </a:ln>
            <a:effectLst/>
            <a:scene3d>
              <a:camera prst="legacyPerspectiveBottom">
                <a:rot lat="0" lon="900000" rev="0"/>
              </a:camera>
              <a:lightRig rig="legacyFlat3" dir="t"/>
            </a:scene3d>
            <a:sp3d extrusionH="121893000" prstMaterial="legacyWirefram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lang="en-US" altLang="zh-TW">
                <a:solidFill>
                  <a:schemeClr val="accent2"/>
                </a:solidFill>
              </a:endParaRPr>
            </a:p>
          </p:txBody>
        </p:sp>
        <p:sp>
          <p:nvSpPr>
            <p:cNvPr id="101" name="Rectangle 335"/>
            <p:cNvSpPr>
              <a:spLocks noChangeArrowheads="1"/>
            </p:cNvSpPr>
            <p:nvPr/>
          </p:nvSpPr>
          <p:spPr bwMode="auto">
            <a:xfrm>
              <a:off x="2160" y="2676"/>
              <a:ext cx="144" cy="144"/>
            </a:xfrm>
            <a:prstGeom prst="rect">
              <a:avLst/>
            </a:prstGeom>
            <a:solidFill>
              <a:schemeClr val="bg1"/>
            </a:solidFill>
            <a:ln w="12700" cap="sq">
              <a:miter lim="800000"/>
              <a:headEnd type="none" w="sm" len="sm"/>
              <a:tailEnd type="none" w="sm" len="sm"/>
            </a:ln>
            <a:effectLst/>
            <a:scene3d>
              <a:camera prst="legacyPerspectiveBottom">
                <a:rot lat="300000" lon="900000" rev="0"/>
              </a:camera>
              <a:lightRig rig="legacyFlat3" dir="t"/>
            </a:scene3d>
            <a:sp3d extrusionH="121893000" prstMaterial="legacyWirefram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lang="en-US" altLang="zh-TW">
                <a:solidFill>
                  <a:schemeClr val="accent2"/>
                </a:solidFill>
              </a:endParaRPr>
            </a:p>
          </p:txBody>
        </p:sp>
        <p:sp>
          <p:nvSpPr>
            <p:cNvPr id="102" name="Rectangle 336"/>
            <p:cNvSpPr>
              <a:spLocks noChangeArrowheads="1"/>
            </p:cNvSpPr>
            <p:nvPr/>
          </p:nvSpPr>
          <p:spPr bwMode="auto">
            <a:xfrm>
              <a:off x="3231" y="1458"/>
              <a:ext cx="144" cy="144"/>
            </a:xfrm>
            <a:prstGeom prst="rect">
              <a:avLst/>
            </a:prstGeom>
            <a:solidFill>
              <a:schemeClr val="bg1"/>
            </a:solidFill>
            <a:ln w="12700" cap="sq">
              <a:miter lim="800000"/>
              <a:headEnd type="none" w="sm" len="sm"/>
              <a:tailEnd type="none" w="sm" len="sm"/>
            </a:ln>
            <a:effectLst/>
            <a:scene3d>
              <a:camera prst="legacyPerspectiveBottom">
                <a:rot lat="0" lon="600000" rev="0"/>
              </a:camera>
              <a:lightRig rig="legacyFlat3" dir="t"/>
            </a:scene3d>
            <a:sp3d extrusionH="121893000" prstMaterial="legacyWirefram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lang="en-US" altLang="zh-TW">
                <a:solidFill>
                  <a:schemeClr val="accent2"/>
                </a:solidFill>
              </a:endParaRPr>
            </a:p>
          </p:txBody>
        </p:sp>
        <p:sp>
          <p:nvSpPr>
            <p:cNvPr id="103" name="Rectangle 337"/>
            <p:cNvSpPr>
              <a:spLocks noChangeArrowheads="1"/>
            </p:cNvSpPr>
            <p:nvPr/>
          </p:nvSpPr>
          <p:spPr bwMode="auto">
            <a:xfrm>
              <a:off x="3243" y="2676"/>
              <a:ext cx="144" cy="144"/>
            </a:xfrm>
            <a:prstGeom prst="rect">
              <a:avLst/>
            </a:prstGeom>
            <a:solidFill>
              <a:schemeClr val="bg1"/>
            </a:solidFill>
            <a:ln w="12700" cap="sq">
              <a:miter lim="800000"/>
              <a:headEnd type="none" w="sm" len="sm"/>
              <a:tailEnd type="none" w="sm" len="sm"/>
            </a:ln>
            <a:effectLst/>
            <a:scene3d>
              <a:camera prst="legacyPerspectiveBottom">
                <a:rot lat="300000" lon="600000" rev="0"/>
              </a:camera>
              <a:lightRig rig="legacyFlat3" dir="t"/>
            </a:scene3d>
            <a:sp3d extrusionH="121893000" prstMaterial="legacyWirefram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lang="en-US" altLang="zh-TW">
                <a:solidFill>
                  <a:schemeClr val="accent2"/>
                </a:solidFill>
              </a:endParaRPr>
            </a:p>
          </p:txBody>
        </p:sp>
        <p:sp>
          <p:nvSpPr>
            <p:cNvPr id="104" name="Rectangle 338"/>
            <p:cNvSpPr>
              <a:spLocks noChangeArrowheads="1"/>
            </p:cNvSpPr>
            <p:nvPr/>
          </p:nvSpPr>
          <p:spPr bwMode="auto">
            <a:xfrm>
              <a:off x="3237" y="1740"/>
              <a:ext cx="144" cy="144"/>
            </a:xfrm>
            <a:prstGeom prst="rect">
              <a:avLst/>
            </a:prstGeom>
            <a:solidFill>
              <a:schemeClr val="bg1"/>
            </a:solidFill>
            <a:ln w="12700" cap="sq">
              <a:miter lim="800000"/>
              <a:headEnd type="none" w="sm" len="sm"/>
              <a:tailEnd type="none" w="sm" len="sm"/>
            </a:ln>
            <a:effectLst/>
            <a:scene3d>
              <a:camera prst="legacyPerspectiveBottom">
                <a:rot lat="0" lon="600000" rev="0"/>
              </a:camera>
              <a:lightRig rig="legacyFlat3" dir="t"/>
            </a:scene3d>
            <a:sp3d extrusionH="121893000" prstMaterial="legacyWirefram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endParaRPr lang="en-US" altLang="zh-TW">
                <a:solidFill>
                  <a:schemeClr val="accent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CNN(Cont.)</a:t>
            </a:r>
            <a:endParaRPr lang="zh-TW" altLang="en-US" dirty="0"/>
          </a:p>
        </p:txBody>
      </p:sp>
      <p:sp>
        <p:nvSpPr>
          <p:cNvPr id="3" name="內容版面配置區 2"/>
          <p:cNvSpPr>
            <a:spLocks noGrp="1"/>
          </p:cNvSpPr>
          <p:nvPr>
            <p:ph idx="1"/>
          </p:nvPr>
        </p:nvSpPr>
        <p:spPr>
          <a:xfrm>
            <a:off x="640080" y="5477510"/>
            <a:ext cx="10972800" cy="609600"/>
          </a:xfrm>
        </p:spPr>
        <p:txBody>
          <a:bodyPr/>
          <a:lstStyle/>
          <a:p>
            <a:r>
              <a:rPr lang="en-US" altLang="zh-TW" dirty="0">
                <a:latin typeface="Arial" panose="020B0604020202020204" pitchFamily="34" charset="0"/>
                <a:cs typeface="Arial" panose="020B0604020202020204" pitchFamily="34" charset="0"/>
              </a:rPr>
              <a:t>A convolutional network, where pooling is done by the rectified linear unit (</a:t>
            </a:r>
            <a:r>
              <a:rPr lang="en-US" altLang="zh-TW" dirty="0" err="1">
                <a:latin typeface="Arial" panose="020B0604020202020204" pitchFamily="34" charset="0"/>
                <a:cs typeface="Arial" panose="020B0604020202020204" pitchFamily="34" charset="0"/>
              </a:rPr>
              <a:t>ReLU</a:t>
            </a:r>
            <a:r>
              <a:rPr lang="en-US" altLang="zh-TW" dirty="0">
                <a:latin typeface="Arial" panose="020B0604020202020204" pitchFamily="34" charset="0"/>
                <a:cs typeface="Arial" panose="020B0604020202020204" pitchFamily="34" charset="0"/>
              </a:rPr>
              <a:t>), a function of </a:t>
            </a:r>
            <a:r>
              <a:rPr lang="en-US" altLang="zh-TW" i="1" dirty="0">
                <a:latin typeface="Arial" panose="020B0604020202020204" pitchFamily="34" charset="0"/>
                <a:cs typeface="Arial" panose="020B0604020202020204" pitchFamily="34" charset="0"/>
              </a:rPr>
              <a:t>f</a:t>
            </a:r>
            <a:r>
              <a:rPr lang="en-US" altLang="zh-TW" dirty="0">
                <a:latin typeface="Arial" panose="020B0604020202020204" pitchFamily="34" charset="0"/>
                <a:cs typeface="Arial" panose="020B0604020202020204" pitchFamily="34" charset="0"/>
              </a:rPr>
              <a:t>(</a:t>
            </a:r>
            <a:r>
              <a:rPr lang="en-US" altLang="zh-TW" i="1" dirty="0">
                <a:latin typeface="Arial" panose="020B0604020202020204" pitchFamily="34" charset="0"/>
                <a:cs typeface="Arial" panose="020B0604020202020204" pitchFamily="34" charset="0"/>
              </a:rPr>
              <a:t>z</a:t>
            </a:r>
            <a:r>
              <a:rPr lang="en-US" altLang="zh-TW" dirty="0">
                <a:latin typeface="Arial" panose="020B0604020202020204" pitchFamily="34" charset="0"/>
                <a:cs typeface="Arial" panose="020B0604020202020204" pitchFamily="34" charset="0"/>
              </a:rPr>
              <a:t>) = max(</a:t>
            </a:r>
            <a:r>
              <a:rPr lang="en-US" altLang="zh-TW" i="1" dirty="0">
                <a:latin typeface="Arial" panose="020B0604020202020204" pitchFamily="34" charset="0"/>
                <a:cs typeface="Arial" panose="020B0604020202020204" pitchFamily="34" charset="0"/>
              </a:rPr>
              <a:t>z</a:t>
            </a:r>
            <a:r>
              <a:rPr lang="en-US" altLang="zh-TW" dirty="0">
                <a:latin typeface="Arial" panose="020B0604020202020204" pitchFamily="34" charset="0"/>
                <a:cs typeface="Arial" panose="020B0604020202020204" pitchFamily="34" charset="0"/>
              </a:rPr>
              <a:t>, 0) </a:t>
            </a:r>
            <a:endParaRPr lang="zh-TW" altLang="en-US" dirty="0">
              <a:latin typeface="Arial" panose="020B0604020202020204" pitchFamily="34" charset="0"/>
              <a:cs typeface="Arial" panose="020B0604020202020204" pitchFamily="34" charset="0"/>
            </a:endParaRPr>
          </a:p>
        </p:txBody>
      </p:sp>
      <p:pic>
        <p:nvPicPr>
          <p:cNvPr id="4" name="圖片 3"/>
          <p:cNvPicPr>
            <a:picLocks noChangeAspect="1"/>
          </p:cNvPicPr>
          <p:nvPr/>
        </p:nvPicPr>
        <p:blipFill>
          <a:blip r:embed="rId1"/>
          <a:stretch>
            <a:fillRect/>
          </a:stretch>
        </p:blipFill>
        <p:spPr>
          <a:xfrm>
            <a:off x="1524002" y="1905000"/>
            <a:ext cx="9008891" cy="350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LeNet-5</a:t>
            </a:r>
            <a:endParaRPr lang="zh-TW" altLang="en-US" dirty="0"/>
          </a:p>
        </p:txBody>
      </p:sp>
      <p:sp>
        <p:nvSpPr>
          <p:cNvPr id="3" name="內容版面配置區 2"/>
          <p:cNvSpPr>
            <a:spLocks noGrp="1"/>
          </p:cNvSpPr>
          <p:nvPr>
            <p:ph idx="1"/>
          </p:nvPr>
        </p:nvSpPr>
        <p:spPr>
          <a:xfrm>
            <a:off x="533400" y="4953000"/>
            <a:ext cx="11201400" cy="685800"/>
          </a:xfrm>
        </p:spPr>
        <p:txBody>
          <a:bodyPr/>
          <a:lstStyle/>
          <a:p>
            <a:r>
              <a:rPr lang="en-US" altLang="zh-TW" dirty="0">
                <a:latin typeface="Arial" panose="020B0604020202020204" pitchFamily="34" charset="0"/>
                <a:cs typeface="Arial" panose="020B0604020202020204" pitchFamily="34" charset="0"/>
              </a:rPr>
              <a:t>A convolutional neural network, where C1 and S2 contains 6 feature maps, and C3 and S4 contains 16 feature maps, and so on.</a:t>
            </a:r>
            <a:endParaRPr lang="zh-TW" altLang="en-US" dirty="0">
              <a:latin typeface="Arial" panose="020B0604020202020204" pitchFamily="34" charset="0"/>
              <a:cs typeface="Arial" panose="020B0604020202020204" pitchFamily="34" charset="0"/>
            </a:endParaRPr>
          </a:p>
        </p:txBody>
      </p:sp>
      <p:pic>
        <p:nvPicPr>
          <p:cNvPr id="4" name="圖片 3"/>
          <p:cNvPicPr>
            <a:picLocks noChangeAspect="1"/>
          </p:cNvPicPr>
          <p:nvPr/>
        </p:nvPicPr>
        <p:blipFill>
          <a:blip r:embed="rId1"/>
          <a:stretch>
            <a:fillRect/>
          </a:stretch>
        </p:blipFill>
        <p:spPr>
          <a:xfrm>
            <a:off x="1524000" y="1981200"/>
            <a:ext cx="9074798" cy="2514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C3</a:t>
            </a:r>
            <a:endParaRPr lang="zh-TW" altLang="en-US" dirty="0"/>
          </a:p>
        </p:txBody>
      </p:sp>
      <p:sp>
        <p:nvSpPr>
          <p:cNvPr id="3" name="內容版面配置區 2"/>
          <p:cNvSpPr>
            <a:spLocks noGrp="1"/>
          </p:cNvSpPr>
          <p:nvPr>
            <p:ph idx="1"/>
          </p:nvPr>
        </p:nvSpPr>
        <p:spPr>
          <a:xfrm>
            <a:off x="1981200" y="5181600"/>
            <a:ext cx="8229600" cy="1143000"/>
          </a:xfrm>
        </p:spPr>
        <p:txBody>
          <a:bodyPr/>
          <a:lstStyle/>
          <a:p>
            <a:r>
              <a:rPr lang="en-US" altLang="zh-TW" sz="2800" dirty="0">
                <a:latin typeface="Arial" panose="020B0604020202020204" pitchFamily="34" charset="0"/>
                <a:cs typeface="Arial" panose="020B0604020202020204" pitchFamily="34" charset="0"/>
              </a:rPr>
              <a:t>Each column indicates which feature maps in S2 are combined by the units in a feature map of C3</a:t>
            </a:r>
            <a:endParaRPr lang="zh-TW" altLang="en-US" sz="2800" dirty="0">
              <a:latin typeface="Arial" panose="020B0604020202020204" pitchFamily="34" charset="0"/>
              <a:cs typeface="Arial" panose="020B0604020202020204" pitchFamily="34" charset="0"/>
            </a:endParaRPr>
          </a:p>
        </p:txBody>
      </p:sp>
      <p:pic>
        <p:nvPicPr>
          <p:cNvPr id="4" name="圖片 3"/>
          <p:cNvPicPr>
            <a:picLocks noChangeAspect="1"/>
          </p:cNvPicPr>
          <p:nvPr/>
        </p:nvPicPr>
        <p:blipFill>
          <a:blip r:embed="rId1"/>
          <a:stretch>
            <a:fillRect/>
          </a:stretch>
        </p:blipFill>
        <p:spPr>
          <a:xfrm>
            <a:off x="1524000" y="1984518"/>
            <a:ext cx="9144000" cy="3197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rial" panose="020B0604020202020204" pitchFamily="34" charset="0"/>
                <a:cs typeface="Arial" panose="020B0604020202020204" pitchFamily="34" charset="0"/>
              </a:rPr>
              <a:t>Residual learning</a:t>
            </a:r>
            <a:endParaRPr lang="zh-TW" altLang="en-US" dirty="0">
              <a:latin typeface="Arial" panose="020B0604020202020204" pitchFamily="34" charset="0"/>
              <a:cs typeface="Arial" panose="020B0604020202020204" pitchFamily="34" charset="0"/>
            </a:endParaRPr>
          </a:p>
        </p:txBody>
      </p:sp>
      <p:sp>
        <p:nvSpPr>
          <p:cNvPr id="3" name="內容版面配置區 2"/>
          <p:cNvSpPr>
            <a:spLocks noGrp="1"/>
          </p:cNvSpPr>
          <p:nvPr>
            <p:ph idx="1"/>
          </p:nvPr>
        </p:nvSpPr>
        <p:spPr>
          <a:xfrm>
            <a:off x="247650" y="1847850"/>
            <a:ext cx="10972800" cy="4389437"/>
          </a:xfrm>
        </p:spPr>
        <p:txBody>
          <a:bodyPr/>
          <a:lstStyle/>
          <a:p>
            <a:r>
              <a:rPr lang="en-US" altLang="zh-TW" sz="2800" dirty="0">
                <a:latin typeface="Arial" panose="020B0604020202020204" pitchFamily="34" charset="0"/>
                <a:cs typeface="Arial" panose="020B0604020202020204" pitchFamily="34" charset="0"/>
              </a:rPr>
              <a:t>Residual</a:t>
            </a:r>
            <a:endParaRPr lang="en-US" altLang="zh-TW" sz="2800" dirty="0">
              <a:latin typeface="Arial" panose="020B0604020202020204" pitchFamily="34" charset="0"/>
              <a:cs typeface="Arial" panose="020B0604020202020204" pitchFamily="34" charset="0"/>
            </a:endParaRPr>
          </a:p>
          <a:p>
            <a:pPr marL="0" indent="361950">
              <a:buNone/>
            </a:pPr>
            <a:r>
              <a:rPr lang="en-US" altLang="zh-TW" sz="2800" dirty="0">
                <a:latin typeface="Arial" panose="020B0604020202020204" pitchFamily="34" charset="0"/>
                <a:cs typeface="Arial" panose="020B0604020202020204" pitchFamily="34" charset="0"/>
              </a:rPr>
              <a:t>F(x)=H(x)</a:t>
            </a:r>
            <a:r>
              <a:rPr lang="en-US" altLang="zh-TW" sz="2800" dirty="0">
                <a:latin typeface="Arial" panose="020B0604020202020204" pitchFamily="34" charset="0"/>
                <a:cs typeface="Arial" panose="020B0604020202020204" pitchFamily="34" charset="0"/>
                <a:sym typeface="Symbol" panose="05050102010706020507" pitchFamily="18" charset="2"/>
              </a:rPr>
              <a:t></a:t>
            </a:r>
            <a:r>
              <a:rPr lang="en-US" altLang="zh-TW" sz="2800" dirty="0">
                <a:latin typeface="Arial" panose="020B0604020202020204" pitchFamily="34" charset="0"/>
                <a:cs typeface="Arial" panose="020B0604020202020204" pitchFamily="34" charset="0"/>
              </a:rPr>
              <a:t>x, </a:t>
            </a:r>
            <a:endParaRPr lang="en-US" altLang="zh-TW" sz="2800" dirty="0">
              <a:latin typeface="Arial" panose="020B0604020202020204" pitchFamily="34" charset="0"/>
              <a:cs typeface="Arial" panose="020B0604020202020204" pitchFamily="34" charset="0"/>
            </a:endParaRPr>
          </a:p>
          <a:p>
            <a:pPr marL="0" indent="361950">
              <a:buNone/>
            </a:pPr>
            <a:r>
              <a:rPr lang="en-US" altLang="zh-TW" sz="2800" dirty="0">
                <a:latin typeface="Arial" panose="020B0604020202020204" pitchFamily="34" charset="0"/>
                <a:cs typeface="Arial" panose="020B0604020202020204" pitchFamily="34" charset="0"/>
              </a:rPr>
              <a:t>where H=F(x)+x</a:t>
            </a:r>
            <a:endParaRPr lang="en-US" altLang="zh-TW" sz="2800" dirty="0">
              <a:latin typeface="Arial" panose="020B0604020202020204" pitchFamily="34" charset="0"/>
              <a:cs typeface="Arial" panose="020B0604020202020204" pitchFamily="34" charset="0"/>
            </a:endParaRPr>
          </a:p>
          <a:p>
            <a:r>
              <a:rPr lang="en-US" altLang="zh-TW" sz="2800" dirty="0">
                <a:latin typeface="Arial" panose="020B0604020202020204" pitchFamily="34" charset="0"/>
                <a:cs typeface="Arial" panose="020B0604020202020204" pitchFamily="34" charset="0"/>
              </a:rPr>
              <a:t>Identity</a:t>
            </a:r>
            <a:endParaRPr lang="en-US" altLang="zh-TW" sz="2800" dirty="0">
              <a:latin typeface="Arial" panose="020B0604020202020204" pitchFamily="34" charset="0"/>
              <a:cs typeface="Arial" panose="020B0604020202020204" pitchFamily="34" charset="0"/>
            </a:endParaRPr>
          </a:p>
          <a:p>
            <a:pPr marL="0" indent="361950">
              <a:buNone/>
            </a:pPr>
            <a:r>
              <a:rPr lang="en-US" altLang="zh-TW" sz="2800" dirty="0">
                <a:latin typeface="Arial" panose="020B0604020202020204" pitchFamily="34" charset="0"/>
                <a:cs typeface="Arial" panose="020B0604020202020204" pitchFamily="34" charset="0"/>
              </a:rPr>
              <a:t>y=F(x,{W</a:t>
            </a:r>
            <a:r>
              <a:rPr lang="en-US" altLang="zh-TW" sz="2800" baseline="-25000" dirty="0">
                <a:latin typeface="Arial" panose="020B0604020202020204" pitchFamily="34" charset="0"/>
                <a:cs typeface="Arial" panose="020B0604020202020204" pitchFamily="34" charset="0"/>
              </a:rPr>
              <a:t>i</a:t>
            </a:r>
            <a:r>
              <a:rPr lang="en-US" altLang="zh-TW" sz="2800" dirty="0">
                <a:latin typeface="Arial" panose="020B0604020202020204" pitchFamily="34" charset="0"/>
                <a:cs typeface="Arial" panose="020B0604020202020204" pitchFamily="34" charset="0"/>
              </a:rPr>
              <a:t>})+x</a:t>
            </a:r>
            <a:endParaRPr lang="en-US" altLang="zh-TW" sz="2800" dirty="0">
              <a:latin typeface="Arial" panose="020B0604020202020204" pitchFamily="34" charset="0"/>
              <a:cs typeface="Arial" panose="020B0604020202020204" pitchFamily="34" charset="0"/>
            </a:endParaRPr>
          </a:p>
          <a:p>
            <a:pPr marL="0" indent="361950">
              <a:buNone/>
            </a:pPr>
            <a:endParaRPr lang="en-US" altLang="zh-TW" sz="2800" dirty="0">
              <a:latin typeface="Arial" panose="020B0604020202020204" pitchFamily="34" charset="0"/>
              <a:cs typeface="Arial" panose="020B0604020202020204" pitchFamily="34" charset="0"/>
            </a:endParaRPr>
          </a:p>
          <a:p>
            <a:endParaRPr lang="zh-TW" altLang="en-US" sz="2800" dirty="0">
              <a:latin typeface="Arial" panose="020B0604020202020204" pitchFamily="34" charset="0"/>
              <a:cs typeface="Arial" panose="020B0604020202020204" pitchFamily="34" charset="0"/>
            </a:endParaRPr>
          </a:p>
        </p:txBody>
      </p:sp>
      <p:pic>
        <p:nvPicPr>
          <p:cNvPr id="4" name="內容版面配置區 3"/>
          <p:cNvPicPr>
            <a:picLocks noChangeAspect="1"/>
          </p:cNvPicPr>
          <p:nvPr/>
        </p:nvPicPr>
        <p:blipFill>
          <a:blip r:embed="rId1"/>
          <a:stretch>
            <a:fillRect/>
          </a:stretch>
        </p:blipFill>
        <p:spPr bwMode="auto">
          <a:xfrm>
            <a:off x="4648200" y="2068798"/>
            <a:ext cx="6575298" cy="39719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rial" panose="020B0604020202020204" pitchFamily="34" charset="0"/>
                <a:cs typeface="Arial" panose="020B0604020202020204" pitchFamily="34" charset="0"/>
              </a:rPr>
              <a:t>Bottleneck layer</a:t>
            </a:r>
            <a:endParaRPr lang="zh-TW" altLang="en-US" dirty="0">
              <a:latin typeface="Arial" panose="020B0604020202020204" pitchFamily="34" charset="0"/>
              <a:cs typeface="Arial" panose="020B0604020202020204" pitchFamily="34" charset="0"/>
            </a:endParaRPr>
          </a:p>
        </p:txBody>
      </p:sp>
      <p:sp>
        <p:nvSpPr>
          <p:cNvPr id="3" name="內容版面配置區 2"/>
          <p:cNvSpPr>
            <a:spLocks noGrp="1"/>
          </p:cNvSpPr>
          <p:nvPr>
            <p:ph idx="1"/>
          </p:nvPr>
        </p:nvSpPr>
        <p:spPr/>
        <p:txBody>
          <a:bodyPr/>
          <a:lstStyle/>
          <a:p>
            <a:r>
              <a:rPr lang="en-US" altLang="zh-TW" dirty="0">
                <a:latin typeface="Arial" panose="020B0604020202020204" pitchFamily="34" charset="0"/>
                <a:cs typeface="Arial" panose="020B0604020202020204" pitchFamily="34" charset="0"/>
              </a:rPr>
              <a:t>5*5*28*28*192*32=120M operations are required if 32 filters of size 5*5</a:t>
            </a:r>
            <a:endParaRPr lang="en-US" altLang="zh-TW" dirty="0">
              <a:latin typeface="Arial" panose="020B0604020202020204" pitchFamily="34" charset="0"/>
              <a:cs typeface="Arial" panose="020B0604020202020204" pitchFamily="34" charset="0"/>
            </a:endParaRPr>
          </a:p>
          <a:p>
            <a:r>
              <a:rPr lang="en-US" altLang="zh-TW" dirty="0">
                <a:latin typeface="Arial" panose="020B0604020202020204" pitchFamily="34" charset="0"/>
                <a:cs typeface="Arial" panose="020B0604020202020204" pitchFamily="34" charset="0"/>
              </a:rPr>
              <a:t>16*28*28*192+5*5*28*28*32*16=12.4M operations.</a:t>
            </a:r>
            <a:endParaRPr lang="zh-TW" altLang="en-US" dirty="0">
              <a:latin typeface="Arial" panose="020B0604020202020204" pitchFamily="34" charset="0"/>
              <a:cs typeface="Arial" panose="020B0604020202020204" pitchFamily="34" charset="0"/>
            </a:endParaRPr>
          </a:p>
        </p:txBody>
      </p:sp>
      <p:pic>
        <p:nvPicPr>
          <p:cNvPr id="4" name="圖片 3"/>
          <p:cNvPicPr>
            <a:picLocks noChangeAspect="1"/>
          </p:cNvPicPr>
          <p:nvPr/>
        </p:nvPicPr>
        <p:blipFill>
          <a:blip r:embed="rId1"/>
          <a:stretch>
            <a:fillRect/>
          </a:stretch>
        </p:blipFill>
        <p:spPr>
          <a:xfrm>
            <a:off x="837466" y="3009674"/>
            <a:ext cx="10517068" cy="32389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76250" y="0"/>
            <a:ext cx="10972800" cy="1143000"/>
          </a:xfrm>
        </p:spPr>
        <p:txBody>
          <a:bodyPr/>
          <a:lstStyle/>
          <a:p>
            <a:r>
              <a:rPr lang="en-US" altLang="zh-TW" dirty="0">
                <a:latin typeface="Arial" panose="020B0604020202020204" pitchFamily="34" charset="0"/>
                <a:cs typeface="Arial" panose="020B0604020202020204" pitchFamily="34" charset="0"/>
              </a:rPr>
              <a:t>Resnet</a:t>
            </a:r>
            <a:endParaRPr lang="zh-TW" altLang="en-US" dirty="0">
              <a:latin typeface="Arial" panose="020B0604020202020204" pitchFamily="34" charset="0"/>
              <a:cs typeface="Arial" panose="020B0604020202020204" pitchFamily="34" charset="0"/>
            </a:endParaRPr>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1"/>
          <a:stretch>
            <a:fillRect/>
          </a:stretch>
        </p:blipFill>
        <p:spPr>
          <a:xfrm>
            <a:off x="476250" y="1143000"/>
            <a:ext cx="11106150" cy="5638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Resnet</a:t>
            </a:r>
            <a:endParaRPr lang="zh-TW" altLang="en-US" dirty="0"/>
          </a:p>
        </p:txBody>
      </p:sp>
      <p:sp>
        <p:nvSpPr>
          <p:cNvPr id="3" name="內容版面配置區 2"/>
          <p:cNvSpPr>
            <a:spLocks noGrp="1"/>
          </p:cNvSpPr>
          <p:nvPr>
            <p:ph idx="1"/>
          </p:nvPr>
        </p:nvSpPr>
        <p:spPr/>
        <p:txBody>
          <a:bodyPr/>
          <a:lstStyle/>
          <a:p>
            <a:r>
              <a:rPr lang="en-US" altLang="zh-TW" dirty="0">
                <a:latin typeface="Arial" panose="020B0604020202020204" pitchFamily="34" charset="0"/>
                <a:cs typeface="Arial" panose="020B0604020202020204" pitchFamily="34" charset="0"/>
              </a:rPr>
              <a:t>Variants of </a:t>
            </a:r>
            <a:r>
              <a:rPr lang="en-US" altLang="zh-TW" dirty="0" err="1">
                <a:latin typeface="Arial" panose="020B0604020202020204" pitchFamily="34" charset="0"/>
                <a:cs typeface="Arial" panose="020B0604020202020204" pitchFamily="34" charset="0"/>
              </a:rPr>
              <a:t>ResNet</a:t>
            </a:r>
            <a:r>
              <a:rPr lang="en-US" altLang="zh-TW" dirty="0">
                <a:latin typeface="Arial" panose="020B0604020202020204" pitchFamily="34" charset="0"/>
                <a:cs typeface="Arial" panose="020B0604020202020204" pitchFamily="34" charset="0"/>
              </a:rPr>
              <a:t>: ResNet-18, ResNet-34, ResNet-50, ResNet-101, ResNet-110, ResNet-152, ResNet-164, ResNet-1202</a:t>
            </a:r>
            <a:endParaRPr lang="en-US" altLang="zh-TW" dirty="0">
              <a:latin typeface="Arial" panose="020B0604020202020204" pitchFamily="34" charset="0"/>
              <a:cs typeface="Arial" panose="020B0604020202020204" pitchFamily="34" charset="0"/>
            </a:endParaRPr>
          </a:p>
          <a:p>
            <a:r>
              <a:rPr lang="en-US" altLang="zh-TW" dirty="0">
                <a:latin typeface="Arial" panose="020B0604020202020204" pitchFamily="34" charset="0"/>
                <a:cs typeface="Arial" panose="020B0604020202020204" pitchFamily="34" charset="0"/>
              </a:rPr>
              <a:t>Input size: 224 x 224 x 3. </a:t>
            </a:r>
            <a:endParaRPr lang="en-US" altLang="zh-TW" dirty="0">
              <a:latin typeface="Arial" panose="020B0604020202020204" pitchFamily="34" charset="0"/>
              <a:cs typeface="Arial" panose="020B0604020202020204" pitchFamily="34" charset="0"/>
            </a:endParaRPr>
          </a:p>
          <a:p>
            <a:r>
              <a:rPr lang="en-US" altLang="zh-TW" dirty="0">
                <a:latin typeface="Arial" panose="020B0604020202020204" pitchFamily="34" charset="0"/>
                <a:cs typeface="Arial" panose="020B0604020202020204" pitchFamily="34" charset="0"/>
              </a:rPr>
              <a:t>Every </a:t>
            </a:r>
            <a:r>
              <a:rPr lang="en-US" altLang="zh-TW" dirty="0" err="1">
                <a:latin typeface="Arial" panose="020B0604020202020204" pitchFamily="34" charset="0"/>
                <a:cs typeface="Arial" panose="020B0604020202020204" pitchFamily="34" charset="0"/>
              </a:rPr>
              <a:t>ResNet</a:t>
            </a:r>
            <a:r>
              <a:rPr lang="en-US" altLang="zh-TW" dirty="0">
                <a:latin typeface="Arial" panose="020B0604020202020204" pitchFamily="34" charset="0"/>
                <a:cs typeface="Arial" panose="020B0604020202020204" pitchFamily="34" charset="0"/>
              </a:rPr>
              <a:t> architecture performs the initial convolution and max-pooling using 7×7 and 3×3 kernel sizes respectively. </a:t>
            </a:r>
            <a:endParaRPr lang="en-US" altLang="zh-TW" dirty="0">
              <a:latin typeface="Arial" panose="020B0604020202020204" pitchFamily="34" charset="0"/>
              <a:cs typeface="Arial" panose="020B0604020202020204" pitchFamily="34" charset="0"/>
            </a:endParaRPr>
          </a:p>
          <a:p>
            <a:r>
              <a:rPr lang="en-US" altLang="zh-TW" dirty="0">
                <a:latin typeface="Arial" panose="020B0604020202020204" pitchFamily="34" charset="0"/>
                <a:cs typeface="Arial" panose="020B0604020202020204" pitchFamily="34" charset="0"/>
              </a:rPr>
              <a:t>Afterward, it has 3 residual blocks containing 3 layers each. </a:t>
            </a:r>
            <a:endParaRPr lang="en-US" altLang="zh-TW" dirty="0">
              <a:latin typeface="Arial" panose="020B0604020202020204" pitchFamily="34" charset="0"/>
              <a:cs typeface="Arial" panose="020B0604020202020204" pitchFamily="34" charset="0"/>
            </a:endParaRPr>
          </a:p>
          <a:p>
            <a:r>
              <a:rPr lang="en-US" altLang="zh-TW" dirty="0">
                <a:latin typeface="Arial" panose="020B0604020202020204" pitchFamily="34" charset="0"/>
                <a:cs typeface="Arial" panose="020B0604020202020204" pitchFamily="34" charset="0"/>
              </a:rPr>
              <a:t>The convolution operation in the first bottleneck layer of each residual block </a:t>
            </a:r>
            <a:r>
              <a:rPr lang="en-US" altLang="zh-TW" dirty="0" err="1">
                <a:latin typeface="Arial" panose="020B0604020202020204" pitchFamily="34" charset="0"/>
                <a:cs typeface="Arial" panose="020B0604020202020204" pitchFamily="34" charset="0"/>
              </a:rPr>
              <a:t>conv</a:t>
            </a:r>
            <a:r>
              <a:rPr lang="en-US" altLang="zh-TW" i="1" dirty="0" err="1">
                <a:solidFill>
                  <a:schemeClr val="accent2"/>
                </a:solidFill>
                <a:latin typeface="Arial" panose="020B0604020202020204" pitchFamily="34" charset="0"/>
                <a:cs typeface="Arial" panose="020B0604020202020204" pitchFamily="34" charset="0"/>
              </a:rPr>
              <a:t>i</a:t>
            </a:r>
            <a:r>
              <a:rPr lang="en-US" altLang="zh-TW" dirty="0" err="1">
                <a:latin typeface="Arial" panose="020B0604020202020204" pitchFamily="34" charset="0"/>
                <a:cs typeface="Arial" panose="020B0604020202020204" pitchFamily="34" charset="0"/>
              </a:rPr>
              <a:t>_x</a:t>
            </a:r>
            <a:r>
              <a:rPr lang="en-US" altLang="zh-TW" dirty="0">
                <a:latin typeface="Arial" panose="020B0604020202020204" pitchFamily="34" charset="0"/>
                <a:cs typeface="Arial" panose="020B0604020202020204" pitchFamily="34" charset="0"/>
              </a:rPr>
              <a:t> is performed with stride 2, hence, the size of input will be reduced to half in terms of height and width but the channel width will be doubled.</a:t>
            </a:r>
            <a:endParaRPr lang="zh-TW" alt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latin typeface="Arial" panose="020B0604020202020204" pitchFamily="34" charset="0"/>
                <a:ea typeface="新細明體" panose="02020500000000000000" charset="-120"/>
                <a:cs typeface="Arial" panose="020B0604020202020204" pitchFamily="34" charset="0"/>
              </a:rPr>
              <a:t>A  Neuron (a perceptron)</a:t>
            </a:r>
            <a:endParaRPr lang="zh-TW" altLang="en-US" sz="4800" dirty="0">
              <a:latin typeface="Arial" panose="020B0604020202020204" pitchFamily="34" charset="0"/>
              <a:cs typeface="Arial" panose="020B0604020202020204" pitchFamily="34" charset="0"/>
            </a:endParaRPr>
          </a:p>
        </p:txBody>
      </p:sp>
      <p:sp>
        <p:nvSpPr>
          <p:cNvPr id="3" name="內容版面配置區 2"/>
          <p:cNvSpPr>
            <a:spLocks noGrp="1"/>
          </p:cNvSpPr>
          <p:nvPr>
            <p:ph idx="1"/>
          </p:nvPr>
        </p:nvSpPr>
        <p:spPr>
          <a:xfrm>
            <a:off x="1638300" y="5599818"/>
            <a:ext cx="8915400" cy="627886"/>
          </a:xfrm>
        </p:spPr>
        <p:txBody>
          <a:bodyPr/>
          <a:lstStyle/>
          <a:p>
            <a:pPr>
              <a:spcBef>
                <a:spcPts val="0"/>
              </a:spcBef>
            </a:pPr>
            <a:r>
              <a:rPr lang="en-US" altLang="zh-TW" sz="2400" dirty="0">
                <a:latin typeface="Arial" panose="020B0604020202020204" pitchFamily="34" charset="0"/>
                <a:ea typeface="新細明體" panose="02020500000000000000" charset="-120"/>
                <a:cs typeface="Arial" panose="020B0604020202020204" pitchFamily="34" charset="0"/>
              </a:rPr>
              <a:t>The </a:t>
            </a:r>
            <a:r>
              <a:rPr lang="en-US" altLang="zh-TW" sz="2400" i="1" dirty="0">
                <a:latin typeface="Arial" panose="020B0604020202020204" pitchFamily="34" charset="0"/>
                <a:ea typeface="新細明體" panose="02020500000000000000" charset="-120"/>
                <a:cs typeface="Arial" panose="020B0604020202020204" pitchFamily="34" charset="0"/>
              </a:rPr>
              <a:t>n</a:t>
            </a:r>
            <a:r>
              <a:rPr lang="en-US" altLang="zh-TW" sz="2400" dirty="0">
                <a:latin typeface="Arial" panose="020B0604020202020204" pitchFamily="34" charset="0"/>
                <a:ea typeface="新細明體" panose="02020500000000000000" charset="-120"/>
                <a:cs typeface="Arial" panose="020B0604020202020204" pitchFamily="34" charset="0"/>
              </a:rPr>
              <a:t>-dimensional input vector </a:t>
            </a:r>
            <a:r>
              <a:rPr lang="en-US" altLang="zh-TW" sz="2400" b="1" dirty="0">
                <a:latin typeface="Arial" panose="020B0604020202020204" pitchFamily="34" charset="0"/>
                <a:ea typeface="HYGungSo-Bold" pitchFamily="18" charset="-127"/>
                <a:cs typeface="Arial" panose="020B0604020202020204" pitchFamily="34" charset="0"/>
              </a:rPr>
              <a:t>x</a:t>
            </a:r>
            <a:r>
              <a:rPr lang="en-US" altLang="zh-TW" sz="2400" dirty="0">
                <a:latin typeface="Arial" panose="020B0604020202020204" pitchFamily="34" charset="0"/>
                <a:ea typeface="新細明體" panose="02020500000000000000" charset="-120"/>
                <a:cs typeface="Arial" panose="020B0604020202020204" pitchFamily="34" charset="0"/>
              </a:rPr>
              <a:t> is mapped into variable o by means of the scalar product and a nonlinear function mapping</a:t>
            </a:r>
            <a:endParaRPr lang="en-US" altLang="zh-TW" sz="2400" dirty="0">
              <a:latin typeface="Arial" panose="020B0604020202020204" pitchFamily="34" charset="0"/>
              <a:ea typeface="新細明體" panose="02020500000000000000" charset="-120"/>
              <a:cs typeface="Arial" panose="020B0604020202020204" pitchFamily="34" charset="0"/>
            </a:endParaRPr>
          </a:p>
          <a:p>
            <a:pPr>
              <a:spcBef>
                <a:spcPts val="0"/>
              </a:spcBef>
            </a:pPr>
            <a:endParaRPr lang="zh-TW" altLang="en-US" sz="2400" dirty="0">
              <a:latin typeface="Arial" panose="020B0604020202020204" pitchFamily="34" charset="0"/>
              <a:cs typeface="Arial" panose="020B0604020202020204" pitchFamily="34" charset="0"/>
            </a:endParaRPr>
          </a:p>
        </p:txBody>
      </p:sp>
      <p:grpSp>
        <p:nvGrpSpPr>
          <p:cNvPr id="4" name="Group 4100"/>
          <p:cNvGrpSpPr/>
          <p:nvPr/>
        </p:nvGrpSpPr>
        <p:grpSpPr bwMode="auto">
          <a:xfrm>
            <a:off x="1959037" y="1823217"/>
            <a:ext cx="8221663" cy="3883025"/>
            <a:chOff x="232" y="864"/>
            <a:chExt cx="5179" cy="2446"/>
          </a:xfrm>
        </p:grpSpPr>
        <p:sp>
          <p:nvSpPr>
            <p:cNvPr id="5" name="Rectangle 4101"/>
            <p:cNvSpPr>
              <a:spLocks noChangeArrowheads="1"/>
            </p:cNvSpPr>
            <p:nvPr/>
          </p:nvSpPr>
          <p:spPr bwMode="auto">
            <a:xfrm>
              <a:off x="3128" y="882"/>
              <a:ext cx="36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3600" dirty="0" err="1">
                  <a:latin typeface="Symbol" panose="05050102010706020507" pitchFamily="18" charset="2"/>
                </a:rPr>
                <a:t>q</a:t>
              </a:r>
              <a:r>
                <a:rPr lang="en-US" altLang="zh-TW" sz="3600" i="1" baseline="-25000" dirty="0" err="1">
                  <a:latin typeface="Times New Roman" panose="02020603050405020304" pitchFamily="18" charset="0"/>
                </a:rPr>
                <a:t>k</a:t>
              </a:r>
              <a:endParaRPr lang="en-US" altLang="zh-TW" sz="3600" i="1" baseline="-25000" dirty="0">
                <a:latin typeface="Times New Roman" panose="02020603050405020304" pitchFamily="18" charset="0"/>
              </a:endParaRPr>
            </a:p>
          </p:txBody>
        </p:sp>
        <p:sp>
          <p:nvSpPr>
            <p:cNvPr id="6" name="Rectangle 4102"/>
            <p:cNvSpPr>
              <a:spLocks noChangeArrowheads="1"/>
            </p:cNvSpPr>
            <p:nvPr/>
          </p:nvSpPr>
          <p:spPr bwMode="auto">
            <a:xfrm>
              <a:off x="2869" y="864"/>
              <a:ext cx="23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altLang="zh-TW" sz="4400">
                  <a:latin typeface="Times New Roman" panose="02020603050405020304" pitchFamily="18" charset="0"/>
                </a:rPr>
                <a:t>-</a:t>
              </a:r>
              <a:endParaRPr lang="en-US" altLang="zh-TW" sz="4400">
                <a:latin typeface="Times New Roman" panose="02020603050405020304" pitchFamily="18" charset="0"/>
              </a:endParaRPr>
            </a:p>
          </p:txBody>
        </p:sp>
        <p:grpSp>
          <p:nvGrpSpPr>
            <p:cNvPr id="7" name="Group 4103"/>
            <p:cNvGrpSpPr/>
            <p:nvPr/>
          </p:nvGrpSpPr>
          <p:grpSpPr bwMode="auto">
            <a:xfrm>
              <a:off x="232" y="946"/>
              <a:ext cx="5179" cy="2364"/>
              <a:chOff x="232" y="946"/>
              <a:chExt cx="5179" cy="2364"/>
            </a:xfrm>
          </p:grpSpPr>
          <p:sp>
            <p:nvSpPr>
              <p:cNvPr id="8" name="Oval 4104"/>
              <p:cNvSpPr>
                <a:spLocks noChangeArrowheads="1"/>
              </p:cNvSpPr>
              <p:nvPr/>
            </p:nvSpPr>
            <p:spPr bwMode="auto">
              <a:xfrm>
                <a:off x="1217" y="1090"/>
                <a:ext cx="480" cy="1584"/>
              </a:xfrm>
              <a:prstGeom prst="ellipse">
                <a:avLst/>
              </a:pr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TW" altLang="en-US">
                  <a:ea typeface="新細明體" panose="02020500000000000000" charset="-120"/>
                </a:endParaRPr>
              </a:p>
            </p:txBody>
          </p:sp>
          <p:sp>
            <p:nvSpPr>
              <p:cNvPr id="9" name="Oval 4105"/>
              <p:cNvSpPr>
                <a:spLocks noChangeArrowheads="1"/>
              </p:cNvSpPr>
              <p:nvPr/>
            </p:nvSpPr>
            <p:spPr bwMode="auto">
              <a:xfrm>
                <a:off x="393" y="1081"/>
                <a:ext cx="478" cy="1582"/>
              </a:xfrm>
              <a:prstGeom prst="ellipse">
                <a:avLst/>
              </a:prstGeom>
              <a:solidFill>
                <a:srgbClr val="66FFFF"/>
              </a:solidFill>
              <a:ln w="12700">
                <a:solidFill>
                  <a:srgbClr val="66FFFF"/>
                </a:solidFill>
                <a:round/>
              </a:ln>
            </p:spPr>
            <p:txBody>
              <a:bodyPr wrap="none" anchor="ctr"/>
              <a:lstStyle/>
              <a:p>
                <a:endParaRPr lang="zh-TW" altLang="en-US">
                  <a:ea typeface="新細明體" panose="02020500000000000000" charset="-120"/>
                </a:endParaRPr>
              </a:p>
            </p:txBody>
          </p:sp>
          <p:sp>
            <p:nvSpPr>
              <p:cNvPr id="10" name="Line 4106"/>
              <p:cNvSpPr>
                <a:spLocks noChangeShapeType="1"/>
              </p:cNvSpPr>
              <p:nvPr/>
            </p:nvSpPr>
            <p:spPr bwMode="auto">
              <a:xfrm>
                <a:off x="2698" y="1895"/>
                <a:ext cx="681" cy="1"/>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1" name="Rectangle 4107"/>
              <p:cNvSpPr>
                <a:spLocks noChangeArrowheads="1"/>
              </p:cNvSpPr>
              <p:nvPr/>
            </p:nvSpPr>
            <p:spPr bwMode="auto">
              <a:xfrm>
                <a:off x="3365" y="1653"/>
                <a:ext cx="515" cy="488"/>
              </a:xfrm>
              <a:prstGeom prst="rect">
                <a:avLst/>
              </a:prstGeom>
              <a:solidFill>
                <a:srgbClr val="00FF99"/>
              </a:solidFill>
              <a:ln w="12700">
                <a:solidFill>
                  <a:srgbClr val="00FF99"/>
                </a:solidFill>
                <a:miter lim="800000"/>
              </a:ln>
            </p:spPr>
            <p:txBody>
              <a:bodyPr lIns="92075" tIns="46038" rIns="92075" bIns="46038">
                <a:spAutoFit/>
              </a:bodyPr>
              <a:lstStyle/>
              <a:p>
                <a:pPr algn="ctr" eaLnBrk="0" hangingPunct="0"/>
                <a:r>
                  <a:rPr lang="en-US" altLang="zh-TW" sz="4400" i="1">
                    <a:latin typeface="Times New Roman" panose="02020603050405020304" pitchFamily="18" charset="0"/>
                  </a:rPr>
                  <a:t>f</a:t>
                </a:r>
                <a:endParaRPr lang="en-US" altLang="zh-TW" sz="4400" i="1">
                  <a:latin typeface="Times New Roman" panose="02020603050405020304" pitchFamily="18" charset="0"/>
                </a:endParaRPr>
              </a:p>
            </p:txBody>
          </p:sp>
          <p:sp>
            <p:nvSpPr>
              <p:cNvPr id="12" name="Line 4108"/>
              <p:cNvSpPr>
                <a:spLocks noChangeShapeType="1"/>
              </p:cNvSpPr>
              <p:nvPr/>
            </p:nvSpPr>
            <p:spPr bwMode="auto">
              <a:xfrm>
                <a:off x="3888" y="1905"/>
                <a:ext cx="911"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3" name="Rectangle 4109"/>
              <p:cNvSpPr>
                <a:spLocks noChangeArrowheads="1"/>
              </p:cNvSpPr>
              <p:nvPr/>
            </p:nvSpPr>
            <p:spPr bwMode="auto">
              <a:xfrm>
                <a:off x="1978" y="2786"/>
                <a:ext cx="90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400" b="1">
                    <a:latin typeface="Times New Roman" panose="02020603050405020304" pitchFamily="18" charset="0"/>
                  </a:rPr>
                  <a:t>weighted </a:t>
                </a:r>
                <a:endParaRPr lang="en-US" altLang="zh-TW" sz="2400" b="1">
                  <a:latin typeface="Times New Roman" panose="02020603050405020304" pitchFamily="18" charset="0"/>
                </a:endParaRPr>
              </a:p>
              <a:p>
                <a:pPr algn="ctr" eaLnBrk="0" hangingPunct="0"/>
                <a:r>
                  <a:rPr lang="en-US" altLang="zh-TW" sz="2400" b="1">
                    <a:latin typeface="Times New Roman" panose="02020603050405020304" pitchFamily="18" charset="0"/>
                  </a:rPr>
                  <a:t>sum</a:t>
                </a:r>
                <a:endParaRPr lang="en-US" altLang="zh-TW" sz="2400">
                  <a:latin typeface="Times New Roman" panose="02020603050405020304" pitchFamily="18" charset="0"/>
                </a:endParaRPr>
              </a:p>
            </p:txBody>
          </p:sp>
          <p:sp>
            <p:nvSpPr>
              <p:cNvPr id="14" name="Rectangle 4110"/>
              <p:cNvSpPr>
                <a:spLocks noChangeArrowheads="1"/>
              </p:cNvSpPr>
              <p:nvPr/>
            </p:nvSpPr>
            <p:spPr bwMode="auto">
              <a:xfrm>
                <a:off x="232" y="2786"/>
                <a:ext cx="786"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400" b="1">
                    <a:latin typeface="Times New Roman" panose="02020603050405020304" pitchFamily="18" charset="0"/>
                  </a:rPr>
                  <a:t>Input</a:t>
                </a:r>
                <a:endParaRPr lang="en-US" altLang="zh-TW" sz="2400" b="1">
                  <a:latin typeface="Times New Roman" panose="02020603050405020304" pitchFamily="18" charset="0"/>
                </a:endParaRPr>
              </a:p>
              <a:p>
                <a:pPr algn="ctr" eaLnBrk="0" hangingPunct="0"/>
                <a:r>
                  <a:rPr lang="en-US" altLang="zh-TW" sz="2400" b="1">
                    <a:latin typeface="Times New Roman" panose="02020603050405020304" pitchFamily="18" charset="0"/>
                  </a:rPr>
                  <a:t>vector </a:t>
                </a:r>
                <a:r>
                  <a:rPr lang="en-US" altLang="zh-TW" sz="2400" b="1">
                    <a:ea typeface="HYGungSo-Bold" pitchFamily="18" charset="-127"/>
                  </a:rPr>
                  <a:t>x</a:t>
                </a:r>
                <a:endParaRPr lang="en-US" altLang="zh-TW" sz="2400" b="1">
                  <a:ea typeface="HYGungSo-Bold" pitchFamily="18" charset="-127"/>
                </a:endParaRPr>
              </a:p>
            </p:txBody>
          </p:sp>
          <p:sp>
            <p:nvSpPr>
              <p:cNvPr id="15" name="Rectangle 4111"/>
              <p:cNvSpPr>
                <a:spLocks noChangeArrowheads="1"/>
              </p:cNvSpPr>
              <p:nvPr/>
            </p:nvSpPr>
            <p:spPr bwMode="auto">
              <a:xfrm>
                <a:off x="4555" y="2027"/>
                <a:ext cx="8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400" b="1" dirty="0">
                    <a:latin typeface="Times New Roman" panose="02020603050405020304" pitchFamily="18" charset="0"/>
                  </a:rPr>
                  <a:t>output </a:t>
                </a:r>
                <a:r>
                  <a:rPr lang="en-US" altLang="zh-TW" sz="2400" b="1" i="1" dirty="0">
                    <a:latin typeface="Times New Roman" panose="02020603050405020304" pitchFamily="18" charset="0"/>
                  </a:rPr>
                  <a:t>O</a:t>
                </a:r>
                <a:endParaRPr lang="en-US" altLang="zh-TW" sz="2400" i="1" dirty="0">
                  <a:latin typeface="Times New Roman" panose="02020603050405020304" pitchFamily="18" charset="0"/>
                </a:endParaRPr>
              </a:p>
            </p:txBody>
          </p:sp>
          <p:sp>
            <p:nvSpPr>
              <p:cNvPr id="16" name="Rectangle 4112"/>
              <p:cNvSpPr>
                <a:spLocks noChangeArrowheads="1"/>
              </p:cNvSpPr>
              <p:nvPr/>
            </p:nvSpPr>
            <p:spPr bwMode="auto">
              <a:xfrm>
                <a:off x="3114" y="2786"/>
                <a:ext cx="978"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400" b="1" dirty="0">
                    <a:latin typeface="Times New Roman" panose="02020603050405020304" pitchFamily="18" charset="0"/>
                  </a:rPr>
                  <a:t>Activation</a:t>
                </a:r>
                <a:endParaRPr lang="en-US" altLang="zh-TW" sz="2400" dirty="0">
                  <a:latin typeface="Times New Roman" panose="02020603050405020304" pitchFamily="18" charset="0"/>
                </a:endParaRPr>
              </a:p>
              <a:p>
                <a:pPr algn="ctr" eaLnBrk="0" hangingPunct="0"/>
                <a:r>
                  <a:rPr lang="en-US" altLang="zh-TW" sz="2400" b="1" dirty="0">
                    <a:latin typeface="Times New Roman" panose="02020603050405020304" pitchFamily="18" charset="0"/>
                  </a:rPr>
                  <a:t>function</a:t>
                </a:r>
                <a:endParaRPr lang="en-US" altLang="zh-TW" sz="2400" dirty="0">
                  <a:latin typeface="Times New Roman" panose="02020603050405020304" pitchFamily="18" charset="0"/>
                </a:endParaRPr>
              </a:p>
            </p:txBody>
          </p:sp>
          <p:sp>
            <p:nvSpPr>
              <p:cNvPr id="17" name="Oval 4113"/>
              <p:cNvSpPr>
                <a:spLocks noChangeArrowheads="1"/>
              </p:cNvSpPr>
              <p:nvPr/>
            </p:nvSpPr>
            <p:spPr bwMode="auto">
              <a:xfrm>
                <a:off x="2755" y="946"/>
                <a:ext cx="401" cy="402"/>
              </a:xfrm>
              <a:prstGeom prst="ellipse">
                <a:avLst/>
              </a:prstGeom>
              <a:solidFill>
                <a:srgbClr val="00FFCC"/>
              </a:solidFill>
              <a:ln w="12700">
                <a:solidFill>
                  <a:srgbClr val="000000"/>
                </a:solidFill>
                <a:round/>
              </a:ln>
            </p:spPr>
            <p:txBody>
              <a:bodyPr wrap="none" lIns="92075" tIns="46038" rIns="92075" bIns="46038" anchor="ctr"/>
              <a:lstStyle/>
              <a:p>
                <a:pPr algn="ctr"/>
                <a:endParaRPr lang="zh-TW" altLang="en-US" sz="2400">
                  <a:latin typeface="Times New Roman" panose="02020603050405020304" pitchFamily="18" charset="0"/>
                </a:endParaRPr>
              </a:p>
            </p:txBody>
          </p:sp>
          <p:sp>
            <p:nvSpPr>
              <p:cNvPr id="18" name="Line 4114"/>
              <p:cNvSpPr>
                <a:spLocks noChangeShapeType="1"/>
              </p:cNvSpPr>
              <p:nvPr/>
            </p:nvSpPr>
            <p:spPr bwMode="auto">
              <a:xfrm>
                <a:off x="2955" y="1350"/>
                <a:ext cx="0" cy="565"/>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9" name="Rectangle 4115"/>
              <p:cNvSpPr>
                <a:spLocks noChangeArrowheads="1"/>
              </p:cNvSpPr>
              <p:nvPr/>
            </p:nvSpPr>
            <p:spPr bwMode="auto">
              <a:xfrm>
                <a:off x="1019" y="2786"/>
                <a:ext cx="82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400" b="1">
                    <a:latin typeface="Times New Roman" panose="02020603050405020304" pitchFamily="18" charset="0"/>
                  </a:rPr>
                  <a:t>weight</a:t>
                </a:r>
                <a:endParaRPr lang="en-US" altLang="zh-TW" sz="2400" b="1">
                  <a:latin typeface="Times New Roman" panose="02020603050405020304" pitchFamily="18" charset="0"/>
                </a:endParaRPr>
              </a:p>
              <a:p>
                <a:pPr algn="ctr" eaLnBrk="0" hangingPunct="0"/>
                <a:r>
                  <a:rPr lang="en-US" altLang="zh-TW" sz="2400" b="1">
                    <a:latin typeface="Times New Roman" panose="02020603050405020304" pitchFamily="18" charset="0"/>
                  </a:rPr>
                  <a:t>vector </a:t>
                </a:r>
                <a:r>
                  <a:rPr lang="en-US" altLang="zh-TW" sz="2400" b="1">
                    <a:ea typeface="HYGungSo-Bold" pitchFamily="18" charset="-127"/>
                  </a:rPr>
                  <a:t>w</a:t>
                </a:r>
                <a:endParaRPr lang="en-US" altLang="zh-TW" sz="2400">
                  <a:ea typeface="HYGungSo-Bold" pitchFamily="18" charset="-127"/>
                </a:endParaRPr>
              </a:p>
            </p:txBody>
          </p:sp>
          <p:sp>
            <p:nvSpPr>
              <p:cNvPr id="20" name="Freeform 4116"/>
              <p:cNvSpPr/>
              <p:nvPr/>
            </p:nvSpPr>
            <p:spPr bwMode="auto">
              <a:xfrm>
                <a:off x="2101" y="1271"/>
                <a:ext cx="568" cy="1220"/>
              </a:xfrm>
              <a:custGeom>
                <a:avLst/>
                <a:gdLst>
                  <a:gd name="T0" fmla="*/ 0 w 568"/>
                  <a:gd name="T1" fmla="*/ 0 h 1220"/>
                  <a:gd name="T2" fmla="*/ 0 w 568"/>
                  <a:gd name="T3" fmla="*/ 1219 h 1220"/>
                  <a:gd name="T4" fmla="*/ 254 w 568"/>
                  <a:gd name="T5" fmla="*/ 1219 h 1220"/>
                  <a:gd name="T6" fmla="*/ 567 w 568"/>
                  <a:gd name="T7" fmla="*/ 632 h 1220"/>
                  <a:gd name="T8" fmla="*/ 254 w 568"/>
                  <a:gd name="T9" fmla="*/ 14 h 1220"/>
                  <a:gd name="T10" fmla="*/ 0 w 568"/>
                  <a:gd name="T11" fmla="*/ 0 h 1220"/>
                  <a:gd name="T12" fmla="*/ 0 60000 65536"/>
                  <a:gd name="T13" fmla="*/ 0 60000 65536"/>
                  <a:gd name="T14" fmla="*/ 0 60000 65536"/>
                  <a:gd name="T15" fmla="*/ 0 60000 65536"/>
                  <a:gd name="T16" fmla="*/ 0 60000 65536"/>
                  <a:gd name="T17" fmla="*/ 0 60000 65536"/>
                  <a:gd name="T18" fmla="*/ 0 w 568"/>
                  <a:gd name="T19" fmla="*/ 0 h 1220"/>
                  <a:gd name="T20" fmla="*/ 568 w 568"/>
                  <a:gd name="T21" fmla="*/ 1220 h 1220"/>
                </a:gdLst>
                <a:ahLst/>
                <a:cxnLst>
                  <a:cxn ang="T12">
                    <a:pos x="T0" y="T1"/>
                  </a:cxn>
                  <a:cxn ang="T13">
                    <a:pos x="T2" y="T3"/>
                  </a:cxn>
                  <a:cxn ang="T14">
                    <a:pos x="T4" y="T5"/>
                  </a:cxn>
                  <a:cxn ang="T15">
                    <a:pos x="T6" y="T7"/>
                  </a:cxn>
                  <a:cxn ang="T16">
                    <a:pos x="T8" y="T9"/>
                  </a:cxn>
                  <a:cxn ang="T17">
                    <a:pos x="T10" y="T11"/>
                  </a:cxn>
                </a:cxnLst>
                <a:rect l="T18" t="T19" r="T20" b="T21"/>
                <a:pathLst>
                  <a:path w="568" h="1220">
                    <a:moveTo>
                      <a:pt x="0" y="0"/>
                    </a:moveTo>
                    <a:lnTo>
                      <a:pt x="0" y="1219"/>
                    </a:lnTo>
                    <a:lnTo>
                      <a:pt x="254" y="1219"/>
                    </a:lnTo>
                    <a:lnTo>
                      <a:pt x="567" y="632"/>
                    </a:lnTo>
                    <a:lnTo>
                      <a:pt x="254" y="14"/>
                    </a:lnTo>
                    <a:lnTo>
                      <a:pt x="0" y="0"/>
                    </a:lnTo>
                  </a:path>
                </a:pathLst>
              </a:custGeom>
              <a:solidFill>
                <a:srgbClr val="99CCFF"/>
              </a:solidFill>
              <a:ln w="12700" cap="rnd">
                <a:solidFill>
                  <a:srgbClr val="000000"/>
                </a:solidFill>
                <a:round/>
              </a:ln>
            </p:spPr>
            <p:txBody>
              <a:bodyPr/>
              <a:lstStyle/>
              <a:p>
                <a:endParaRPr lang="zh-TW" altLang="en-US"/>
              </a:p>
            </p:txBody>
          </p:sp>
          <p:sp>
            <p:nvSpPr>
              <p:cNvPr id="21" name="Rectangle 4117"/>
              <p:cNvSpPr>
                <a:spLocks noChangeArrowheads="1"/>
              </p:cNvSpPr>
              <p:nvPr/>
            </p:nvSpPr>
            <p:spPr bwMode="auto">
              <a:xfrm>
                <a:off x="2153" y="1667"/>
                <a:ext cx="32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3600">
                    <a:latin typeface="Symbol" panose="05050102010706020507" pitchFamily="18" charset="2"/>
                  </a:rPr>
                  <a:t>å</a:t>
                </a:r>
                <a:endParaRPr lang="en-US" altLang="zh-TW" sz="3600">
                  <a:latin typeface="Symbol" panose="05050102010706020507" pitchFamily="18" charset="2"/>
                </a:endParaRPr>
              </a:p>
            </p:txBody>
          </p:sp>
          <p:sp>
            <p:nvSpPr>
              <p:cNvPr id="22" name="Line 4118"/>
              <p:cNvSpPr>
                <a:spLocks noChangeShapeType="1"/>
              </p:cNvSpPr>
              <p:nvPr/>
            </p:nvSpPr>
            <p:spPr bwMode="auto">
              <a:xfrm>
                <a:off x="1680" y="1406"/>
                <a:ext cx="430"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3" name="Rectangle 4119"/>
              <p:cNvSpPr>
                <a:spLocks noChangeArrowheads="1"/>
              </p:cNvSpPr>
              <p:nvPr/>
            </p:nvSpPr>
            <p:spPr bwMode="auto">
              <a:xfrm>
                <a:off x="1310" y="1259"/>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400" i="1" dirty="0">
                    <a:latin typeface="Times New Roman" panose="02020603050405020304" pitchFamily="18" charset="0"/>
                  </a:rPr>
                  <a:t>w</a:t>
                </a:r>
                <a:r>
                  <a:rPr lang="en-US" altLang="zh-TW" sz="2400" i="1" baseline="-25000" dirty="0">
                    <a:latin typeface="Times New Roman" panose="02020603050405020304" pitchFamily="18" charset="0"/>
                  </a:rPr>
                  <a:t>1</a:t>
                </a:r>
                <a:endParaRPr lang="en-US" altLang="zh-TW" sz="2400" i="1" baseline="-25000" dirty="0">
                  <a:latin typeface="Times New Roman" panose="02020603050405020304" pitchFamily="18" charset="0"/>
                </a:endParaRPr>
              </a:p>
            </p:txBody>
          </p:sp>
          <p:sp>
            <p:nvSpPr>
              <p:cNvPr id="24" name="Line 4120"/>
              <p:cNvSpPr>
                <a:spLocks noChangeShapeType="1"/>
              </p:cNvSpPr>
              <p:nvPr/>
            </p:nvSpPr>
            <p:spPr bwMode="auto">
              <a:xfrm>
                <a:off x="854" y="1406"/>
                <a:ext cx="431"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5" name="Line 4121"/>
              <p:cNvSpPr>
                <a:spLocks noChangeShapeType="1"/>
              </p:cNvSpPr>
              <p:nvPr/>
            </p:nvSpPr>
            <p:spPr bwMode="auto">
              <a:xfrm>
                <a:off x="1670" y="1698"/>
                <a:ext cx="430"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6" name="Rectangle 4122"/>
              <p:cNvSpPr>
                <a:spLocks noChangeArrowheads="1"/>
              </p:cNvSpPr>
              <p:nvPr/>
            </p:nvSpPr>
            <p:spPr bwMode="auto">
              <a:xfrm>
                <a:off x="1302" y="1523"/>
                <a:ext cx="311" cy="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400" i="1" dirty="0">
                    <a:latin typeface="Times New Roman" panose="02020603050405020304" pitchFamily="18" charset="0"/>
                  </a:rPr>
                  <a:t>w</a:t>
                </a:r>
                <a:r>
                  <a:rPr lang="en-US" altLang="zh-TW" sz="2400" i="1" baseline="-25000" dirty="0">
                    <a:latin typeface="Times New Roman" panose="02020603050405020304" pitchFamily="18" charset="0"/>
                  </a:rPr>
                  <a:t>2</a:t>
                </a:r>
                <a:endParaRPr lang="en-US" altLang="zh-TW" sz="2400" i="1" baseline="-25000" dirty="0">
                  <a:latin typeface="Times New Roman" panose="02020603050405020304" pitchFamily="18" charset="0"/>
                </a:endParaRPr>
              </a:p>
              <a:p>
                <a:pPr algn="ctr" eaLnBrk="0" hangingPunct="0"/>
                <a:r>
                  <a:rPr lang="en-US" altLang="zh-TW" sz="2400" i="1" baseline="-25000" dirty="0">
                    <a:latin typeface="Times New Roman" panose="02020603050405020304" pitchFamily="18" charset="0"/>
                  </a:rPr>
                  <a:t>.</a:t>
                </a:r>
                <a:endParaRPr lang="en-US" altLang="zh-TW" sz="2400" i="1" baseline="-25000" dirty="0">
                  <a:latin typeface="Times New Roman" panose="02020603050405020304" pitchFamily="18" charset="0"/>
                </a:endParaRPr>
              </a:p>
              <a:p>
                <a:pPr algn="ctr" eaLnBrk="0" hangingPunct="0"/>
                <a:r>
                  <a:rPr lang="en-US" altLang="zh-TW" sz="2400" i="1" baseline="-25000" dirty="0">
                    <a:latin typeface="Times New Roman" panose="02020603050405020304" pitchFamily="18" charset="0"/>
                  </a:rPr>
                  <a:t>.</a:t>
                </a:r>
                <a:endParaRPr lang="en-US" altLang="zh-TW" sz="2400" i="1" baseline="-25000" dirty="0">
                  <a:latin typeface="Times New Roman" panose="02020603050405020304" pitchFamily="18" charset="0"/>
                </a:endParaRPr>
              </a:p>
              <a:p>
                <a:pPr algn="ctr" eaLnBrk="0" hangingPunct="0"/>
                <a:r>
                  <a:rPr lang="en-US" altLang="zh-TW" sz="2400" i="1" baseline="-25000" dirty="0">
                    <a:latin typeface="Times New Roman" panose="02020603050405020304" pitchFamily="18" charset="0"/>
                  </a:rPr>
                  <a:t>.</a:t>
                </a:r>
                <a:endParaRPr lang="en-US" altLang="zh-TW" sz="2400" i="1" baseline="-25000" dirty="0">
                  <a:latin typeface="Times New Roman" panose="02020603050405020304" pitchFamily="18" charset="0"/>
                </a:endParaRPr>
              </a:p>
            </p:txBody>
          </p:sp>
          <p:sp>
            <p:nvSpPr>
              <p:cNvPr id="27" name="Line 4123"/>
              <p:cNvSpPr>
                <a:spLocks noChangeShapeType="1"/>
              </p:cNvSpPr>
              <p:nvPr/>
            </p:nvSpPr>
            <p:spPr bwMode="auto">
              <a:xfrm>
                <a:off x="854" y="1686"/>
                <a:ext cx="431"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8" name="Line 4124"/>
              <p:cNvSpPr>
                <a:spLocks noChangeShapeType="1"/>
              </p:cNvSpPr>
              <p:nvPr/>
            </p:nvSpPr>
            <p:spPr bwMode="auto">
              <a:xfrm>
                <a:off x="1670" y="2346"/>
                <a:ext cx="43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29" name="Rectangle 4125"/>
              <p:cNvSpPr>
                <a:spLocks noChangeArrowheads="1"/>
              </p:cNvSpPr>
              <p:nvPr/>
            </p:nvSpPr>
            <p:spPr bwMode="auto">
              <a:xfrm>
                <a:off x="1302" y="2199"/>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400" i="1">
                    <a:latin typeface="Times New Roman" panose="02020603050405020304" pitchFamily="18" charset="0"/>
                  </a:rPr>
                  <a:t>w</a:t>
                </a:r>
                <a:r>
                  <a:rPr lang="en-US" altLang="zh-TW" sz="2400" i="1" baseline="-25000">
                    <a:latin typeface="Times New Roman" panose="02020603050405020304" pitchFamily="18" charset="0"/>
                  </a:rPr>
                  <a:t>n</a:t>
                </a:r>
                <a:endParaRPr lang="en-US" altLang="zh-TW" sz="2400" i="1" baseline="-25000">
                  <a:latin typeface="Times New Roman" panose="02020603050405020304" pitchFamily="18" charset="0"/>
                </a:endParaRPr>
              </a:p>
            </p:txBody>
          </p:sp>
          <p:sp>
            <p:nvSpPr>
              <p:cNvPr id="30" name="Line 4126"/>
              <p:cNvSpPr>
                <a:spLocks noChangeShapeType="1"/>
              </p:cNvSpPr>
              <p:nvPr/>
            </p:nvSpPr>
            <p:spPr bwMode="auto">
              <a:xfrm>
                <a:off x="844" y="2346"/>
                <a:ext cx="431"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31" name="Rectangle 4127"/>
              <p:cNvSpPr>
                <a:spLocks noChangeArrowheads="1"/>
              </p:cNvSpPr>
              <p:nvPr/>
            </p:nvSpPr>
            <p:spPr bwMode="auto">
              <a:xfrm>
                <a:off x="483" y="1232"/>
                <a:ext cx="2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400" i="1" dirty="0">
                    <a:latin typeface="Times New Roman" panose="02020603050405020304" pitchFamily="18" charset="0"/>
                  </a:rPr>
                  <a:t>x</a:t>
                </a:r>
                <a:r>
                  <a:rPr lang="en-US" altLang="zh-TW" sz="2400" i="1" baseline="-25000" dirty="0">
                    <a:latin typeface="Times New Roman" panose="02020603050405020304" pitchFamily="18" charset="0"/>
                  </a:rPr>
                  <a:t>1</a:t>
                </a:r>
                <a:endParaRPr lang="en-US" altLang="zh-TW" sz="2400" i="1" baseline="-25000" dirty="0">
                  <a:latin typeface="Times New Roman" panose="02020603050405020304" pitchFamily="18" charset="0"/>
                </a:endParaRPr>
              </a:p>
            </p:txBody>
          </p:sp>
          <p:sp>
            <p:nvSpPr>
              <p:cNvPr id="32" name="Rectangle 4128"/>
              <p:cNvSpPr>
                <a:spLocks noChangeArrowheads="1"/>
              </p:cNvSpPr>
              <p:nvPr/>
            </p:nvSpPr>
            <p:spPr bwMode="auto">
              <a:xfrm>
                <a:off x="484" y="1491"/>
                <a:ext cx="268" cy="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eaLnBrk="0" hangingPunct="0"/>
                <a:r>
                  <a:rPr lang="en-US" altLang="zh-TW" sz="2400" i="1" dirty="0">
                    <a:latin typeface="Times New Roman" panose="02020603050405020304" pitchFamily="18" charset="0"/>
                  </a:rPr>
                  <a:t>x</a:t>
                </a:r>
                <a:r>
                  <a:rPr lang="en-US" altLang="zh-TW" sz="2400" i="1" baseline="-25000" dirty="0">
                    <a:latin typeface="Times New Roman" panose="02020603050405020304" pitchFamily="18" charset="0"/>
                  </a:rPr>
                  <a:t>2</a:t>
                </a:r>
                <a:endParaRPr lang="en-US" altLang="zh-TW" sz="2400" i="1" baseline="-25000" dirty="0">
                  <a:latin typeface="Times New Roman" panose="02020603050405020304" pitchFamily="18" charset="0"/>
                </a:endParaRPr>
              </a:p>
              <a:p>
                <a:pPr algn="ctr" eaLnBrk="0" hangingPunct="0"/>
                <a:r>
                  <a:rPr lang="en-US" altLang="zh-TW" sz="2400" i="1" baseline="-25000" dirty="0">
                    <a:latin typeface="Times New Roman" panose="02020603050405020304" pitchFamily="18" charset="0"/>
                  </a:rPr>
                  <a:t>.</a:t>
                </a:r>
                <a:endParaRPr lang="en-US" altLang="zh-TW" sz="2400" i="1" baseline="-25000" dirty="0">
                  <a:latin typeface="Times New Roman" panose="02020603050405020304" pitchFamily="18" charset="0"/>
                </a:endParaRPr>
              </a:p>
              <a:p>
                <a:pPr algn="ctr" eaLnBrk="0" hangingPunct="0"/>
                <a:r>
                  <a:rPr lang="en-US" altLang="zh-TW" sz="2400" i="1" baseline="-25000" dirty="0">
                    <a:latin typeface="Times New Roman" panose="02020603050405020304" pitchFamily="18" charset="0"/>
                  </a:rPr>
                  <a:t>.</a:t>
                </a:r>
                <a:endParaRPr lang="en-US" altLang="zh-TW" sz="2400" i="1" baseline="-25000" dirty="0">
                  <a:latin typeface="Times New Roman" panose="02020603050405020304" pitchFamily="18" charset="0"/>
                </a:endParaRPr>
              </a:p>
              <a:p>
                <a:pPr algn="ctr" eaLnBrk="0" hangingPunct="0"/>
                <a:r>
                  <a:rPr lang="en-US" altLang="zh-TW" sz="2400" i="1" baseline="-25000" dirty="0">
                    <a:latin typeface="Times New Roman" panose="02020603050405020304" pitchFamily="18" charset="0"/>
                  </a:rPr>
                  <a:t>.</a:t>
                </a:r>
                <a:endParaRPr lang="en-US" altLang="zh-TW" sz="2400" i="1" baseline="-25000" dirty="0">
                  <a:latin typeface="Times New Roman" panose="02020603050405020304" pitchFamily="18" charset="0"/>
                </a:endParaRPr>
              </a:p>
            </p:txBody>
          </p:sp>
          <p:sp>
            <p:nvSpPr>
              <p:cNvPr id="33" name="Rectangle 4129"/>
              <p:cNvSpPr>
                <a:spLocks noChangeArrowheads="1"/>
              </p:cNvSpPr>
              <p:nvPr/>
            </p:nvSpPr>
            <p:spPr bwMode="auto">
              <a:xfrm>
                <a:off x="508" y="2163"/>
                <a:ext cx="2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TW" sz="2400" i="1">
                    <a:latin typeface="Times New Roman" panose="02020603050405020304" pitchFamily="18" charset="0"/>
                  </a:rPr>
                  <a:t>x</a:t>
                </a:r>
                <a:r>
                  <a:rPr lang="en-US" altLang="zh-TW" sz="2400" i="1" baseline="-25000">
                    <a:latin typeface="Times New Roman" panose="02020603050405020304" pitchFamily="18" charset="0"/>
                  </a:rPr>
                  <a:t>n</a:t>
                </a:r>
                <a:endParaRPr lang="en-US" altLang="zh-TW" sz="2400" i="1" baseline="-25000">
                  <a:latin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704850"/>
            <a:ext cx="10972800" cy="1143000"/>
          </a:xfrm>
        </p:spPr>
        <p:txBody>
          <a:bodyPr/>
          <a:lstStyle/>
          <a:p>
            <a:r>
              <a:rPr lang="en-US" altLang="zh-TW" dirty="0"/>
              <a:t>Conv5</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1"/>
          <a:stretch>
            <a:fillRect/>
          </a:stretch>
        </p:blipFill>
        <p:spPr>
          <a:xfrm>
            <a:off x="508906" y="1847850"/>
            <a:ext cx="9764488" cy="49155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Graph Convolution Networks (GCN)</a:t>
            </a:r>
            <a:endParaRPr lang="zh-TW" altLang="en-US" dirty="0"/>
          </a:p>
        </p:txBody>
      </p:sp>
      <p:pic>
        <p:nvPicPr>
          <p:cNvPr id="5" name="圖片 4"/>
          <p:cNvPicPr>
            <a:picLocks noChangeAspect="1"/>
          </p:cNvPicPr>
          <p:nvPr/>
        </p:nvPicPr>
        <p:blipFill>
          <a:blip r:embed="rId1"/>
          <a:stretch>
            <a:fillRect/>
          </a:stretch>
        </p:blipFill>
        <p:spPr>
          <a:xfrm>
            <a:off x="2743200" y="2000037"/>
            <a:ext cx="7398130" cy="4153113"/>
          </a:xfrm>
          <a:prstGeom prst="rect">
            <a:avLst/>
          </a:prstGeom>
        </p:spPr>
      </p:pic>
      <p:sp>
        <p:nvSpPr>
          <p:cNvPr id="7" name="文字方塊 6"/>
          <p:cNvSpPr txBox="1"/>
          <p:nvPr/>
        </p:nvSpPr>
        <p:spPr>
          <a:xfrm>
            <a:off x="685800" y="1948934"/>
            <a:ext cx="2286000" cy="954107"/>
          </a:xfrm>
          <a:prstGeom prst="rect">
            <a:avLst/>
          </a:prstGeom>
          <a:noFill/>
        </p:spPr>
        <p:txBody>
          <a:bodyPr wrap="square">
            <a:spAutoFit/>
          </a:bodyPr>
          <a:lstStyle/>
          <a:p>
            <a:r>
              <a:rPr lang="en-US" altLang="zh-TW" sz="2800" dirty="0"/>
              <a:t>Network Embedding</a:t>
            </a:r>
            <a:endParaRPr lang="zh-TW" altLang="en-US" sz="2800" dirty="0"/>
          </a:p>
        </p:txBody>
      </p:sp>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1066800"/>
            <a:ext cx="10972800" cy="781050"/>
          </a:xfrm>
        </p:spPr>
        <p:txBody>
          <a:bodyPr/>
          <a:lstStyle/>
          <a:p>
            <a:r>
              <a:rPr lang="en-US" altLang="zh-TW" dirty="0"/>
              <a:t>Adjacency and Degree Matrices</a:t>
            </a:r>
            <a:endParaRPr lang="zh-TW" altLang="en-US" dirty="0"/>
          </a:p>
        </p:txBody>
      </p:sp>
      <p:sp>
        <p:nvSpPr>
          <p:cNvPr id="3" name="內容版面配置區 2"/>
          <p:cNvSpPr>
            <a:spLocks noGrp="1"/>
          </p:cNvSpPr>
          <p:nvPr>
            <p:ph idx="1"/>
          </p:nvPr>
        </p:nvSpPr>
        <p:spPr>
          <a:xfrm>
            <a:off x="4191000" y="4953001"/>
            <a:ext cx="7391400" cy="609599"/>
          </a:xfrm>
        </p:spPr>
        <p:txBody>
          <a:bodyPr/>
          <a:lstStyle/>
          <a:p>
            <a:pPr marL="0" indent="0">
              <a:buNone/>
            </a:pPr>
            <a:r>
              <a:rPr lang="en-US" altLang="zh-TW" dirty="0"/>
              <a:t>     Adjacency matrix</a:t>
            </a:r>
            <a:r>
              <a:rPr lang="zh-TW" altLang="en-US" dirty="0"/>
              <a:t>                  </a:t>
            </a:r>
            <a:r>
              <a:rPr lang="en-US" altLang="zh-TW" dirty="0"/>
              <a:t>Degree matrix</a:t>
            </a:r>
            <a:endParaRPr lang="zh-TW" altLang="en-US" dirty="0"/>
          </a:p>
        </p:txBody>
      </p:sp>
      <mc:AlternateContent xmlns:mc="http://schemas.openxmlformats.org/markup-compatibility/2006">
        <mc:Choice xmlns:a14="http://schemas.microsoft.com/office/drawing/2010/main" Requires="a14">
          <p:sp>
            <p:nvSpPr>
              <p:cNvPr id="5" name="文字方塊 4">
                <a:extLst>
                  <a:ext uri="{FF2B5EF4-FFF2-40B4-BE49-F238E27FC236}">
                    <a14:artisticCrisscrossEtching id="{C768F3D1-B5C5-4E46-8AEE-19CAC3D3F11E}"/>
                  </a:ext>
                </a:extLst>
              </p:cNvPr>
              <p:cNvSpPr txBox="1"/>
              <p:nvPr/>
            </p:nvSpPr>
            <p:spPr>
              <a:xfrm>
                <a:off x="7772400" y="2425872"/>
                <a:ext cx="3427541" cy="2006255"/>
              </a:xfrm>
              <a:prstGeom prst="rect">
                <a:avLst/>
              </a:prstGeom>
              <a:noFill/>
            </p:spPr>
            <p:txBody>
              <a:bodyPr wrap="none" lIns="0" tIns="0" rIns="0" bIns="0" rtlCol="0">
                <a:spAutoFit/>
              </a:bodyPr>
              <a:lstStyle/>
              <a:p>
                <a:r>
                  <a:rPr lang="en-US" altLang="zh-TW" sz="2400" dirty="0"/>
                  <a:t>D=</a:t>
                </a:r>
                <a14:m>
                  <m:oMath xmlns:m="http://schemas.openxmlformats.org/officeDocument/2006/math">
                    <m:d>
                      <m:dPr>
                        <m:ctrlPr>
                          <a:rPr lang="en-US" altLang="zh-TW" sz="2400" i="1" smtClean="0">
                            <a:latin typeface="Cambria Math" panose="02040503050406030204" pitchFamily="18" charset="0"/>
                          </a:rPr>
                        </m:ctrlPr>
                      </m:dPr>
                      <m:e>
                        <m:m>
                          <m:mPr>
                            <m:mcs>
                              <m:mc>
                                <m:mcPr>
                                  <m:count m:val="3"/>
                                  <m:mcJc m:val="center"/>
                                </m:mcPr>
                              </m:mc>
                            </m:mcs>
                            <m:ctrlPr>
                              <a:rPr lang="en-US" altLang="zh-TW" sz="2400" i="1">
                                <a:latin typeface="Cambria Math" panose="02040503050406030204" pitchFamily="18" charset="0"/>
                              </a:rPr>
                            </m:ctrlPr>
                          </m:mPr>
                          <m:mr>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2</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3</m:t>
                                          </m:r>
                                        </m:e>
                                      </m:mr>
                                      <m:mr>
                                        <m:e>
                                          <m:r>
                                            <a:rPr lang="en-US" altLang="zh-TW" sz="2400" b="0" i="1" smtClean="0">
                                              <a:latin typeface="Cambria Math" panose="02040503050406030204" pitchFamily="18" charset="0"/>
                                            </a:rPr>
                                            <m:t>0</m:t>
                                          </m:r>
                                        </m:e>
                                      </m:mr>
                                    </m:m>
                                  </m:e>
                                </m:mr>
                              </m:m>
                            </m:e>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2</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mr>
                              </m:m>
                            </m:e>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mr>
                              </m:m>
                            </m:e>
                          </m:mr>
                          <m:mr>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mr>
                              </m:m>
                            </m:e>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3</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mr>
                              </m:m>
                            </m:e>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3</m:t>
                                          </m:r>
                                        </m:e>
                                      </m:mr>
                                      <m:mr>
                                        <m:e>
                                          <m:r>
                                            <a:rPr lang="en-US" altLang="zh-TW" sz="2400" b="0" i="1" smtClean="0">
                                              <a:latin typeface="Cambria Math" panose="02040503050406030204" pitchFamily="18" charset="0"/>
                                            </a:rPr>
                                            <m:t>0</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1</m:t>
                                          </m:r>
                                        </m:e>
                                      </m:mr>
                                    </m:m>
                                  </m:e>
                                </m:mr>
                              </m:m>
                            </m:e>
                          </m:mr>
                        </m:m>
                      </m:e>
                    </m:d>
                  </m:oMath>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7772400" y="2425872"/>
                <a:ext cx="3427541" cy="2006255"/>
              </a:xfrm>
              <a:prstGeom prst="rect">
                <a:avLst/>
              </a:prstGeom>
              <a:blipFill rotWithShape="1">
                <a:blip r:embed="rId1"/>
                <a:stretch>
                  <a:fillRect l="-53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a:extLst>
                  <a:ext uri="{FF2B5EF4-FFF2-40B4-BE49-F238E27FC236}">
                    <a14:artisticCrisscrossEtching id="{F74DB14E-ED09-4545-AC1C-9860EE9FDD6C}"/>
                  </a:ext>
                </a:extLst>
              </p:cNvPr>
              <p:cNvSpPr txBox="1"/>
              <p:nvPr/>
            </p:nvSpPr>
            <p:spPr>
              <a:xfrm>
                <a:off x="4038600" y="2590800"/>
                <a:ext cx="3409908" cy="2006255"/>
              </a:xfrm>
              <a:prstGeom prst="rect">
                <a:avLst/>
              </a:prstGeom>
              <a:noFill/>
            </p:spPr>
            <p:txBody>
              <a:bodyPr wrap="none" lIns="0" tIns="0" rIns="0" bIns="0" rtlCol="0">
                <a:spAutoFit/>
              </a:bodyPr>
              <a:lstStyle/>
              <a:p>
                <a:r>
                  <a:rPr lang="en-US" altLang="zh-TW" sz="2400" dirty="0"/>
                  <a:t>A=</a:t>
                </a:r>
                <a14:m>
                  <m:oMath xmlns:m="http://schemas.openxmlformats.org/officeDocument/2006/math">
                    <m:d>
                      <m:dPr>
                        <m:ctrlPr>
                          <a:rPr lang="en-US" altLang="zh-TW" sz="2400" i="1" smtClean="0">
                            <a:latin typeface="Cambria Math" panose="02040503050406030204" pitchFamily="18" charset="0"/>
                          </a:rPr>
                        </m:ctrlPr>
                      </m:dPr>
                      <m:e>
                        <m:m>
                          <m:mPr>
                            <m:mcs>
                              <m:mc>
                                <m:mcPr>
                                  <m:count m:val="3"/>
                                  <m:mcJc m:val="center"/>
                                </m:mcPr>
                              </m:mc>
                            </m:mcs>
                            <m:ctrlPr>
                              <a:rPr lang="en-US" altLang="zh-TW" sz="2400" i="1">
                                <a:latin typeface="Cambria Math" panose="02040503050406030204" pitchFamily="18" charset="0"/>
                              </a:rPr>
                            </m:ctrlPr>
                          </m:mPr>
                          <m:mr>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0</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1</m:t>
                                          </m:r>
                                        </m:e>
                                      </m:mr>
                                    </m:m>
                                  </m:e>
                                </m:mr>
                              </m:m>
                            </m:e>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0</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1</m:t>
                                          </m:r>
                                        </m:e>
                                      </m:mr>
                                    </m:m>
                                  </m:e>
                                </m:mr>
                              </m:m>
                            </m:e>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0</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mr>
                              </m:m>
                            </m:e>
                          </m:mr>
                          <m:mr>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0</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0</m:t>
                                          </m:r>
                                        </m:e>
                                      </m:mr>
                                    </m:m>
                                  </m:e>
                                </m:mr>
                              </m:m>
                            </m:e>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1</m:t>
                                          </m:r>
                                        </m:e>
                                      </m:mr>
                                    </m:m>
                                  </m:e>
                                </m:mr>
                              </m:m>
                            </m:e>
                            <m:e>
                              <m:m>
                                <m:mPr>
                                  <m:mcs>
                                    <m:mc>
                                      <m:mcPr>
                                        <m:count m:val="2"/>
                                        <m:mcJc m:val="center"/>
                                      </m:mcPr>
                                    </m:mc>
                                  </m:mcs>
                                  <m:ctrlPr>
                                    <a:rPr lang="en-US" altLang="zh-TW" sz="2400" i="1">
                                      <a:latin typeface="Cambria Math" panose="02040503050406030204" pitchFamily="18" charset="0"/>
                                    </a:rPr>
                                  </m:ctrlPr>
                                </m:mPr>
                                <m:m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mr>
                              </m:m>
                            </m:e>
                          </m:mr>
                        </m:m>
                      </m:e>
                    </m:d>
                  </m:oMath>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4038600" y="2590800"/>
                <a:ext cx="3409908" cy="2006255"/>
              </a:xfrm>
              <a:prstGeom prst="rect">
                <a:avLst/>
              </a:prstGeom>
              <a:blipFill rotWithShape="1">
                <a:blip r:embed="rId2"/>
                <a:stretch>
                  <a:fillRect l="-5546"/>
                </a:stretch>
              </a:blipFill>
            </p:spPr>
            <p:txBody>
              <a:bodyPr/>
              <a:lstStyle/>
              <a:p>
                <a:r>
                  <a:rPr lang="zh-TW" altLang="en-US">
                    <a:noFill/>
                  </a:rPr>
                  <a:t> </a:t>
                </a:r>
                <a:endParaRPr lang="zh-TW" altLang="en-US">
                  <a:noFill/>
                </a:endParaRPr>
              </a:p>
            </p:txBody>
          </p:sp>
        </mc:Fallback>
      </mc:AlternateContent>
      <p:sp>
        <p:nvSpPr>
          <p:cNvPr id="9" name="橢圓 8"/>
          <p:cNvSpPr/>
          <p:nvPr/>
        </p:nvSpPr>
        <p:spPr>
          <a:xfrm>
            <a:off x="2964836" y="3842374"/>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3050582" y="3842374"/>
            <a:ext cx="361908" cy="461665"/>
          </a:xfrm>
          <a:prstGeom prst="rect">
            <a:avLst/>
          </a:prstGeom>
          <a:noFill/>
        </p:spPr>
        <p:txBody>
          <a:bodyPr wrap="square" rtlCol="0">
            <a:spAutoFit/>
          </a:bodyPr>
          <a:lstStyle/>
          <a:p>
            <a:r>
              <a:rPr lang="en-US" altLang="zh-TW" sz="2400" dirty="0"/>
              <a:t>1</a:t>
            </a:r>
            <a:endParaRPr lang="zh-TW" altLang="en-US" sz="2400" dirty="0"/>
          </a:p>
        </p:txBody>
      </p:sp>
      <p:sp>
        <p:nvSpPr>
          <p:cNvPr id="11" name="橢圓 10"/>
          <p:cNvSpPr/>
          <p:nvPr/>
        </p:nvSpPr>
        <p:spPr>
          <a:xfrm>
            <a:off x="2149885" y="4338061"/>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235631" y="4338061"/>
            <a:ext cx="361908" cy="461665"/>
          </a:xfrm>
          <a:prstGeom prst="rect">
            <a:avLst/>
          </a:prstGeom>
          <a:noFill/>
        </p:spPr>
        <p:txBody>
          <a:bodyPr wrap="square" rtlCol="0">
            <a:spAutoFit/>
          </a:bodyPr>
          <a:lstStyle/>
          <a:p>
            <a:r>
              <a:rPr lang="en-US" altLang="zh-TW" sz="2400" dirty="0"/>
              <a:t>2</a:t>
            </a:r>
            <a:endParaRPr lang="zh-TW" altLang="en-US" sz="2400" dirty="0"/>
          </a:p>
        </p:txBody>
      </p:sp>
      <p:sp>
        <p:nvSpPr>
          <p:cNvPr id="13" name="橢圓 12"/>
          <p:cNvSpPr/>
          <p:nvPr/>
        </p:nvSpPr>
        <p:spPr>
          <a:xfrm>
            <a:off x="1153445" y="4338061"/>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1239191" y="4338061"/>
            <a:ext cx="361908" cy="461665"/>
          </a:xfrm>
          <a:prstGeom prst="rect">
            <a:avLst/>
          </a:prstGeom>
          <a:noFill/>
        </p:spPr>
        <p:txBody>
          <a:bodyPr wrap="square" rtlCol="0">
            <a:spAutoFit/>
          </a:bodyPr>
          <a:lstStyle/>
          <a:p>
            <a:r>
              <a:rPr lang="en-US" altLang="zh-TW" sz="2400" dirty="0"/>
              <a:t>3</a:t>
            </a:r>
            <a:endParaRPr lang="zh-TW" altLang="en-US" sz="2400" dirty="0"/>
          </a:p>
        </p:txBody>
      </p:sp>
      <p:sp>
        <p:nvSpPr>
          <p:cNvPr id="15" name="橢圓 14"/>
          <p:cNvSpPr/>
          <p:nvPr/>
        </p:nvSpPr>
        <p:spPr>
          <a:xfrm>
            <a:off x="1198212" y="3338791"/>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1283958" y="3338791"/>
            <a:ext cx="361908" cy="461665"/>
          </a:xfrm>
          <a:prstGeom prst="rect">
            <a:avLst/>
          </a:prstGeom>
          <a:noFill/>
        </p:spPr>
        <p:txBody>
          <a:bodyPr wrap="square" rtlCol="0">
            <a:spAutoFit/>
          </a:bodyPr>
          <a:lstStyle/>
          <a:p>
            <a:r>
              <a:rPr lang="en-US" altLang="zh-TW" sz="2400" dirty="0"/>
              <a:t>4</a:t>
            </a:r>
            <a:endParaRPr lang="zh-TW" altLang="en-US" sz="2400" dirty="0"/>
          </a:p>
        </p:txBody>
      </p:sp>
      <p:sp>
        <p:nvSpPr>
          <p:cNvPr id="17" name="橢圓 16"/>
          <p:cNvSpPr/>
          <p:nvPr/>
        </p:nvSpPr>
        <p:spPr>
          <a:xfrm>
            <a:off x="2166646" y="3338791"/>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2252392" y="3338791"/>
            <a:ext cx="361908" cy="461665"/>
          </a:xfrm>
          <a:prstGeom prst="rect">
            <a:avLst/>
          </a:prstGeom>
          <a:noFill/>
        </p:spPr>
        <p:txBody>
          <a:bodyPr wrap="square" rtlCol="0">
            <a:spAutoFit/>
          </a:bodyPr>
          <a:lstStyle/>
          <a:p>
            <a:r>
              <a:rPr lang="en-US" altLang="zh-TW" sz="2400" dirty="0"/>
              <a:t>5</a:t>
            </a:r>
            <a:endParaRPr lang="zh-TW" altLang="en-US" sz="2400" dirty="0"/>
          </a:p>
        </p:txBody>
      </p:sp>
      <p:sp>
        <p:nvSpPr>
          <p:cNvPr id="19" name="橢圓 18"/>
          <p:cNvSpPr/>
          <p:nvPr/>
        </p:nvSpPr>
        <p:spPr>
          <a:xfrm>
            <a:off x="523854" y="2590800"/>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609600" y="2590800"/>
            <a:ext cx="361908" cy="461665"/>
          </a:xfrm>
          <a:prstGeom prst="rect">
            <a:avLst/>
          </a:prstGeom>
          <a:noFill/>
        </p:spPr>
        <p:txBody>
          <a:bodyPr wrap="square" rtlCol="0">
            <a:spAutoFit/>
          </a:bodyPr>
          <a:lstStyle/>
          <a:p>
            <a:r>
              <a:rPr lang="en-US" altLang="zh-TW" sz="2400" dirty="0"/>
              <a:t>6</a:t>
            </a:r>
            <a:endParaRPr lang="zh-TW" altLang="en-US" sz="2400" dirty="0"/>
          </a:p>
        </p:txBody>
      </p:sp>
      <p:cxnSp>
        <p:nvCxnSpPr>
          <p:cNvPr id="22" name="直線接點 21"/>
          <p:cNvCxnSpPr>
            <a:stCxn id="19" idx="5"/>
            <a:endCxn id="15" idx="1"/>
          </p:cNvCxnSpPr>
          <p:nvPr/>
        </p:nvCxnSpPr>
        <p:spPr>
          <a:xfrm>
            <a:off x="979139" y="3046085"/>
            <a:ext cx="297188" cy="3708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a:endCxn id="9" idx="1"/>
          </p:cNvCxnSpPr>
          <p:nvPr/>
        </p:nvCxnSpPr>
        <p:spPr>
          <a:xfrm>
            <a:off x="2663243" y="3694501"/>
            <a:ext cx="379708" cy="2259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11" idx="6"/>
          </p:cNvCxnSpPr>
          <p:nvPr/>
        </p:nvCxnSpPr>
        <p:spPr>
          <a:xfrm flipH="1">
            <a:off x="2683285" y="4290712"/>
            <a:ext cx="349680" cy="3140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endCxn id="14" idx="0"/>
          </p:cNvCxnSpPr>
          <p:nvPr/>
        </p:nvCxnSpPr>
        <p:spPr>
          <a:xfrm>
            <a:off x="1420145" y="3883411"/>
            <a:ext cx="0" cy="45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2445448" y="3872191"/>
            <a:ext cx="0" cy="45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a:endCxn id="11" idx="2"/>
          </p:cNvCxnSpPr>
          <p:nvPr/>
        </p:nvCxnSpPr>
        <p:spPr>
          <a:xfrm>
            <a:off x="1677650" y="4597055"/>
            <a:ext cx="472235" cy="77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1713012" y="3605491"/>
            <a:ext cx="472235" cy="77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GCN (Cont.)</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CDE1A31B-1DB3-4518-B917-3A881D583A87}"/>
                  </a:ext>
                </a:extLst>
              </p:cNvPr>
              <p:cNvSpPr>
                <a:spLocks noGrp="1"/>
              </p:cNvSpPr>
              <p:nvPr>
                <p:ph idx="1"/>
              </p:nvPr>
            </p:nvSpPr>
            <p:spPr>
              <a:xfrm>
                <a:off x="609600" y="2011680"/>
                <a:ext cx="10972800" cy="2362203"/>
              </a:xfrm>
            </p:spPr>
            <p:txBody>
              <a:bodyPr/>
              <a:lstStyle/>
              <a:p>
                <a:r>
                  <a:rPr lang="en-US" altLang="zh-TW" sz="3200" dirty="0"/>
                  <a:t>Main idea: pass messages between nodes and aggregate</a:t>
                </a:r>
              </a:p>
              <a:p>
                <a:endParaRPr lang="en-US" altLang="zh-TW" sz="3200" dirty="0"/>
              </a:p>
              <a:p>
                <a:pPr marL="0" indent="0">
                  <a:buNone/>
                </a:pPr>
                <a14:m>
                  <m:oMathPara xmlns:m="http://schemas.openxmlformats.org/officeDocument/2006/math">
                    <m:oMathParaPr>
                      <m:jc m:val="centerGroup"/>
                    </m:oMathParaPr>
                    <m:oMath xmlns:m="http://schemas.openxmlformats.org/officeDocument/2006/math">
                      <m:sSup>
                        <m:sSupPr>
                          <m:ctrlPr>
                            <a:rPr lang="en-US" altLang="zh-TW" sz="3600" i="1" smtClean="0">
                              <a:latin typeface="Cambria Math" panose="02040503050406030204" pitchFamily="18" charset="0"/>
                            </a:rPr>
                          </m:ctrlPr>
                        </m:sSupPr>
                        <m:e>
                          <m:r>
                            <m:rPr>
                              <m:sty m:val="p"/>
                            </m:rPr>
                            <a:rPr lang="en-US" altLang="zh-TW" sz="3600" b="0" i="0" smtClean="0">
                              <a:latin typeface="Cambria Math" panose="02040503050406030204" pitchFamily="18" charset="0"/>
                            </a:rPr>
                            <m:t>H</m:t>
                          </m:r>
                        </m:e>
                        <m:sup>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𝑙</m:t>
                          </m:r>
                          <m:r>
                            <a:rPr lang="en-US" altLang="zh-TW" sz="3600" b="0" i="1" smtClean="0">
                              <a:latin typeface="Cambria Math" panose="02040503050406030204" pitchFamily="18" charset="0"/>
                            </a:rPr>
                            <m:t>+1)</m:t>
                          </m:r>
                        </m:sup>
                      </m:sSup>
                      <m:r>
                        <a:rPr lang="en-US" altLang="zh-TW" sz="3600" b="0" i="1" smtClean="0">
                          <a:latin typeface="Cambria Math" panose="02040503050406030204" pitchFamily="18" charset="0"/>
                        </a:rPr>
                        <m:t>=</m:t>
                      </m:r>
                      <m:r>
                        <a:rPr lang="zh-TW" altLang="en-US" sz="3600" b="0" i="1" smtClean="0">
                          <a:latin typeface="Cambria Math" panose="02040503050406030204" pitchFamily="18" charset="0"/>
                        </a:rPr>
                        <m:t>𝜎</m:t>
                      </m:r>
                      <m:r>
                        <a:rPr lang="en-US" altLang="zh-TW" sz="3600" b="0" i="1" smtClean="0">
                          <a:latin typeface="Cambria Math" panose="02040503050406030204" pitchFamily="18" charset="0"/>
                        </a:rPr>
                        <m:t>(</m:t>
                      </m:r>
                      <m:sSup>
                        <m:sSupPr>
                          <m:ctrlPr>
                            <a:rPr lang="en-US" altLang="zh-TW" sz="3600" i="1" smtClean="0">
                              <a:latin typeface="Cambria Math" panose="02040503050406030204" pitchFamily="18" charset="0"/>
                            </a:rPr>
                          </m:ctrlPr>
                        </m:sSupPr>
                        <m:e>
                          <m:acc>
                            <m:accPr>
                              <m:chr m:val="̃"/>
                              <m:ctrlPr>
                                <a:rPr lang="en-US" altLang="zh-TW" sz="3600" i="1">
                                  <a:latin typeface="Cambria Math" panose="02040503050406030204" pitchFamily="18" charset="0"/>
                                </a:rPr>
                              </m:ctrlPr>
                            </m:accPr>
                            <m:e>
                              <m:r>
                                <m:rPr>
                                  <m:sty m:val="p"/>
                                </m:rPr>
                                <a:rPr lang="en-US" altLang="zh-TW" sz="3600" i="0">
                                  <a:latin typeface="Cambria Math" panose="02040503050406030204" pitchFamily="18" charset="0"/>
                                </a:rPr>
                                <m:t>P</m:t>
                              </m:r>
                            </m:e>
                          </m:acc>
                          <m:r>
                            <m:rPr>
                              <m:sty m:val="p"/>
                            </m:rPr>
                            <a:rPr lang="en-US" altLang="zh-TW" sz="3600" b="0" i="0" smtClean="0">
                              <a:latin typeface="Cambria Math" panose="02040503050406030204" pitchFamily="18" charset="0"/>
                            </a:rPr>
                            <m:t>H</m:t>
                          </m:r>
                        </m:e>
                        <m:sup>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𝑙</m:t>
                          </m:r>
                          <m:r>
                            <a:rPr lang="en-US" altLang="zh-TW" sz="3600" b="0" i="1" smtClean="0">
                              <a:latin typeface="Cambria Math" panose="02040503050406030204" pitchFamily="18" charset="0"/>
                            </a:rPr>
                            <m:t>)</m:t>
                          </m:r>
                        </m:sup>
                      </m:sSup>
                      <m:sSup>
                        <m:sSupPr>
                          <m:ctrlPr>
                            <a:rPr lang="en-US" altLang="zh-TW" sz="3600" i="1" smtClean="0">
                              <a:latin typeface="Cambria Math" panose="02040503050406030204" pitchFamily="18" charset="0"/>
                            </a:rPr>
                          </m:ctrlPr>
                        </m:sSupPr>
                        <m:e>
                          <m:r>
                            <m:rPr>
                              <m:sty m:val="p"/>
                            </m:rPr>
                            <a:rPr lang="en-US" altLang="zh-TW" sz="3600" b="0" i="0" smtClean="0">
                              <a:latin typeface="Cambria Math" panose="02040503050406030204" pitchFamily="18" charset="0"/>
                              <a:ea typeface="Cambria Math" panose="02040503050406030204" pitchFamily="18" charset="0"/>
                            </a:rPr>
                            <m:t>W</m:t>
                          </m:r>
                        </m:e>
                        <m:sup>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𝑙</m:t>
                          </m:r>
                          <m:r>
                            <a:rPr lang="en-US" altLang="zh-TW" sz="3600" b="0" i="1" smtClean="0">
                              <a:latin typeface="Cambria Math" panose="02040503050406030204" pitchFamily="18" charset="0"/>
                            </a:rPr>
                            <m:t>)</m:t>
                          </m:r>
                        </m:sup>
                      </m:sSup>
                      <m:r>
                        <a:rPr lang="en-US" altLang="zh-TW" sz="3600" b="0" i="1" smtClean="0">
                          <a:latin typeface="Cambria Math" panose="02040503050406030204" pitchFamily="18" charset="0"/>
                        </a:rPr>
                        <m:t>)</m:t>
                      </m:r>
                    </m:oMath>
                  </m:oMathPara>
                </a14:m>
                <a:endParaRPr lang="en-US" altLang="zh-TW" sz="3200" dirty="0"/>
              </a:p>
              <a:p>
                <a:pPr marL="0" indent="0">
                  <a:buNone/>
                </a:pPr>
                <a:endParaRPr lang="en-US" altLang="zh-TW" sz="3200" dirty="0"/>
              </a:p>
              <a:p>
                <a:pPr marL="0" indent="0">
                  <a:buNone/>
                </a:pPr>
                <a:r>
                  <a:rPr lang="en-US" altLang="zh-TW" sz="3200" dirty="0"/>
                  <a:t>where </a:t>
                </a:r>
                <a14:m>
                  <m:oMath xmlns:m="http://schemas.openxmlformats.org/officeDocument/2006/math">
                    <m:sSup>
                      <m:sSupPr>
                        <m:ctrlPr>
                          <a:rPr lang="en-US" altLang="zh-TW" sz="3200" i="1">
                            <a:latin typeface="Cambria Math" panose="02040503050406030204" pitchFamily="18" charset="0"/>
                          </a:rPr>
                        </m:ctrlPr>
                      </m:sSupPr>
                      <m:e>
                        <m:acc>
                          <m:accPr>
                            <m:chr m:val="̃"/>
                            <m:ctrlPr>
                              <a:rPr lang="en-US" altLang="zh-TW" sz="3200" i="1" smtClean="0">
                                <a:latin typeface="Cambria Math" panose="02040503050406030204" pitchFamily="18" charset="0"/>
                              </a:rPr>
                            </m:ctrlPr>
                          </m:accPr>
                          <m:e>
                            <m:r>
                              <m:rPr>
                                <m:sty m:val="p"/>
                              </m:rPr>
                              <a:rPr lang="en-US" altLang="zh-TW" sz="3200" b="0" i="0" smtClean="0">
                                <a:latin typeface="Cambria Math" panose="02040503050406030204" pitchFamily="18" charset="0"/>
                              </a:rPr>
                              <m:t>P</m:t>
                            </m:r>
                          </m:e>
                        </m:acc>
                        <m:r>
                          <a:rPr lang="en-US" altLang="zh-TW" sz="3200" b="0" i="1" smtClean="0">
                            <a:latin typeface="Cambria Math" panose="02040503050406030204" pitchFamily="18" charset="0"/>
                          </a:rPr>
                          <m:t>=</m:t>
                        </m:r>
                        <m:acc>
                          <m:accPr>
                            <m:chr m:val="̃"/>
                            <m:ctrlPr>
                              <a:rPr lang="en-US" altLang="zh-TW" sz="3200" i="1">
                                <a:latin typeface="Cambria Math" panose="02040503050406030204" pitchFamily="18" charset="0"/>
                              </a:rPr>
                            </m:ctrlPr>
                          </m:accPr>
                          <m:e>
                            <m:r>
                              <a:rPr lang="en-US" altLang="zh-TW" sz="3200" i="1">
                                <a:latin typeface="Cambria Math" panose="02040503050406030204" pitchFamily="18" charset="0"/>
                              </a:rPr>
                              <m:t>𝐷</m:t>
                            </m:r>
                          </m:e>
                        </m:acc>
                      </m:e>
                      <m:sup>
                        <m:r>
                          <a:rPr lang="en-US" altLang="zh-TW" sz="3200" i="1">
                            <a:latin typeface="Cambria Math" panose="02040503050406030204" pitchFamily="18" charset="0"/>
                          </a:rPr>
                          <m:t>−</m:t>
                        </m:r>
                        <m:f>
                          <m:fPr>
                            <m:ctrlPr>
                              <a:rPr lang="en-US" altLang="zh-TW" sz="3200" i="1">
                                <a:latin typeface="Cambria Math" panose="02040503050406030204" pitchFamily="18" charset="0"/>
                              </a:rPr>
                            </m:ctrlPr>
                          </m:fPr>
                          <m:num>
                            <m:r>
                              <a:rPr lang="en-US" altLang="zh-TW" sz="3200" i="1">
                                <a:latin typeface="Cambria Math" panose="02040503050406030204" pitchFamily="18" charset="0"/>
                              </a:rPr>
                              <m:t>1</m:t>
                            </m:r>
                          </m:num>
                          <m:den>
                            <m:r>
                              <a:rPr lang="en-US" altLang="zh-TW" sz="3200" i="1">
                                <a:latin typeface="Cambria Math" panose="02040503050406030204" pitchFamily="18" charset="0"/>
                              </a:rPr>
                              <m:t>2</m:t>
                            </m:r>
                          </m:den>
                        </m:f>
                      </m:sup>
                    </m:sSup>
                    <m:acc>
                      <m:accPr>
                        <m:chr m:val="̃"/>
                        <m:ctrlPr>
                          <a:rPr lang="en-US" altLang="zh-TW" sz="3200" i="1">
                            <a:latin typeface="Cambria Math" panose="02040503050406030204" pitchFamily="18" charset="0"/>
                          </a:rPr>
                        </m:ctrlPr>
                      </m:accPr>
                      <m:e>
                        <m:r>
                          <a:rPr lang="en-US" altLang="zh-TW" sz="3200" i="1">
                            <a:latin typeface="Cambria Math" panose="02040503050406030204" pitchFamily="18" charset="0"/>
                          </a:rPr>
                          <m:t>𝐴</m:t>
                        </m:r>
                      </m:e>
                    </m:acc>
                    <m:sSup>
                      <m:sSupPr>
                        <m:ctrlPr>
                          <a:rPr lang="en-US" altLang="zh-TW" sz="3200" i="1">
                            <a:latin typeface="Cambria Math" panose="02040503050406030204" pitchFamily="18" charset="0"/>
                          </a:rPr>
                        </m:ctrlPr>
                      </m:sSupPr>
                      <m:e>
                        <m:acc>
                          <m:accPr>
                            <m:chr m:val="̃"/>
                            <m:ctrlPr>
                              <a:rPr lang="en-US" altLang="zh-TW" sz="3200" i="1">
                                <a:latin typeface="Cambria Math" panose="02040503050406030204" pitchFamily="18" charset="0"/>
                              </a:rPr>
                            </m:ctrlPr>
                          </m:accPr>
                          <m:e>
                            <m:r>
                              <a:rPr lang="en-US" altLang="zh-TW" sz="3200" i="1">
                                <a:latin typeface="Cambria Math" panose="02040503050406030204" pitchFamily="18" charset="0"/>
                              </a:rPr>
                              <m:t>𝐷</m:t>
                            </m:r>
                          </m:e>
                        </m:acc>
                      </m:e>
                      <m:sup>
                        <m:r>
                          <a:rPr lang="en-US" altLang="zh-TW" sz="3200" i="1">
                            <a:latin typeface="Cambria Math" panose="02040503050406030204" pitchFamily="18" charset="0"/>
                          </a:rPr>
                          <m:t>−</m:t>
                        </m:r>
                        <m:f>
                          <m:fPr>
                            <m:ctrlPr>
                              <a:rPr lang="en-US" altLang="zh-TW" sz="3200" i="1">
                                <a:latin typeface="Cambria Math" panose="02040503050406030204" pitchFamily="18" charset="0"/>
                              </a:rPr>
                            </m:ctrlPr>
                          </m:fPr>
                          <m:num>
                            <m:r>
                              <a:rPr lang="en-US" altLang="zh-TW" sz="3200" i="1">
                                <a:latin typeface="Cambria Math" panose="02040503050406030204" pitchFamily="18" charset="0"/>
                              </a:rPr>
                              <m:t>1</m:t>
                            </m:r>
                          </m:num>
                          <m:den>
                            <m:r>
                              <a:rPr lang="en-US" altLang="zh-TW" sz="3200" i="1">
                                <a:latin typeface="Cambria Math" panose="02040503050406030204" pitchFamily="18" charset="0"/>
                              </a:rPr>
                              <m:t>2</m:t>
                            </m:r>
                          </m:den>
                        </m:f>
                      </m:sup>
                    </m:sSup>
                    <m:r>
                      <a:rPr lang="en-US" altLang="zh-TW" sz="3200" b="0" i="1" smtClean="0">
                        <a:latin typeface="Cambria Math" panose="02040503050406030204" pitchFamily="18" charset="0"/>
                      </a:rPr>
                      <m:t>, </m:t>
                    </m:r>
                    <m:r>
                      <a:rPr lang="en-US" altLang="zh-TW" sz="3200" i="1">
                        <a:latin typeface="Cambria Math" panose="02040503050406030204" pitchFamily="18" charset="0"/>
                      </a:rPr>
                      <m:t> </m:t>
                    </m:r>
                    <m:acc>
                      <m:accPr>
                        <m:chr m:val="̃"/>
                        <m:ctrlPr>
                          <a:rPr lang="en-US" altLang="zh-TW" sz="3200" b="0" i="1" smtClean="0">
                            <a:latin typeface="Cambria Math" panose="02040503050406030204" pitchFamily="18" charset="0"/>
                          </a:rPr>
                        </m:ctrlPr>
                      </m:accPr>
                      <m:e>
                        <m:r>
                          <a:rPr lang="en-US" altLang="zh-TW" sz="3200" b="0" i="1" smtClean="0">
                            <a:latin typeface="Cambria Math" panose="02040503050406030204" pitchFamily="18" charset="0"/>
                          </a:rPr>
                          <m:t>𝐴</m:t>
                        </m:r>
                      </m:e>
                    </m:acc>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𝐴</m:t>
                    </m:r>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𝐼</m:t>
                    </m:r>
                  </m:oMath>
                </a14:m>
                <a:r>
                  <a:rPr lang="en-US" altLang="zh-TW" sz="3200" dirty="0"/>
                  <a:t>, </a:t>
                </a:r>
                <a:r>
                  <a:rPr lang="en-US" altLang="zh-TW" sz="3200" i="1" dirty="0"/>
                  <a:t>A</a:t>
                </a:r>
                <a:r>
                  <a:rPr lang="en-US" altLang="zh-TW" sz="3200" dirty="0"/>
                  <a:t> is the adjacency matrix, </a:t>
                </a:r>
                <a14:m>
                  <m:oMath xmlns:m="http://schemas.openxmlformats.org/officeDocument/2006/math">
                    <m:sSub>
                      <m:sSubPr>
                        <m:ctrlPr>
                          <a:rPr lang="en-US" altLang="zh-TW" sz="3200" i="1" smtClean="0">
                            <a:latin typeface="Cambria Math" panose="02040503050406030204" pitchFamily="18" charset="0"/>
                          </a:rPr>
                        </m:ctrlPr>
                      </m:sSubPr>
                      <m:e>
                        <m:acc>
                          <m:accPr>
                            <m:chr m:val="̃"/>
                            <m:ctrlPr>
                              <a:rPr lang="en-US" altLang="zh-TW" sz="3200" i="1">
                                <a:latin typeface="Cambria Math" panose="02040503050406030204" pitchFamily="18" charset="0"/>
                              </a:rPr>
                            </m:ctrlPr>
                          </m:accPr>
                          <m:e>
                            <m:r>
                              <a:rPr lang="en-US" altLang="zh-TW" sz="3200" i="1">
                                <a:latin typeface="Cambria Math" panose="02040503050406030204" pitchFamily="18" charset="0"/>
                              </a:rPr>
                              <m:t>𝐷</m:t>
                            </m:r>
                          </m:e>
                        </m:acc>
                      </m:e>
                      <m:sub>
                        <m:r>
                          <a:rPr lang="en-US" altLang="zh-TW" sz="3200" b="0" i="1" smtClean="0">
                            <a:latin typeface="Cambria Math" panose="02040503050406030204" pitchFamily="18" charset="0"/>
                          </a:rPr>
                          <m:t>𝑖</m:t>
                        </m:r>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𝑖</m:t>
                        </m:r>
                      </m:sub>
                    </m:sSub>
                    <m:r>
                      <a:rPr lang="en-US" altLang="zh-TW" sz="3200" i="1">
                        <a:latin typeface="Cambria Math" panose="02040503050406030204" pitchFamily="18" charset="0"/>
                      </a:rPr>
                      <m:t>=</m:t>
                    </m:r>
                    <m:nary>
                      <m:naryPr>
                        <m:chr m:val="∑"/>
                        <m:limLoc m:val="subSup"/>
                        <m:supHide m:val="on"/>
                        <m:ctrlPr>
                          <a:rPr lang="en-US" altLang="zh-TW" sz="3200" i="1" smtClean="0">
                            <a:latin typeface="Cambria Math" panose="02040503050406030204" pitchFamily="18" charset="0"/>
                          </a:rPr>
                        </m:ctrlPr>
                      </m:naryPr>
                      <m:sub>
                        <m:r>
                          <m:rPr>
                            <m:brk m:alnAt="9"/>
                          </m:rPr>
                          <a:rPr lang="en-US" altLang="zh-TW" sz="3200" b="0" i="1" smtClean="0">
                            <a:latin typeface="Cambria Math" panose="02040503050406030204" pitchFamily="18" charset="0"/>
                          </a:rPr>
                          <m:t>𝑗</m:t>
                        </m:r>
                      </m:sub>
                      <m:sup/>
                      <m:e>
                        <m:sSub>
                          <m:sSubPr>
                            <m:ctrlPr>
                              <a:rPr lang="en-US" altLang="zh-TW" sz="3200" i="1" smtClean="0">
                                <a:latin typeface="Cambria Math" panose="02040503050406030204" pitchFamily="18" charset="0"/>
                              </a:rPr>
                            </m:ctrlPr>
                          </m:sSubPr>
                          <m:e>
                            <m:acc>
                              <m:accPr>
                                <m:chr m:val="̃"/>
                                <m:ctrlPr>
                                  <a:rPr lang="en-US" altLang="zh-TW" sz="3200" i="1">
                                    <a:latin typeface="Cambria Math" panose="02040503050406030204" pitchFamily="18" charset="0"/>
                                  </a:rPr>
                                </m:ctrlPr>
                              </m:accPr>
                              <m:e>
                                <m:r>
                                  <a:rPr lang="en-US" altLang="zh-TW" sz="3200" i="1">
                                    <a:latin typeface="Cambria Math" panose="02040503050406030204" pitchFamily="18" charset="0"/>
                                  </a:rPr>
                                  <m:t>𝐴</m:t>
                                </m:r>
                              </m:e>
                            </m:acc>
                          </m:e>
                          <m:sub>
                            <m:r>
                              <a:rPr lang="en-US" altLang="zh-TW" sz="3200" b="0" i="1" smtClean="0">
                                <a:latin typeface="Cambria Math" panose="02040503050406030204" pitchFamily="18" charset="0"/>
                              </a:rPr>
                              <m:t>𝑖</m:t>
                            </m:r>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𝑗</m:t>
                            </m:r>
                          </m:sub>
                        </m:sSub>
                      </m:e>
                    </m:nary>
                  </m:oMath>
                </a14:m>
                <a:r>
                  <a:rPr lang="en-US" altLang="zh-TW" sz="3200" dirty="0"/>
                  <a:t> is the degree matrix, </a:t>
                </a:r>
                <a14:m>
                  <m:oMath xmlns:m="http://schemas.openxmlformats.org/officeDocument/2006/math">
                    <m:r>
                      <a:rPr lang="en-US" altLang="zh-TW" sz="3200" b="0" i="1" smtClean="0">
                        <a:latin typeface="Cambria Math" panose="02040503050406030204" pitchFamily="18" charset="0"/>
                        <a:ea typeface="Cambria Math" panose="02040503050406030204" pitchFamily="18" charset="0"/>
                      </a:rPr>
                      <m:t>𝑊</m:t>
                    </m:r>
                    <m:r>
                      <a:rPr lang="el-GR" altLang="zh-TW" sz="3200" i="1">
                        <a:latin typeface="Cambria Math" panose="02040503050406030204" pitchFamily="18" charset="0"/>
                        <a:ea typeface="Cambria Math" panose="02040503050406030204" pitchFamily="18" charset="0"/>
                      </a:rPr>
                      <m:t> </m:t>
                    </m:r>
                  </m:oMath>
                </a14:m>
                <a:r>
                  <a:rPr lang="en-US" altLang="zh-TW" sz="3200" dirty="0"/>
                  <a:t>are learnable parameters.</a:t>
                </a:r>
              </a:p>
              <a:p>
                <a:r>
                  <a:rPr lang="en-US" altLang="zh-TW" sz="3200" dirty="0"/>
                  <a:t>Stacking multiple layers like CNNs</a:t>
                </a:r>
                <a:endParaRPr lang="zh-TW" altLang="en-US" sz="32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609600" y="2011680"/>
                <a:ext cx="10972800" cy="2362203"/>
              </a:xfrm>
              <a:blipFill rotWithShape="1">
                <a:blip r:embed="rId1"/>
                <a:stretch>
                  <a:fillRect l="-1389" t="-3351" r="-2278" b="-89175"/>
                </a:stretch>
              </a:blipFill>
            </p:spPr>
            <p:txBody>
              <a:bodyPr/>
              <a:lstStyle/>
              <a:p>
                <a:r>
                  <a:rPr lang="zh-TW" altLang="en-US">
                    <a:noFill/>
                  </a:rPr>
                  <a:t> </a:t>
                </a:r>
                <a:endParaRPr lang="zh-TW" altLang="en-US">
                  <a:noFill/>
                </a:endParaRPr>
              </a:p>
            </p:txBody>
          </p:sp>
        </mc:Fallback>
      </mc:AlternateContent>
    </p:spTree>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3391489" y="2077261"/>
            <a:ext cx="4509807" cy="688998"/>
          </a:xfrm>
          <a:prstGeom prst="rect">
            <a:avLst/>
          </a:prstGeom>
        </p:spPr>
      </p:pic>
      <p:sp>
        <p:nvSpPr>
          <p:cNvPr id="2" name="标题 1"/>
          <p:cNvSpPr>
            <a:spLocks noGrp="1"/>
          </p:cNvSpPr>
          <p:nvPr>
            <p:ph type="title"/>
          </p:nvPr>
        </p:nvSpPr>
        <p:spPr/>
        <p:txBody>
          <a:bodyPr/>
          <a:lstStyle/>
          <a:p>
            <a:r>
              <a:rPr kumimoji="1" lang="en-US" altLang="zh-TW" sz="3600" dirty="0">
                <a:cs typeface="Alibaba Sans Medium" panose="020B0503020203040204" pitchFamily="34" charset="0"/>
              </a:rPr>
              <a:t>GCN</a:t>
            </a:r>
            <a:r>
              <a:rPr kumimoji="1" lang="zh-TW" altLang="en-US" sz="3600" dirty="0">
                <a:cs typeface="Alibaba Sans Medium" panose="020B0503020203040204" pitchFamily="34" charset="0"/>
              </a:rPr>
              <a:t> </a:t>
            </a:r>
            <a:r>
              <a:rPr kumimoji="1" lang="en-US" altLang="zh-TW" sz="3600" dirty="0">
                <a:cs typeface="Alibaba Sans Medium" panose="020B0503020203040204" pitchFamily="34" charset="0"/>
              </a:rPr>
              <a:t>(Cont.)</a:t>
            </a:r>
            <a:endParaRPr kumimoji="1" lang="zh-CN" altLang="en-US" sz="3600" dirty="0"/>
          </a:p>
        </p:txBody>
      </p:sp>
      <p:sp>
        <p:nvSpPr>
          <p:cNvPr id="7" name="內容版面配置區 6"/>
          <p:cNvSpPr>
            <a:spLocks noGrp="1"/>
          </p:cNvSpPr>
          <p:nvPr>
            <p:ph idx="1"/>
          </p:nvPr>
        </p:nvSpPr>
        <p:spPr/>
        <p:txBody>
          <a:bodyPr/>
          <a:lstStyle/>
          <a:p>
            <a:endParaRPr lang="zh-TW" altLang="en-US" dirty="0"/>
          </a:p>
        </p:txBody>
      </p:sp>
    </p:spTree>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1"/>
          <p:cNvSpPr/>
          <p:nvPr/>
        </p:nvSpPr>
        <p:spPr>
          <a:xfrm>
            <a:off x="5549482" y="2117141"/>
            <a:ext cx="379238" cy="470317"/>
          </a:xfrm>
          <a:prstGeom prst="rect">
            <a:avLst/>
          </a:prstGeom>
          <a:solidFill>
            <a:schemeClr val="accent6">
              <a:alpha val="25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p>
            <a:r>
              <a:rPr kumimoji="1" lang="en-US" altLang="zh-TW" sz="3600" dirty="0">
                <a:cs typeface="Alibaba Sans Medium" panose="020B0503020203040204" pitchFamily="34" charset="0"/>
              </a:rPr>
              <a:t>GCN</a:t>
            </a:r>
            <a:r>
              <a:rPr kumimoji="1" lang="zh-TW" altLang="en-US" sz="3600" dirty="0">
                <a:cs typeface="Alibaba Sans Medium" panose="020B0503020203040204" pitchFamily="34" charset="0"/>
              </a:rPr>
              <a:t> </a:t>
            </a:r>
            <a:r>
              <a:rPr kumimoji="1" lang="en-US" altLang="zh-TW" sz="3600" dirty="0">
                <a:cs typeface="Alibaba Sans Medium" panose="020B0503020203040204" pitchFamily="34" charset="0"/>
              </a:rPr>
              <a:t>(Cont.)</a:t>
            </a:r>
            <a:endParaRPr kumimoji="1" lang="zh-CN" altLang="en-US" sz="3600" dirty="0"/>
          </a:p>
        </p:txBody>
      </p:sp>
      <p:sp>
        <p:nvSpPr>
          <p:cNvPr id="8" name="Rectangle 21"/>
          <p:cNvSpPr/>
          <p:nvPr/>
        </p:nvSpPr>
        <p:spPr>
          <a:xfrm>
            <a:off x="2793376" y="3079955"/>
            <a:ext cx="1899273" cy="470317"/>
          </a:xfrm>
          <a:prstGeom prst="rect">
            <a:avLst/>
          </a:prstGeom>
          <a:solidFill>
            <a:schemeClr val="accent6">
              <a:alpha val="38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任意多边形 65"/>
          <p:cNvSpPr/>
          <p:nvPr/>
        </p:nvSpPr>
        <p:spPr bwMode="auto">
          <a:xfrm rot="20865779" flipV="1">
            <a:off x="4645144" y="2714053"/>
            <a:ext cx="1111537" cy="329105"/>
          </a:xfrm>
          <a:custGeom>
            <a:avLst/>
            <a:gdLst>
              <a:gd name="connsiteX0" fmla="*/ 0 w 4221622"/>
              <a:gd name="connsiteY0" fmla="*/ 5697 h 1937047"/>
              <a:gd name="connsiteX1" fmla="*/ 521293 w 4221622"/>
              <a:gd name="connsiteY1" fmla="*/ 5697 h 1937047"/>
              <a:gd name="connsiteX2" fmla="*/ 1230594 w 4221622"/>
              <a:gd name="connsiteY2" fmla="*/ 39881 h 1937047"/>
              <a:gd name="connsiteX3" fmla="*/ 2119357 w 4221622"/>
              <a:gd name="connsiteY3" fmla="*/ 142430 h 1937047"/>
              <a:gd name="connsiteX4" fmla="*/ 3127761 w 4221622"/>
              <a:gd name="connsiteY4" fmla="*/ 450079 h 1937047"/>
              <a:gd name="connsiteX5" fmla="*/ 3837062 w 4221622"/>
              <a:gd name="connsiteY5" fmla="*/ 937189 h 1937047"/>
              <a:gd name="connsiteX6" fmla="*/ 4221622 w 4221622"/>
              <a:gd name="connsiteY6" fmla="*/ 1937047 h 193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1622" h="1937047">
                <a:moveTo>
                  <a:pt x="0" y="5697"/>
                </a:moveTo>
                <a:cubicBezTo>
                  <a:pt x="158097" y="2848"/>
                  <a:pt x="316194" y="0"/>
                  <a:pt x="521293" y="5697"/>
                </a:cubicBezTo>
                <a:cubicBezTo>
                  <a:pt x="726392" y="11394"/>
                  <a:pt x="964250" y="17092"/>
                  <a:pt x="1230594" y="39881"/>
                </a:cubicBezTo>
                <a:cubicBezTo>
                  <a:pt x="1496938" y="62670"/>
                  <a:pt x="1803162" y="74064"/>
                  <a:pt x="2119357" y="142430"/>
                </a:cubicBezTo>
                <a:cubicBezTo>
                  <a:pt x="2435552" y="210796"/>
                  <a:pt x="2841477" y="317619"/>
                  <a:pt x="3127761" y="450079"/>
                </a:cubicBezTo>
                <a:cubicBezTo>
                  <a:pt x="3414045" y="582539"/>
                  <a:pt x="3654752" y="689361"/>
                  <a:pt x="3837062" y="937189"/>
                </a:cubicBezTo>
                <a:cubicBezTo>
                  <a:pt x="4019372" y="1185017"/>
                  <a:pt x="4120497" y="1561032"/>
                  <a:pt x="4221622" y="1937047"/>
                </a:cubicBezTo>
              </a:path>
            </a:pathLst>
          </a:custGeom>
          <a:noFill/>
          <a:ln w="15875" cap="flat" cmpd="sng" algn="ctr">
            <a:solidFill>
              <a:schemeClr val="accent6"/>
            </a:solidFill>
            <a:prstDash val="dash"/>
            <a:round/>
            <a:headEnd type="none" w="lg" len="lg"/>
            <a:tailEnd type="triangle" w="sm" len="lg"/>
          </a:ln>
          <a:effectLst/>
        </p:spPr>
        <p:txBody>
          <a:bodyPr vert="horz" wrap="square" lIns="91440" tIns="45720" rIns="91440" bIns="45720" numCol="1" rtlCol="0" anchor="t" anchorCtr="0" compatLnSpc="1"/>
          <a:lstStyle/>
          <a:p>
            <a:endParaRPr lang="zh-CN" altLang="en-US"/>
          </a:p>
        </p:txBody>
      </p:sp>
      <p:pic>
        <p:nvPicPr>
          <p:cNvPr id="29" name="图片 28"/>
          <p:cNvPicPr>
            <a:picLocks noChangeAspect="1"/>
          </p:cNvPicPr>
          <p:nvPr/>
        </p:nvPicPr>
        <p:blipFill>
          <a:blip r:embed="rId1"/>
          <a:stretch>
            <a:fillRect/>
          </a:stretch>
        </p:blipFill>
        <p:spPr>
          <a:xfrm>
            <a:off x="2847933" y="3157217"/>
            <a:ext cx="1774462" cy="274806"/>
          </a:xfrm>
          <a:prstGeom prst="rect">
            <a:avLst/>
          </a:prstGeom>
        </p:spPr>
      </p:pic>
      <p:pic>
        <p:nvPicPr>
          <p:cNvPr id="15" name="图片 14"/>
          <p:cNvPicPr>
            <a:picLocks noChangeAspect="1"/>
          </p:cNvPicPr>
          <p:nvPr/>
        </p:nvPicPr>
        <p:blipFill>
          <a:blip r:embed="rId2"/>
          <a:stretch>
            <a:fillRect/>
          </a:stretch>
        </p:blipFill>
        <p:spPr>
          <a:xfrm>
            <a:off x="3391489" y="2077261"/>
            <a:ext cx="4509807" cy="688998"/>
          </a:xfrm>
          <a:prstGeom prst="rect">
            <a:avLst/>
          </a:prstGeom>
        </p:spPr>
      </p:pic>
      <p:sp>
        <p:nvSpPr>
          <p:cNvPr id="7" name="內容版面配置區 6"/>
          <p:cNvSpPr>
            <a:spLocks noGrp="1"/>
          </p:cNvSpPr>
          <p:nvPr>
            <p:ph idx="1"/>
          </p:nvPr>
        </p:nvSpPr>
        <p:spPr/>
        <p:txBody>
          <a:bodyPr/>
          <a:lstStyle/>
          <a:p>
            <a:endParaRPr lang="zh-TW" altLang="en-US" dirty="0"/>
          </a:p>
        </p:txBody>
      </p:sp>
    </p:spTree>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1"/>
          <p:cNvSpPr/>
          <p:nvPr/>
        </p:nvSpPr>
        <p:spPr>
          <a:xfrm>
            <a:off x="5973063" y="2117140"/>
            <a:ext cx="721565" cy="470317"/>
          </a:xfrm>
          <a:prstGeom prst="rect">
            <a:avLst/>
          </a:prstGeom>
          <a:solidFill>
            <a:srgbClr val="7030A0">
              <a:alpha val="25000"/>
            </a:srgb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Rectangle 21"/>
          <p:cNvSpPr/>
          <p:nvPr/>
        </p:nvSpPr>
        <p:spPr>
          <a:xfrm>
            <a:off x="5549482" y="2117141"/>
            <a:ext cx="379238" cy="470317"/>
          </a:xfrm>
          <a:prstGeom prst="rect">
            <a:avLst/>
          </a:prstGeom>
          <a:solidFill>
            <a:schemeClr val="accent6">
              <a:alpha val="25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p>
            <a:r>
              <a:rPr kumimoji="1" lang="en-US" altLang="zh-TW" sz="3600" dirty="0">
                <a:cs typeface="Alibaba Sans Medium" panose="020B0503020203040204" pitchFamily="34" charset="0"/>
              </a:rPr>
              <a:t>GCN</a:t>
            </a:r>
            <a:r>
              <a:rPr kumimoji="1" lang="zh-TW" altLang="en-US" sz="3600" dirty="0">
                <a:cs typeface="Alibaba Sans Medium" panose="020B0503020203040204" pitchFamily="34" charset="0"/>
              </a:rPr>
              <a:t> </a:t>
            </a:r>
            <a:r>
              <a:rPr kumimoji="1" lang="en-US" altLang="zh-TW" sz="3600" dirty="0">
                <a:cs typeface="Alibaba Sans Medium" panose="020B0503020203040204" pitchFamily="34" charset="0"/>
              </a:rPr>
              <a:t>(Cont.)</a:t>
            </a:r>
            <a:endParaRPr kumimoji="1" lang="zh-CN" altLang="en-US" sz="3600" dirty="0"/>
          </a:p>
        </p:txBody>
      </p:sp>
      <p:sp>
        <p:nvSpPr>
          <p:cNvPr id="8" name="Rectangle 21"/>
          <p:cNvSpPr/>
          <p:nvPr/>
        </p:nvSpPr>
        <p:spPr>
          <a:xfrm>
            <a:off x="2793376" y="3079955"/>
            <a:ext cx="1899273" cy="470317"/>
          </a:xfrm>
          <a:prstGeom prst="rect">
            <a:avLst/>
          </a:prstGeom>
          <a:solidFill>
            <a:schemeClr val="accent6">
              <a:alpha val="38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21"/>
          <p:cNvSpPr/>
          <p:nvPr/>
        </p:nvSpPr>
        <p:spPr>
          <a:xfrm>
            <a:off x="5310820" y="3062752"/>
            <a:ext cx="2088443" cy="674743"/>
          </a:xfrm>
          <a:prstGeom prst="rect">
            <a:avLst/>
          </a:prstGeom>
          <a:solidFill>
            <a:srgbClr val="7030A0">
              <a:alpha val="38000"/>
            </a:srgb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representation of previous layer</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23" name="任意多边形 65"/>
          <p:cNvSpPr/>
          <p:nvPr/>
        </p:nvSpPr>
        <p:spPr bwMode="auto">
          <a:xfrm rot="20865779" flipV="1">
            <a:off x="4645144" y="2714053"/>
            <a:ext cx="1111537" cy="329105"/>
          </a:xfrm>
          <a:custGeom>
            <a:avLst/>
            <a:gdLst>
              <a:gd name="connsiteX0" fmla="*/ 0 w 4221622"/>
              <a:gd name="connsiteY0" fmla="*/ 5697 h 1937047"/>
              <a:gd name="connsiteX1" fmla="*/ 521293 w 4221622"/>
              <a:gd name="connsiteY1" fmla="*/ 5697 h 1937047"/>
              <a:gd name="connsiteX2" fmla="*/ 1230594 w 4221622"/>
              <a:gd name="connsiteY2" fmla="*/ 39881 h 1937047"/>
              <a:gd name="connsiteX3" fmla="*/ 2119357 w 4221622"/>
              <a:gd name="connsiteY3" fmla="*/ 142430 h 1937047"/>
              <a:gd name="connsiteX4" fmla="*/ 3127761 w 4221622"/>
              <a:gd name="connsiteY4" fmla="*/ 450079 h 1937047"/>
              <a:gd name="connsiteX5" fmla="*/ 3837062 w 4221622"/>
              <a:gd name="connsiteY5" fmla="*/ 937189 h 1937047"/>
              <a:gd name="connsiteX6" fmla="*/ 4221622 w 4221622"/>
              <a:gd name="connsiteY6" fmla="*/ 1937047 h 193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1622" h="1937047">
                <a:moveTo>
                  <a:pt x="0" y="5697"/>
                </a:moveTo>
                <a:cubicBezTo>
                  <a:pt x="158097" y="2848"/>
                  <a:pt x="316194" y="0"/>
                  <a:pt x="521293" y="5697"/>
                </a:cubicBezTo>
                <a:cubicBezTo>
                  <a:pt x="726392" y="11394"/>
                  <a:pt x="964250" y="17092"/>
                  <a:pt x="1230594" y="39881"/>
                </a:cubicBezTo>
                <a:cubicBezTo>
                  <a:pt x="1496938" y="62670"/>
                  <a:pt x="1803162" y="74064"/>
                  <a:pt x="2119357" y="142430"/>
                </a:cubicBezTo>
                <a:cubicBezTo>
                  <a:pt x="2435552" y="210796"/>
                  <a:pt x="2841477" y="317619"/>
                  <a:pt x="3127761" y="450079"/>
                </a:cubicBezTo>
                <a:cubicBezTo>
                  <a:pt x="3414045" y="582539"/>
                  <a:pt x="3654752" y="689361"/>
                  <a:pt x="3837062" y="937189"/>
                </a:cubicBezTo>
                <a:cubicBezTo>
                  <a:pt x="4019372" y="1185017"/>
                  <a:pt x="4120497" y="1561032"/>
                  <a:pt x="4221622" y="1937047"/>
                </a:cubicBezTo>
              </a:path>
            </a:pathLst>
          </a:custGeom>
          <a:noFill/>
          <a:ln w="15875" cap="flat" cmpd="sng" algn="ctr">
            <a:solidFill>
              <a:schemeClr val="accent6"/>
            </a:solidFill>
            <a:prstDash val="dash"/>
            <a:round/>
            <a:headEnd type="none" w="lg" len="lg"/>
            <a:tailEnd type="triangle" w="sm" len="lg"/>
          </a:ln>
          <a:effectLst/>
        </p:spPr>
        <p:txBody>
          <a:bodyPr vert="horz" wrap="square" lIns="91440" tIns="45720" rIns="91440" bIns="45720" numCol="1" rtlCol="0" anchor="t" anchorCtr="0" compatLnSpc="1"/>
          <a:lstStyle/>
          <a:p>
            <a:endParaRPr lang="zh-CN" altLang="en-US"/>
          </a:p>
        </p:txBody>
      </p:sp>
      <p:cxnSp>
        <p:nvCxnSpPr>
          <p:cNvPr id="25" name="直线箭头连接符 24"/>
          <p:cNvCxnSpPr>
            <a:stCxn id="18" idx="0"/>
            <a:endCxn id="11" idx="2"/>
          </p:cNvCxnSpPr>
          <p:nvPr/>
        </p:nvCxnSpPr>
        <p:spPr bwMode="auto">
          <a:xfrm flipH="1" flipV="1">
            <a:off x="6333845" y="2587457"/>
            <a:ext cx="21196" cy="475295"/>
          </a:xfrm>
          <a:prstGeom prst="straightConnector1">
            <a:avLst/>
          </a:prstGeom>
          <a:solidFill>
            <a:schemeClr val="accent1"/>
          </a:solidFill>
          <a:ln w="15875" cap="flat" cmpd="sng" algn="ctr">
            <a:solidFill>
              <a:srgbClr val="7030A0"/>
            </a:solidFill>
            <a:prstDash val="dash"/>
            <a:round/>
            <a:headEnd type="none" w="lg" len="lg"/>
            <a:tailEnd type="triangle"/>
          </a:ln>
          <a:effectLst/>
        </p:spPr>
      </p:cxnSp>
      <p:pic>
        <p:nvPicPr>
          <p:cNvPr id="29" name="图片 28"/>
          <p:cNvPicPr>
            <a:picLocks noChangeAspect="1"/>
          </p:cNvPicPr>
          <p:nvPr/>
        </p:nvPicPr>
        <p:blipFill>
          <a:blip r:embed="rId1"/>
          <a:stretch>
            <a:fillRect/>
          </a:stretch>
        </p:blipFill>
        <p:spPr>
          <a:xfrm>
            <a:off x="2847933" y="3157217"/>
            <a:ext cx="1774462" cy="274806"/>
          </a:xfrm>
          <a:prstGeom prst="rect">
            <a:avLst/>
          </a:prstGeom>
        </p:spPr>
      </p:pic>
      <p:pic>
        <p:nvPicPr>
          <p:cNvPr id="15" name="图片 14"/>
          <p:cNvPicPr>
            <a:picLocks noChangeAspect="1"/>
          </p:cNvPicPr>
          <p:nvPr/>
        </p:nvPicPr>
        <p:blipFill>
          <a:blip r:embed="rId2"/>
          <a:stretch>
            <a:fillRect/>
          </a:stretch>
        </p:blipFill>
        <p:spPr>
          <a:xfrm>
            <a:off x="3391489" y="2077261"/>
            <a:ext cx="4509807" cy="688998"/>
          </a:xfrm>
          <a:prstGeom prst="rect">
            <a:avLst/>
          </a:prstGeom>
        </p:spPr>
      </p:pic>
      <p:sp>
        <p:nvSpPr>
          <p:cNvPr id="7" name="內容版面配置區 6"/>
          <p:cNvSpPr>
            <a:spLocks noGrp="1"/>
          </p:cNvSpPr>
          <p:nvPr>
            <p:ph idx="1"/>
          </p:nvPr>
        </p:nvSpPr>
        <p:spPr/>
        <p:txBody>
          <a:bodyPr/>
          <a:lstStyle/>
          <a:p>
            <a:endParaRPr lang="zh-TW" altLang="en-US"/>
          </a:p>
        </p:txBody>
      </p:sp>
    </p:spTree>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1"/>
          <p:cNvSpPr/>
          <p:nvPr/>
        </p:nvSpPr>
        <p:spPr>
          <a:xfrm>
            <a:off x="6744393" y="2117140"/>
            <a:ext cx="888080" cy="470316"/>
          </a:xfrm>
          <a:prstGeom prst="rect">
            <a:avLst/>
          </a:prstGeom>
          <a:solidFill>
            <a:schemeClr val="accent2">
              <a:alpha val="2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1"/>
          <p:cNvSpPr/>
          <p:nvPr/>
        </p:nvSpPr>
        <p:spPr>
          <a:xfrm>
            <a:off x="5973063" y="2117140"/>
            <a:ext cx="721565" cy="470317"/>
          </a:xfrm>
          <a:prstGeom prst="rect">
            <a:avLst/>
          </a:prstGeom>
          <a:solidFill>
            <a:srgbClr val="7030A0">
              <a:alpha val="25000"/>
            </a:srgb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Rectangle 21"/>
          <p:cNvSpPr/>
          <p:nvPr/>
        </p:nvSpPr>
        <p:spPr>
          <a:xfrm>
            <a:off x="5549482" y="2117141"/>
            <a:ext cx="379238" cy="470317"/>
          </a:xfrm>
          <a:prstGeom prst="rect">
            <a:avLst/>
          </a:prstGeom>
          <a:solidFill>
            <a:schemeClr val="accent6">
              <a:alpha val="25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p>
            <a:r>
              <a:rPr kumimoji="1" lang="en-US" altLang="zh-TW" sz="3600" dirty="0">
                <a:cs typeface="Alibaba Sans Medium" panose="020B0503020203040204" pitchFamily="34" charset="0"/>
              </a:rPr>
              <a:t>GCN</a:t>
            </a:r>
            <a:r>
              <a:rPr kumimoji="1" lang="zh-TW" altLang="en-US" sz="3600" dirty="0">
                <a:cs typeface="Alibaba Sans Medium" panose="020B0503020203040204" pitchFamily="34" charset="0"/>
              </a:rPr>
              <a:t> </a:t>
            </a:r>
            <a:r>
              <a:rPr kumimoji="1" lang="en-US" altLang="zh-TW" sz="3600" dirty="0">
                <a:cs typeface="Alibaba Sans Medium" panose="020B0503020203040204" pitchFamily="34" charset="0"/>
              </a:rPr>
              <a:t>(Cont.)</a:t>
            </a:r>
            <a:endParaRPr kumimoji="1" lang="zh-CN" altLang="en-US" sz="3600" dirty="0"/>
          </a:p>
        </p:txBody>
      </p:sp>
      <p:sp>
        <p:nvSpPr>
          <p:cNvPr id="8" name="Rectangle 21"/>
          <p:cNvSpPr/>
          <p:nvPr/>
        </p:nvSpPr>
        <p:spPr>
          <a:xfrm>
            <a:off x="2793376" y="3079955"/>
            <a:ext cx="1899273" cy="470317"/>
          </a:xfrm>
          <a:prstGeom prst="rect">
            <a:avLst/>
          </a:prstGeom>
          <a:solidFill>
            <a:schemeClr val="accent6">
              <a:alpha val="38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21"/>
          <p:cNvSpPr/>
          <p:nvPr/>
        </p:nvSpPr>
        <p:spPr>
          <a:xfrm>
            <a:off x="5310820" y="3062752"/>
            <a:ext cx="2088443" cy="674743"/>
          </a:xfrm>
          <a:prstGeom prst="rect">
            <a:avLst/>
          </a:prstGeom>
          <a:solidFill>
            <a:srgbClr val="7030A0">
              <a:alpha val="38000"/>
            </a:srgb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representation of previous layer</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23" name="任意多边形 65"/>
          <p:cNvSpPr/>
          <p:nvPr/>
        </p:nvSpPr>
        <p:spPr bwMode="auto">
          <a:xfrm rot="20865779" flipV="1">
            <a:off x="4645144" y="2714053"/>
            <a:ext cx="1111537" cy="329105"/>
          </a:xfrm>
          <a:custGeom>
            <a:avLst/>
            <a:gdLst>
              <a:gd name="connsiteX0" fmla="*/ 0 w 4221622"/>
              <a:gd name="connsiteY0" fmla="*/ 5697 h 1937047"/>
              <a:gd name="connsiteX1" fmla="*/ 521293 w 4221622"/>
              <a:gd name="connsiteY1" fmla="*/ 5697 h 1937047"/>
              <a:gd name="connsiteX2" fmla="*/ 1230594 w 4221622"/>
              <a:gd name="connsiteY2" fmla="*/ 39881 h 1937047"/>
              <a:gd name="connsiteX3" fmla="*/ 2119357 w 4221622"/>
              <a:gd name="connsiteY3" fmla="*/ 142430 h 1937047"/>
              <a:gd name="connsiteX4" fmla="*/ 3127761 w 4221622"/>
              <a:gd name="connsiteY4" fmla="*/ 450079 h 1937047"/>
              <a:gd name="connsiteX5" fmla="*/ 3837062 w 4221622"/>
              <a:gd name="connsiteY5" fmla="*/ 937189 h 1937047"/>
              <a:gd name="connsiteX6" fmla="*/ 4221622 w 4221622"/>
              <a:gd name="connsiteY6" fmla="*/ 1937047 h 193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1622" h="1937047">
                <a:moveTo>
                  <a:pt x="0" y="5697"/>
                </a:moveTo>
                <a:cubicBezTo>
                  <a:pt x="158097" y="2848"/>
                  <a:pt x="316194" y="0"/>
                  <a:pt x="521293" y="5697"/>
                </a:cubicBezTo>
                <a:cubicBezTo>
                  <a:pt x="726392" y="11394"/>
                  <a:pt x="964250" y="17092"/>
                  <a:pt x="1230594" y="39881"/>
                </a:cubicBezTo>
                <a:cubicBezTo>
                  <a:pt x="1496938" y="62670"/>
                  <a:pt x="1803162" y="74064"/>
                  <a:pt x="2119357" y="142430"/>
                </a:cubicBezTo>
                <a:cubicBezTo>
                  <a:pt x="2435552" y="210796"/>
                  <a:pt x="2841477" y="317619"/>
                  <a:pt x="3127761" y="450079"/>
                </a:cubicBezTo>
                <a:cubicBezTo>
                  <a:pt x="3414045" y="582539"/>
                  <a:pt x="3654752" y="689361"/>
                  <a:pt x="3837062" y="937189"/>
                </a:cubicBezTo>
                <a:cubicBezTo>
                  <a:pt x="4019372" y="1185017"/>
                  <a:pt x="4120497" y="1561032"/>
                  <a:pt x="4221622" y="1937047"/>
                </a:cubicBezTo>
              </a:path>
            </a:pathLst>
          </a:custGeom>
          <a:noFill/>
          <a:ln w="15875" cap="flat" cmpd="sng" algn="ctr">
            <a:solidFill>
              <a:schemeClr val="accent6"/>
            </a:solidFill>
            <a:prstDash val="dash"/>
            <a:round/>
            <a:headEnd type="none" w="lg" len="lg"/>
            <a:tailEnd type="triangle" w="sm" len="lg"/>
          </a:ln>
          <a:effectLst/>
        </p:spPr>
        <p:txBody>
          <a:bodyPr vert="horz" wrap="square" lIns="91440" tIns="45720" rIns="91440" bIns="45720" numCol="1" rtlCol="0" anchor="t" anchorCtr="0" compatLnSpc="1"/>
          <a:lstStyle/>
          <a:p>
            <a:endParaRPr lang="zh-CN" altLang="en-US"/>
          </a:p>
        </p:txBody>
      </p:sp>
      <p:cxnSp>
        <p:nvCxnSpPr>
          <p:cNvPr id="25" name="直线箭头连接符 24"/>
          <p:cNvCxnSpPr>
            <a:stCxn id="18" idx="0"/>
            <a:endCxn id="11" idx="2"/>
          </p:cNvCxnSpPr>
          <p:nvPr/>
        </p:nvCxnSpPr>
        <p:spPr bwMode="auto">
          <a:xfrm flipH="1" flipV="1">
            <a:off x="6333845" y="2587457"/>
            <a:ext cx="21196" cy="475295"/>
          </a:xfrm>
          <a:prstGeom prst="straightConnector1">
            <a:avLst/>
          </a:prstGeom>
          <a:solidFill>
            <a:schemeClr val="accent1"/>
          </a:solidFill>
          <a:ln w="15875" cap="flat" cmpd="sng" algn="ctr">
            <a:solidFill>
              <a:srgbClr val="7030A0"/>
            </a:solidFill>
            <a:prstDash val="dash"/>
            <a:round/>
            <a:headEnd type="none" w="lg" len="lg"/>
            <a:tailEnd type="triangle"/>
          </a:ln>
          <a:effectLst/>
        </p:spPr>
      </p:cxnSp>
      <p:sp>
        <p:nvSpPr>
          <p:cNvPr id="28" name="Rectangle 21"/>
          <p:cNvSpPr/>
          <p:nvPr/>
        </p:nvSpPr>
        <p:spPr>
          <a:xfrm>
            <a:off x="7972918" y="3269329"/>
            <a:ext cx="1714181" cy="398423"/>
          </a:xfrm>
          <a:prstGeom prst="rect">
            <a:avLst/>
          </a:prstGeom>
          <a:solidFill>
            <a:schemeClr val="accent2">
              <a:alpha val="38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weight matrix</a:t>
            </a:r>
            <a:endParaRPr lang="en-US" dirty="0">
              <a:solidFill>
                <a:schemeClr val="tx1"/>
              </a:solidFill>
              <a:latin typeface="Microsoft YaHei" panose="020B0503020204020204" pitchFamily="34" charset="-122"/>
              <a:ea typeface="Microsoft YaHei" panose="020B0503020204020204" pitchFamily="34" charset="-122"/>
            </a:endParaRPr>
          </a:p>
        </p:txBody>
      </p:sp>
      <p:pic>
        <p:nvPicPr>
          <p:cNvPr id="29" name="图片 28"/>
          <p:cNvPicPr>
            <a:picLocks noChangeAspect="1"/>
          </p:cNvPicPr>
          <p:nvPr/>
        </p:nvPicPr>
        <p:blipFill>
          <a:blip r:embed="rId1"/>
          <a:stretch>
            <a:fillRect/>
          </a:stretch>
        </p:blipFill>
        <p:spPr>
          <a:xfrm>
            <a:off x="2847933" y="3157217"/>
            <a:ext cx="1774462" cy="274806"/>
          </a:xfrm>
          <a:prstGeom prst="rect">
            <a:avLst/>
          </a:prstGeom>
        </p:spPr>
      </p:pic>
      <p:sp>
        <p:nvSpPr>
          <p:cNvPr id="30" name="任意多边形 65"/>
          <p:cNvSpPr/>
          <p:nvPr/>
        </p:nvSpPr>
        <p:spPr bwMode="auto">
          <a:xfrm rot="11919504">
            <a:off x="7240216" y="2802766"/>
            <a:ext cx="1353517" cy="243839"/>
          </a:xfrm>
          <a:custGeom>
            <a:avLst/>
            <a:gdLst>
              <a:gd name="connsiteX0" fmla="*/ 0 w 4221622"/>
              <a:gd name="connsiteY0" fmla="*/ 5697 h 1937047"/>
              <a:gd name="connsiteX1" fmla="*/ 521293 w 4221622"/>
              <a:gd name="connsiteY1" fmla="*/ 5697 h 1937047"/>
              <a:gd name="connsiteX2" fmla="*/ 1230594 w 4221622"/>
              <a:gd name="connsiteY2" fmla="*/ 39881 h 1937047"/>
              <a:gd name="connsiteX3" fmla="*/ 2119357 w 4221622"/>
              <a:gd name="connsiteY3" fmla="*/ 142430 h 1937047"/>
              <a:gd name="connsiteX4" fmla="*/ 3127761 w 4221622"/>
              <a:gd name="connsiteY4" fmla="*/ 450079 h 1937047"/>
              <a:gd name="connsiteX5" fmla="*/ 3837062 w 4221622"/>
              <a:gd name="connsiteY5" fmla="*/ 937189 h 1937047"/>
              <a:gd name="connsiteX6" fmla="*/ 4221622 w 4221622"/>
              <a:gd name="connsiteY6" fmla="*/ 1937047 h 193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1622" h="1937047">
                <a:moveTo>
                  <a:pt x="0" y="5697"/>
                </a:moveTo>
                <a:cubicBezTo>
                  <a:pt x="158097" y="2848"/>
                  <a:pt x="316194" y="0"/>
                  <a:pt x="521293" y="5697"/>
                </a:cubicBezTo>
                <a:cubicBezTo>
                  <a:pt x="726392" y="11394"/>
                  <a:pt x="964250" y="17092"/>
                  <a:pt x="1230594" y="39881"/>
                </a:cubicBezTo>
                <a:cubicBezTo>
                  <a:pt x="1496938" y="62670"/>
                  <a:pt x="1803162" y="74064"/>
                  <a:pt x="2119357" y="142430"/>
                </a:cubicBezTo>
                <a:cubicBezTo>
                  <a:pt x="2435552" y="210796"/>
                  <a:pt x="2841477" y="317619"/>
                  <a:pt x="3127761" y="450079"/>
                </a:cubicBezTo>
                <a:cubicBezTo>
                  <a:pt x="3414045" y="582539"/>
                  <a:pt x="3654752" y="689361"/>
                  <a:pt x="3837062" y="937189"/>
                </a:cubicBezTo>
                <a:cubicBezTo>
                  <a:pt x="4019372" y="1185017"/>
                  <a:pt x="4120497" y="1561032"/>
                  <a:pt x="4221622" y="1937047"/>
                </a:cubicBezTo>
              </a:path>
            </a:pathLst>
          </a:custGeom>
          <a:noFill/>
          <a:ln w="15875" cap="flat" cmpd="sng" algn="ctr">
            <a:solidFill>
              <a:schemeClr val="accent2"/>
            </a:solidFill>
            <a:prstDash val="dash"/>
            <a:round/>
            <a:headEnd type="none" w="lg" len="lg"/>
            <a:tailEnd type="triangle" w="sm" len="lg"/>
          </a:ln>
          <a:effectLst/>
        </p:spPr>
        <p:txBody>
          <a:bodyPr vert="horz" wrap="square" lIns="91440" tIns="45720" rIns="91440" bIns="45720" numCol="1" rtlCol="0" anchor="t" anchorCtr="0" compatLnSpc="1"/>
          <a:lstStyle/>
          <a:p>
            <a:endParaRPr lang="zh-CN" altLang="en-US"/>
          </a:p>
        </p:txBody>
      </p:sp>
      <p:pic>
        <p:nvPicPr>
          <p:cNvPr id="15" name="图片 14"/>
          <p:cNvPicPr>
            <a:picLocks noChangeAspect="1"/>
          </p:cNvPicPr>
          <p:nvPr/>
        </p:nvPicPr>
        <p:blipFill>
          <a:blip r:embed="rId2"/>
          <a:stretch>
            <a:fillRect/>
          </a:stretch>
        </p:blipFill>
        <p:spPr>
          <a:xfrm>
            <a:off x="3391489" y="2077261"/>
            <a:ext cx="4509807" cy="688998"/>
          </a:xfrm>
          <a:prstGeom prst="rect">
            <a:avLst/>
          </a:prstGeom>
        </p:spPr>
      </p:pic>
      <p:sp>
        <p:nvSpPr>
          <p:cNvPr id="9" name="內容版面配置區 8"/>
          <p:cNvSpPr>
            <a:spLocks noGrp="1"/>
          </p:cNvSpPr>
          <p:nvPr>
            <p:ph idx="1"/>
          </p:nvPr>
        </p:nvSpPr>
        <p:spPr/>
        <p:txBody>
          <a:bodyPr/>
          <a:lstStyle/>
          <a:p>
            <a:endParaRPr lang="zh-TW" altLang="en-US"/>
          </a:p>
        </p:txBody>
      </p:sp>
    </p:spTree>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1"/>
          <p:cNvSpPr/>
          <p:nvPr/>
        </p:nvSpPr>
        <p:spPr>
          <a:xfrm>
            <a:off x="6744393" y="2117140"/>
            <a:ext cx="888080" cy="470316"/>
          </a:xfrm>
          <a:prstGeom prst="rect">
            <a:avLst/>
          </a:prstGeom>
          <a:solidFill>
            <a:schemeClr val="accent2">
              <a:alpha val="2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1"/>
          <p:cNvSpPr/>
          <p:nvPr/>
        </p:nvSpPr>
        <p:spPr>
          <a:xfrm>
            <a:off x="5973063" y="2117140"/>
            <a:ext cx="721565" cy="470317"/>
          </a:xfrm>
          <a:prstGeom prst="rect">
            <a:avLst/>
          </a:prstGeom>
          <a:solidFill>
            <a:srgbClr val="7030A0">
              <a:alpha val="25000"/>
            </a:srgb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Rectangle 21"/>
          <p:cNvSpPr/>
          <p:nvPr/>
        </p:nvSpPr>
        <p:spPr>
          <a:xfrm>
            <a:off x="5549482" y="2117141"/>
            <a:ext cx="379238" cy="470317"/>
          </a:xfrm>
          <a:prstGeom prst="rect">
            <a:avLst/>
          </a:prstGeom>
          <a:solidFill>
            <a:schemeClr val="accent6">
              <a:alpha val="25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图片 14"/>
          <p:cNvPicPr>
            <a:picLocks noChangeAspect="1"/>
          </p:cNvPicPr>
          <p:nvPr/>
        </p:nvPicPr>
        <p:blipFill>
          <a:blip r:embed="rId1"/>
          <a:stretch>
            <a:fillRect/>
          </a:stretch>
        </p:blipFill>
        <p:spPr>
          <a:xfrm>
            <a:off x="3391489" y="2077261"/>
            <a:ext cx="4509807" cy="688998"/>
          </a:xfrm>
          <a:prstGeom prst="rect">
            <a:avLst/>
          </a:prstGeom>
        </p:spPr>
      </p:pic>
      <p:sp>
        <p:nvSpPr>
          <p:cNvPr id="2" name="标题 1"/>
          <p:cNvSpPr>
            <a:spLocks noGrp="1"/>
          </p:cNvSpPr>
          <p:nvPr>
            <p:ph type="title"/>
          </p:nvPr>
        </p:nvSpPr>
        <p:spPr/>
        <p:txBody>
          <a:bodyPr/>
          <a:lstStyle/>
          <a:p>
            <a:r>
              <a:rPr kumimoji="1" lang="en-US" altLang="zh-TW" sz="3600" dirty="0">
                <a:cs typeface="Alibaba Sans Medium" panose="020B0503020203040204" pitchFamily="34" charset="0"/>
              </a:rPr>
              <a:t>GCN</a:t>
            </a:r>
            <a:r>
              <a:rPr kumimoji="1" lang="zh-TW" altLang="en-US" sz="3600" dirty="0">
                <a:cs typeface="Alibaba Sans Medium" panose="020B0503020203040204" pitchFamily="34" charset="0"/>
              </a:rPr>
              <a:t> </a:t>
            </a:r>
            <a:r>
              <a:rPr kumimoji="1" lang="en-US" altLang="zh-TW" sz="3600" dirty="0">
                <a:cs typeface="Alibaba Sans Medium" panose="020B0503020203040204" pitchFamily="34" charset="0"/>
              </a:rPr>
              <a:t>(Cont.)</a:t>
            </a:r>
            <a:endParaRPr kumimoji="1" lang="zh-CN" altLang="en-US" sz="3600" dirty="0"/>
          </a:p>
        </p:txBody>
      </p:sp>
      <p:sp>
        <p:nvSpPr>
          <p:cNvPr id="8" name="Rectangle 21"/>
          <p:cNvSpPr/>
          <p:nvPr/>
        </p:nvSpPr>
        <p:spPr>
          <a:xfrm>
            <a:off x="2793376" y="3079955"/>
            <a:ext cx="1899273" cy="470317"/>
          </a:xfrm>
          <a:prstGeom prst="rect">
            <a:avLst/>
          </a:prstGeom>
          <a:solidFill>
            <a:schemeClr val="accent6">
              <a:alpha val="38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21"/>
          <p:cNvSpPr/>
          <p:nvPr/>
        </p:nvSpPr>
        <p:spPr>
          <a:xfrm>
            <a:off x="5310820" y="3062752"/>
            <a:ext cx="2088443" cy="674743"/>
          </a:xfrm>
          <a:prstGeom prst="rect">
            <a:avLst/>
          </a:prstGeom>
          <a:solidFill>
            <a:srgbClr val="7030A0">
              <a:alpha val="38000"/>
            </a:srgb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representation of previous layer</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23" name="任意多边形 65"/>
          <p:cNvSpPr/>
          <p:nvPr/>
        </p:nvSpPr>
        <p:spPr bwMode="auto">
          <a:xfrm rot="20865779" flipV="1">
            <a:off x="4645144" y="2714053"/>
            <a:ext cx="1111537" cy="329105"/>
          </a:xfrm>
          <a:custGeom>
            <a:avLst/>
            <a:gdLst>
              <a:gd name="connsiteX0" fmla="*/ 0 w 4221622"/>
              <a:gd name="connsiteY0" fmla="*/ 5697 h 1937047"/>
              <a:gd name="connsiteX1" fmla="*/ 521293 w 4221622"/>
              <a:gd name="connsiteY1" fmla="*/ 5697 h 1937047"/>
              <a:gd name="connsiteX2" fmla="*/ 1230594 w 4221622"/>
              <a:gd name="connsiteY2" fmla="*/ 39881 h 1937047"/>
              <a:gd name="connsiteX3" fmla="*/ 2119357 w 4221622"/>
              <a:gd name="connsiteY3" fmla="*/ 142430 h 1937047"/>
              <a:gd name="connsiteX4" fmla="*/ 3127761 w 4221622"/>
              <a:gd name="connsiteY4" fmla="*/ 450079 h 1937047"/>
              <a:gd name="connsiteX5" fmla="*/ 3837062 w 4221622"/>
              <a:gd name="connsiteY5" fmla="*/ 937189 h 1937047"/>
              <a:gd name="connsiteX6" fmla="*/ 4221622 w 4221622"/>
              <a:gd name="connsiteY6" fmla="*/ 1937047 h 193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1622" h="1937047">
                <a:moveTo>
                  <a:pt x="0" y="5697"/>
                </a:moveTo>
                <a:cubicBezTo>
                  <a:pt x="158097" y="2848"/>
                  <a:pt x="316194" y="0"/>
                  <a:pt x="521293" y="5697"/>
                </a:cubicBezTo>
                <a:cubicBezTo>
                  <a:pt x="726392" y="11394"/>
                  <a:pt x="964250" y="17092"/>
                  <a:pt x="1230594" y="39881"/>
                </a:cubicBezTo>
                <a:cubicBezTo>
                  <a:pt x="1496938" y="62670"/>
                  <a:pt x="1803162" y="74064"/>
                  <a:pt x="2119357" y="142430"/>
                </a:cubicBezTo>
                <a:cubicBezTo>
                  <a:pt x="2435552" y="210796"/>
                  <a:pt x="2841477" y="317619"/>
                  <a:pt x="3127761" y="450079"/>
                </a:cubicBezTo>
                <a:cubicBezTo>
                  <a:pt x="3414045" y="582539"/>
                  <a:pt x="3654752" y="689361"/>
                  <a:pt x="3837062" y="937189"/>
                </a:cubicBezTo>
                <a:cubicBezTo>
                  <a:pt x="4019372" y="1185017"/>
                  <a:pt x="4120497" y="1561032"/>
                  <a:pt x="4221622" y="1937047"/>
                </a:cubicBezTo>
              </a:path>
            </a:pathLst>
          </a:custGeom>
          <a:noFill/>
          <a:ln w="15875" cap="flat" cmpd="sng" algn="ctr">
            <a:solidFill>
              <a:schemeClr val="accent6"/>
            </a:solidFill>
            <a:prstDash val="dash"/>
            <a:round/>
            <a:headEnd type="none" w="lg" len="lg"/>
            <a:tailEnd type="triangle" w="sm" len="lg"/>
          </a:ln>
          <a:effectLst/>
        </p:spPr>
        <p:txBody>
          <a:bodyPr vert="horz" wrap="square" lIns="91440" tIns="45720" rIns="91440" bIns="45720" numCol="1" rtlCol="0" anchor="t" anchorCtr="0" compatLnSpc="1"/>
          <a:lstStyle/>
          <a:p>
            <a:endParaRPr lang="zh-CN" altLang="en-US"/>
          </a:p>
        </p:txBody>
      </p:sp>
      <p:cxnSp>
        <p:nvCxnSpPr>
          <p:cNvPr id="25" name="直线箭头连接符 24"/>
          <p:cNvCxnSpPr>
            <a:stCxn id="18" idx="0"/>
            <a:endCxn id="11" idx="2"/>
          </p:cNvCxnSpPr>
          <p:nvPr/>
        </p:nvCxnSpPr>
        <p:spPr bwMode="auto">
          <a:xfrm flipH="1" flipV="1">
            <a:off x="6333845" y="2587457"/>
            <a:ext cx="21196" cy="475295"/>
          </a:xfrm>
          <a:prstGeom prst="straightConnector1">
            <a:avLst/>
          </a:prstGeom>
          <a:solidFill>
            <a:schemeClr val="accent1"/>
          </a:solidFill>
          <a:ln w="15875" cap="flat" cmpd="sng" algn="ctr">
            <a:solidFill>
              <a:srgbClr val="7030A0"/>
            </a:solidFill>
            <a:prstDash val="dash"/>
            <a:round/>
            <a:headEnd type="none" w="lg" len="lg"/>
            <a:tailEnd type="triangle"/>
          </a:ln>
          <a:effectLst/>
        </p:spPr>
      </p:cxnSp>
      <p:sp>
        <p:nvSpPr>
          <p:cNvPr id="28" name="Rectangle 21"/>
          <p:cNvSpPr/>
          <p:nvPr/>
        </p:nvSpPr>
        <p:spPr>
          <a:xfrm>
            <a:off x="7972918" y="3269329"/>
            <a:ext cx="1714181" cy="398423"/>
          </a:xfrm>
          <a:prstGeom prst="rect">
            <a:avLst/>
          </a:prstGeom>
          <a:solidFill>
            <a:schemeClr val="accent2">
              <a:alpha val="38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weight matrix</a:t>
            </a:r>
            <a:endParaRPr lang="en-US" dirty="0">
              <a:solidFill>
                <a:schemeClr val="tx1"/>
              </a:solidFill>
              <a:latin typeface="Microsoft YaHei" panose="020B0503020204020204" pitchFamily="34" charset="-122"/>
              <a:ea typeface="Microsoft YaHei" panose="020B0503020204020204" pitchFamily="34" charset="-122"/>
            </a:endParaRPr>
          </a:p>
        </p:txBody>
      </p:sp>
      <p:pic>
        <p:nvPicPr>
          <p:cNvPr id="29" name="图片 28"/>
          <p:cNvPicPr>
            <a:picLocks noChangeAspect="1"/>
          </p:cNvPicPr>
          <p:nvPr/>
        </p:nvPicPr>
        <p:blipFill>
          <a:blip r:embed="rId2"/>
          <a:stretch>
            <a:fillRect/>
          </a:stretch>
        </p:blipFill>
        <p:spPr>
          <a:xfrm>
            <a:off x="2847933" y="3157217"/>
            <a:ext cx="1774462" cy="274806"/>
          </a:xfrm>
          <a:prstGeom prst="rect">
            <a:avLst/>
          </a:prstGeom>
        </p:spPr>
      </p:pic>
      <p:sp>
        <p:nvSpPr>
          <p:cNvPr id="30" name="任意多边形 65"/>
          <p:cNvSpPr/>
          <p:nvPr/>
        </p:nvSpPr>
        <p:spPr bwMode="auto">
          <a:xfrm rot="11919504">
            <a:off x="7240216" y="2802766"/>
            <a:ext cx="1353517" cy="243839"/>
          </a:xfrm>
          <a:custGeom>
            <a:avLst/>
            <a:gdLst>
              <a:gd name="connsiteX0" fmla="*/ 0 w 4221622"/>
              <a:gd name="connsiteY0" fmla="*/ 5697 h 1937047"/>
              <a:gd name="connsiteX1" fmla="*/ 521293 w 4221622"/>
              <a:gd name="connsiteY1" fmla="*/ 5697 h 1937047"/>
              <a:gd name="connsiteX2" fmla="*/ 1230594 w 4221622"/>
              <a:gd name="connsiteY2" fmla="*/ 39881 h 1937047"/>
              <a:gd name="connsiteX3" fmla="*/ 2119357 w 4221622"/>
              <a:gd name="connsiteY3" fmla="*/ 142430 h 1937047"/>
              <a:gd name="connsiteX4" fmla="*/ 3127761 w 4221622"/>
              <a:gd name="connsiteY4" fmla="*/ 450079 h 1937047"/>
              <a:gd name="connsiteX5" fmla="*/ 3837062 w 4221622"/>
              <a:gd name="connsiteY5" fmla="*/ 937189 h 1937047"/>
              <a:gd name="connsiteX6" fmla="*/ 4221622 w 4221622"/>
              <a:gd name="connsiteY6" fmla="*/ 1937047 h 193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1622" h="1937047">
                <a:moveTo>
                  <a:pt x="0" y="5697"/>
                </a:moveTo>
                <a:cubicBezTo>
                  <a:pt x="158097" y="2848"/>
                  <a:pt x="316194" y="0"/>
                  <a:pt x="521293" y="5697"/>
                </a:cubicBezTo>
                <a:cubicBezTo>
                  <a:pt x="726392" y="11394"/>
                  <a:pt x="964250" y="17092"/>
                  <a:pt x="1230594" y="39881"/>
                </a:cubicBezTo>
                <a:cubicBezTo>
                  <a:pt x="1496938" y="62670"/>
                  <a:pt x="1803162" y="74064"/>
                  <a:pt x="2119357" y="142430"/>
                </a:cubicBezTo>
                <a:cubicBezTo>
                  <a:pt x="2435552" y="210796"/>
                  <a:pt x="2841477" y="317619"/>
                  <a:pt x="3127761" y="450079"/>
                </a:cubicBezTo>
                <a:cubicBezTo>
                  <a:pt x="3414045" y="582539"/>
                  <a:pt x="3654752" y="689361"/>
                  <a:pt x="3837062" y="937189"/>
                </a:cubicBezTo>
                <a:cubicBezTo>
                  <a:pt x="4019372" y="1185017"/>
                  <a:pt x="4120497" y="1561032"/>
                  <a:pt x="4221622" y="1937047"/>
                </a:cubicBezTo>
              </a:path>
            </a:pathLst>
          </a:custGeom>
          <a:noFill/>
          <a:ln w="15875" cap="flat" cmpd="sng" algn="ctr">
            <a:solidFill>
              <a:schemeClr val="accent2"/>
            </a:solidFill>
            <a:prstDash val="dash"/>
            <a:round/>
            <a:headEnd type="none" w="lg" len="lg"/>
            <a:tailEnd type="triangle" w="sm" len="lg"/>
          </a:ln>
          <a:effectLst/>
        </p:spPr>
        <p:txBody>
          <a:bodyPr vert="horz" wrap="square" lIns="91440" tIns="45720" rIns="91440" bIns="45720" numCol="1" rtlCol="0" anchor="t" anchorCtr="0" compatLnSpc="1"/>
          <a:lstStyle/>
          <a:p>
            <a:endParaRPr lang="zh-CN" altLang="en-US"/>
          </a:p>
        </p:txBody>
      </p:sp>
      <p:sp>
        <p:nvSpPr>
          <p:cNvPr id="32" name="椭圆 31"/>
          <p:cNvSpPr/>
          <p:nvPr/>
        </p:nvSpPr>
        <p:spPr>
          <a:xfrm>
            <a:off x="4230596"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33" name="椭圆 32"/>
          <p:cNvSpPr/>
          <p:nvPr/>
        </p:nvSpPr>
        <p:spPr>
          <a:xfrm>
            <a:off x="3755823" y="4200698"/>
            <a:ext cx="288000" cy="288000"/>
          </a:xfrm>
          <a:prstGeom prst="ellipse">
            <a:avLst/>
          </a:prstGeom>
          <a:ln w="22225" cmpd="sng">
            <a:solidFill>
              <a:schemeClr val="tx1"/>
            </a:solidFill>
            <a:miter lim="800000"/>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4" name="椭圆 33"/>
          <p:cNvSpPr/>
          <p:nvPr/>
        </p:nvSpPr>
        <p:spPr>
          <a:xfrm>
            <a:off x="3066376" y="4850380"/>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35" name="椭圆 34"/>
          <p:cNvSpPr/>
          <p:nvPr/>
        </p:nvSpPr>
        <p:spPr>
          <a:xfrm>
            <a:off x="3788532" y="4909438"/>
            <a:ext cx="288000" cy="288000"/>
          </a:xfrm>
          <a:prstGeom prst="ellipse">
            <a:avLst/>
          </a:prstGeom>
          <a:solidFill>
            <a:schemeClr val="bg1"/>
          </a:solidFill>
          <a:ln w="22225">
            <a:solidFill>
              <a:schemeClr val="tx1"/>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CN" dirty="0">
                <a:solidFill>
                  <a:schemeClr val="tx1"/>
                </a:solidFill>
              </a:rPr>
              <a:t>u</a:t>
            </a:r>
            <a:endParaRPr kumimoji="1" lang="zh-CN" altLang="en-US" dirty="0">
              <a:solidFill>
                <a:schemeClr val="tx1"/>
              </a:solidFill>
            </a:endParaRPr>
          </a:p>
        </p:txBody>
      </p:sp>
      <p:sp>
        <p:nvSpPr>
          <p:cNvPr id="36" name="椭圆 35"/>
          <p:cNvSpPr/>
          <p:nvPr/>
        </p:nvSpPr>
        <p:spPr>
          <a:xfrm>
            <a:off x="3372854"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cxnSp>
        <p:nvCxnSpPr>
          <p:cNvPr id="37" name="直线连接符 36"/>
          <p:cNvCxnSpPr>
            <a:stCxn id="35" idx="5"/>
            <a:endCxn id="32" idx="1"/>
          </p:cNvCxnSpPr>
          <p:nvPr/>
        </p:nvCxnSpPr>
        <p:spPr>
          <a:xfrm>
            <a:off x="4034355" y="5155262"/>
            <a:ext cx="238418" cy="361937"/>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8" name="直线连接符 37"/>
          <p:cNvCxnSpPr>
            <a:stCxn id="36" idx="7"/>
            <a:endCxn id="35" idx="3"/>
          </p:cNvCxnSpPr>
          <p:nvPr/>
        </p:nvCxnSpPr>
        <p:spPr>
          <a:xfrm flipV="1">
            <a:off x="3618677" y="5155262"/>
            <a:ext cx="212032" cy="361937"/>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9" name="直线连接符 38"/>
          <p:cNvCxnSpPr>
            <a:stCxn id="33" idx="4"/>
            <a:endCxn id="35" idx="0"/>
          </p:cNvCxnSpPr>
          <p:nvPr/>
        </p:nvCxnSpPr>
        <p:spPr>
          <a:xfrm>
            <a:off x="3899824" y="4488698"/>
            <a:ext cx="32709" cy="420740"/>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0" name="直线连接符 39"/>
          <p:cNvCxnSpPr>
            <a:stCxn id="34" idx="4"/>
            <a:endCxn id="36" idx="1"/>
          </p:cNvCxnSpPr>
          <p:nvPr/>
        </p:nvCxnSpPr>
        <p:spPr>
          <a:xfrm>
            <a:off x="3210377" y="5138380"/>
            <a:ext cx="204655" cy="37881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1" name="直线连接符 40"/>
          <p:cNvCxnSpPr>
            <a:stCxn id="34" idx="6"/>
            <a:endCxn id="35" idx="2"/>
          </p:cNvCxnSpPr>
          <p:nvPr/>
        </p:nvCxnSpPr>
        <p:spPr>
          <a:xfrm>
            <a:off x="3354376" y="4994380"/>
            <a:ext cx="434156" cy="5905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graphicFrame>
        <p:nvGraphicFramePr>
          <p:cNvPr id="42" name="表格 41"/>
          <p:cNvGraphicFramePr>
            <a:graphicFrameLocks noGrp="1"/>
          </p:cNvGraphicFramePr>
          <p:nvPr/>
        </p:nvGraphicFramePr>
        <p:xfrm>
          <a:off x="4322078" y="434773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43" name="表格 42"/>
          <p:cNvGraphicFramePr>
            <a:graphicFrameLocks noGrp="1"/>
          </p:cNvGraphicFramePr>
          <p:nvPr/>
        </p:nvGraphicFramePr>
        <p:xfrm>
          <a:off x="2756533" y="441137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4" name="表格 43"/>
          <p:cNvGraphicFramePr>
            <a:graphicFrameLocks noGrp="1"/>
          </p:cNvGraphicFramePr>
          <p:nvPr/>
        </p:nvGraphicFramePr>
        <p:xfrm>
          <a:off x="3048513" y="5379941"/>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5" name="表格 44"/>
          <p:cNvGraphicFramePr>
            <a:graphicFrameLocks noGrp="1"/>
          </p:cNvGraphicFramePr>
          <p:nvPr/>
        </p:nvGraphicFramePr>
        <p:xfrm>
          <a:off x="3899823" y="5512519"/>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6" name="表格 45"/>
          <p:cNvGraphicFramePr>
            <a:graphicFrameLocks noGrp="1"/>
          </p:cNvGraphicFramePr>
          <p:nvPr/>
        </p:nvGraphicFramePr>
        <p:xfrm>
          <a:off x="3448303" y="3848902"/>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AlternateContent xmlns:mc="http://schemas.openxmlformats.org/markup-compatibility/2006">
        <mc:Choice xmlns:a14="http://schemas.microsoft.com/office/drawing/2010/main" Requires="a14">
          <p:sp>
            <p:nvSpPr>
              <p:cNvPr id="47" name="文本框 46">
                <a:extLst>
                  <a:ext uri="{FF2B5EF4-FFF2-40B4-BE49-F238E27FC236}">
                    <a14:artisticCrisscrossEtching id="{FDB9347E-225B-1540-9173-BE6F4F52FBB7}"/>
                  </a:ext>
                </a:extLst>
              </p:cNvPr>
              <p:cNvSpPr txBox="1"/>
              <p:nvPr/>
            </p:nvSpPr>
            <p:spPr>
              <a:xfrm>
                <a:off x="4434679" y="3827206"/>
                <a:ext cx="489173" cy="379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m:rPr>
                              <m:sty m:val="p"/>
                            </m:rPr>
                            <a:rPr kumimoji="1" lang="en-US" altLang="zh-CN" b="0" i="0" smtClean="0">
                              <a:latin typeface="Cambria Math" panose="02040503050406030204" pitchFamily="18" charset="0"/>
                            </a:rPr>
                            <m:t>h</m:t>
                          </m:r>
                        </m:e>
                        <m:sub>
                          <m:r>
                            <m:rPr>
                              <m:sty m:val="p"/>
                            </m:rPr>
                            <a:rPr kumimoji="1" lang="en-US" altLang="zh-CN" b="0" i="0" smtClean="0">
                              <a:latin typeface="Cambria Math" panose="02040503050406030204" pitchFamily="18" charset="0"/>
                            </a:rPr>
                            <m:t>u</m:t>
                          </m:r>
                        </m:sub>
                        <m:sup>
                          <m:r>
                            <a:rPr kumimoji="1" lang="en-US" altLang="zh-CN" i="0">
                              <a:latin typeface="Cambria Math" panose="02040503050406030204" pitchFamily="18" charset="0"/>
                              <a:ea typeface="Cambria Math" panose="02040503050406030204" pitchFamily="18" charset="0"/>
                            </a:rPr>
                            <m:t>ℓ</m:t>
                          </m:r>
                        </m:sup>
                      </m:sSubSup>
                    </m:oMath>
                  </m:oMathPara>
                </a14:m>
                <a:endParaRPr kumimoji="1" lang="zh-CN" altLang="en-US" dirty="0"/>
              </a:p>
            </p:txBody>
          </p:sp>
        </mc:Choice>
        <mc:Fallback>
          <p:sp>
            <p:nvSpPr>
              <p:cNvPr id="47" name="文本框 46"/>
              <p:cNvSpPr txBox="1">
                <a:spLocks noRot="1" noChangeAspect="1" noMove="1" noResize="1" noEditPoints="1" noAdjustHandles="1" noChangeArrowheads="1" noChangeShapeType="1" noTextEdit="1"/>
              </p:cNvSpPr>
              <p:nvPr/>
            </p:nvSpPr>
            <p:spPr>
              <a:xfrm>
                <a:off x="4434679" y="3827206"/>
                <a:ext cx="489173" cy="379206"/>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65" name="椭圆 64"/>
          <p:cNvSpPr/>
          <p:nvPr/>
        </p:nvSpPr>
        <p:spPr>
          <a:xfrm>
            <a:off x="4230596"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66" name="椭圆 65"/>
          <p:cNvSpPr/>
          <p:nvPr/>
        </p:nvSpPr>
        <p:spPr>
          <a:xfrm>
            <a:off x="3755823" y="4200698"/>
            <a:ext cx="288000" cy="288000"/>
          </a:xfrm>
          <a:prstGeom prst="ellipse">
            <a:avLst/>
          </a:prstGeom>
          <a:ln w="22225" cmpd="sng">
            <a:solidFill>
              <a:schemeClr val="tx1"/>
            </a:solidFill>
            <a:miter lim="800000"/>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67" name="椭圆 66"/>
          <p:cNvSpPr/>
          <p:nvPr/>
        </p:nvSpPr>
        <p:spPr>
          <a:xfrm>
            <a:off x="3066376" y="4850380"/>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68" name="椭圆 67"/>
          <p:cNvSpPr/>
          <p:nvPr/>
        </p:nvSpPr>
        <p:spPr>
          <a:xfrm>
            <a:off x="3788532" y="4909438"/>
            <a:ext cx="288000" cy="288000"/>
          </a:xfrm>
          <a:prstGeom prst="ellipse">
            <a:avLst/>
          </a:prstGeom>
          <a:solidFill>
            <a:schemeClr val="bg1"/>
          </a:solidFill>
          <a:ln w="22225">
            <a:solidFill>
              <a:schemeClr val="tx1"/>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CN" dirty="0">
                <a:solidFill>
                  <a:schemeClr val="tx1"/>
                </a:solidFill>
              </a:rPr>
              <a:t>u</a:t>
            </a:r>
            <a:endParaRPr kumimoji="1" lang="zh-CN" altLang="en-US" dirty="0">
              <a:solidFill>
                <a:schemeClr val="tx1"/>
              </a:solidFill>
            </a:endParaRPr>
          </a:p>
        </p:txBody>
      </p:sp>
      <p:sp>
        <p:nvSpPr>
          <p:cNvPr id="69" name="椭圆 68"/>
          <p:cNvSpPr/>
          <p:nvPr/>
        </p:nvSpPr>
        <p:spPr>
          <a:xfrm>
            <a:off x="3372854"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cxnSp>
        <p:nvCxnSpPr>
          <p:cNvPr id="70" name="直线连接符 69"/>
          <p:cNvCxnSpPr>
            <a:stCxn id="68" idx="5"/>
            <a:endCxn id="65" idx="1"/>
          </p:cNvCxnSpPr>
          <p:nvPr/>
        </p:nvCxnSpPr>
        <p:spPr>
          <a:xfrm>
            <a:off x="4034355" y="5155262"/>
            <a:ext cx="238418" cy="361937"/>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cxnSp>
        <p:nvCxnSpPr>
          <p:cNvPr id="71" name="直线连接符 70"/>
          <p:cNvCxnSpPr>
            <a:stCxn id="69" idx="7"/>
            <a:endCxn id="68" idx="3"/>
          </p:cNvCxnSpPr>
          <p:nvPr/>
        </p:nvCxnSpPr>
        <p:spPr>
          <a:xfrm flipV="1">
            <a:off x="3618677" y="5155262"/>
            <a:ext cx="212032" cy="361937"/>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cxnSp>
        <p:nvCxnSpPr>
          <p:cNvPr id="72" name="直线连接符 71"/>
          <p:cNvCxnSpPr>
            <a:stCxn id="66" idx="4"/>
            <a:endCxn id="68" idx="0"/>
          </p:cNvCxnSpPr>
          <p:nvPr/>
        </p:nvCxnSpPr>
        <p:spPr>
          <a:xfrm>
            <a:off x="3899824" y="4488698"/>
            <a:ext cx="32709" cy="420740"/>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cxnSp>
        <p:nvCxnSpPr>
          <p:cNvPr id="73" name="直线连接符 72"/>
          <p:cNvCxnSpPr>
            <a:stCxn id="67" idx="4"/>
            <a:endCxn id="69" idx="1"/>
          </p:cNvCxnSpPr>
          <p:nvPr/>
        </p:nvCxnSpPr>
        <p:spPr>
          <a:xfrm>
            <a:off x="3210377" y="5138380"/>
            <a:ext cx="204655" cy="37881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74" name="直线连接符 73"/>
          <p:cNvCxnSpPr>
            <a:stCxn id="67" idx="6"/>
            <a:endCxn id="68" idx="2"/>
          </p:cNvCxnSpPr>
          <p:nvPr/>
        </p:nvCxnSpPr>
        <p:spPr>
          <a:xfrm>
            <a:off x="3354376" y="4994380"/>
            <a:ext cx="434156" cy="59058"/>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graphicFrame>
        <p:nvGraphicFramePr>
          <p:cNvPr id="75" name="表格 74"/>
          <p:cNvGraphicFramePr>
            <a:graphicFrameLocks noGrp="1"/>
          </p:cNvGraphicFramePr>
          <p:nvPr/>
        </p:nvGraphicFramePr>
        <p:xfrm>
          <a:off x="4322078" y="434773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7030A0">
                        <a:alpha val="21000"/>
                      </a:srgbClr>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7030A0">
                        <a:alpha val="21000"/>
                      </a:srgbClr>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7030A0">
                        <a:alpha val="21000"/>
                      </a:srgbClr>
                    </a:solidFill>
                  </a:tcPr>
                </a:tc>
              </a:tr>
            </a:tbl>
          </a:graphicData>
        </a:graphic>
      </p:graphicFrame>
      <p:graphicFrame>
        <p:nvGraphicFramePr>
          <p:cNvPr id="76" name="表格 75"/>
          <p:cNvGraphicFramePr>
            <a:graphicFrameLocks noGrp="1"/>
          </p:cNvGraphicFramePr>
          <p:nvPr/>
        </p:nvGraphicFramePr>
        <p:xfrm>
          <a:off x="2756533" y="441137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7" name="表格 76"/>
          <p:cNvGraphicFramePr>
            <a:graphicFrameLocks noGrp="1"/>
          </p:cNvGraphicFramePr>
          <p:nvPr/>
        </p:nvGraphicFramePr>
        <p:xfrm>
          <a:off x="3048513" y="5379941"/>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8" name="表格 77"/>
          <p:cNvGraphicFramePr>
            <a:graphicFrameLocks noGrp="1"/>
          </p:cNvGraphicFramePr>
          <p:nvPr/>
        </p:nvGraphicFramePr>
        <p:xfrm>
          <a:off x="3899823" y="5512519"/>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9" name="表格 78"/>
          <p:cNvGraphicFramePr>
            <a:graphicFrameLocks noGrp="1"/>
          </p:cNvGraphicFramePr>
          <p:nvPr/>
        </p:nvGraphicFramePr>
        <p:xfrm>
          <a:off x="3448303" y="3848902"/>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AlternateContent xmlns:mc="http://schemas.openxmlformats.org/markup-compatibility/2006">
        <mc:Choice xmlns:a14="http://schemas.microsoft.com/office/drawing/2010/main" Requires="a14">
          <p:sp>
            <p:nvSpPr>
              <p:cNvPr id="83" name="文本框 82">
                <a:extLst>
                  <a:ext uri="{FF2B5EF4-FFF2-40B4-BE49-F238E27FC236}">
                    <a14:artisticCrisscrossEtching id="{1CDB52AE-3069-6546-A134-8426ADF7604D}"/>
                  </a:ext>
                </a:extLst>
              </p:cNvPr>
              <p:cNvSpPr txBox="1"/>
              <p:nvPr/>
            </p:nvSpPr>
            <p:spPr>
              <a:xfrm>
                <a:off x="4434679" y="3827206"/>
                <a:ext cx="489173" cy="379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m:rPr>
                              <m:sty m:val="p"/>
                            </m:rPr>
                            <a:rPr kumimoji="1" lang="en-US" altLang="zh-CN" b="0" i="0" smtClean="0">
                              <a:latin typeface="Cambria Math" panose="02040503050406030204" pitchFamily="18" charset="0"/>
                            </a:rPr>
                            <m:t>h</m:t>
                          </m:r>
                        </m:e>
                        <m:sub>
                          <m:r>
                            <m:rPr>
                              <m:sty m:val="p"/>
                            </m:rPr>
                            <a:rPr kumimoji="1" lang="en-US" altLang="zh-CN" b="0" i="0" smtClean="0">
                              <a:latin typeface="Cambria Math" panose="02040503050406030204" pitchFamily="18" charset="0"/>
                            </a:rPr>
                            <m:t>u</m:t>
                          </m:r>
                        </m:sub>
                        <m:sup>
                          <m:r>
                            <a:rPr kumimoji="1" lang="en-US" altLang="zh-CN" i="0">
                              <a:latin typeface="Cambria Math" panose="02040503050406030204" pitchFamily="18" charset="0"/>
                              <a:ea typeface="Cambria Math" panose="02040503050406030204" pitchFamily="18" charset="0"/>
                            </a:rPr>
                            <m:t>ℓ</m:t>
                          </m:r>
                        </m:sup>
                      </m:sSubSup>
                    </m:oMath>
                  </m:oMathPara>
                </a14:m>
                <a:endParaRPr kumimoji="1" lang="zh-CN" altLang="en-US" dirty="0"/>
              </a:p>
            </p:txBody>
          </p:sp>
        </mc:Choice>
        <mc:Fallback>
          <p:sp>
            <p:nvSpPr>
              <p:cNvPr id="83" name="文本框 82"/>
              <p:cNvSpPr txBox="1">
                <a:spLocks noRot="1" noChangeAspect="1" noMove="1" noResize="1" noEditPoints="1" noAdjustHandles="1" noChangeArrowheads="1" noChangeShapeType="1" noTextEdit="1"/>
              </p:cNvSpPr>
              <p:nvPr/>
            </p:nvSpPr>
            <p:spPr>
              <a:xfrm>
                <a:off x="4434679" y="3827206"/>
                <a:ext cx="489173" cy="379206"/>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9" name="內容版面配置區 8"/>
          <p:cNvSpPr>
            <a:spLocks noGrp="1"/>
          </p:cNvSpPr>
          <p:nvPr>
            <p:ph idx="1"/>
          </p:nvPr>
        </p:nvSpPr>
        <p:spPr/>
        <p:txBody>
          <a:bodyPr/>
          <a:lstStyle/>
          <a:p>
            <a:endParaRPr lang="zh-TW" altLang="en-US"/>
          </a:p>
        </p:txBody>
      </p:sp>
    </p:spTree>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1"/>
          <p:cNvSpPr/>
          <p:nvPr/>
        </p:nvSpPr>
        <p:spPr>
          <a:xfrm>
            <a:off x="6744393" y="2117140"/>
            <a:ext cx="888080" cy="470316"/>
          </a:xfrm>
          <a:prstGeom prst="rect">
            <a:avLst/>
          </a:prstGeom>
          <a:solidFill>
            <a:schemeClr val="accent2">
              <a:alpha val="2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1"/>
          <p:cNvSpPr/>
          <p:nvPr/>
        </p:nvSpPr>
        <p:spPr>
          <a:xfrm>
            <a:off x="5973063" y="2117140"/>
            <a:ext cx="721565" cy="470317"/>
          </a:xfrm>
          <a:prstGeom prst="rect">
            <a:avLst/>
          </a:prstGeom>
          <a:solidFill>
            <a:srgbClr val="7030A0">
              <a:alpha val="25000"/>
            </a:srgb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Rectangle 21"/>
          <p:cNvSpPr/>
          <p:nvPr/>
        </p:nvSpPr>
        <p:spPr>
          <a:xfrm>
            <a:off x="5549482" y="2117141"/>
            <a:ext cx="379238" cy="470317"/>
          </a:xfrm>
          <a:prstGeom prst="rect">
            <a:avLst/>
          </a:prstGeom>
          <a:solidFill>
            <a:schemeClr val="accent6">
              <a:alpha val="25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图片 14"/>
          <p:cNvPicPr>
            <a:picLocks noChangeAspect="1"/>
          </p:cNvPicPr>
          <p:nvPr/>
        </p:nvPicPr>
        <p:blipFill>
          <a:blip r:embed="rId1"/>
          <a:stretch>
            <a:fillRect/>
          </a:stretch>
        </p:blipFill>
        <p:spPr>
          <a:xfrm>
            <a:off x="3391489" y="2077261"/>
            <a:ext cx="4509807" cy="688998"/>
          </a:xfrm>
          <a:prstGeom prst="rect">
            <a:avLst/>
          </a:prstGeom>
        </p:spPr>
      </p:pic>
      <p:sp>
        <p:nvSpPr>
          <p:cNvPr id="2" name="标题 1"/>
          <p:cNvSpPr>
            <a:spLocks noGrp="1"/>
          </p:cNvSpPr>
          <p:nvPr>
            <p:ph type="title"/>
          </p:nvPr>
        </p:nvSpPr>
        <p:spPr/>
        <p:txBody>
          <a:bodyPr/>
          <a:lstStyle/>
          <a:p>
            <a:r>
              <a:rPr kumimoji="1" lang="en-US" altLang="zh-TW" sz="3600" dirty="0">
                <a:cs typeface="Alibaba Sans Medium" panose="020B0503020203040204" pitchFamily="34" charset="0"/>
              </a:rPr>
              <a:t>GCN</a:t>
            </a:r>
            <a:r>
              <a:rPr kumimoji="1" lang="zh-TW" altLang="en-US" sz="3600" dirty="0">
                <a:cs typeface="Alibaba Sans Medium" panose="020B0503020203040204" pitchFamily="34" charset="0"/>
              </a:rPr>
              <a:t> </a:t>
            </a:r>
            <a:r>
              <a:rPr kumimoji="1" lang="en-US" altLang="zh-TW" sz="3600" dirty="0">
                <a:cs typeface="Alibaba Sans Medium" panose="020B0503020203040204" pitchFamily="34" charset="0"/>
              </a:rPr>
              <a:t>(Cont.)</a:t>
            </a:r>
            <a:endParaRPr kumimoji="1" lang="zh-CN" altLang="en-US" sz="3600" dirty="0"/>
          </a:p>
        </p:txBody>
      </p:sp>
      <p:sp>
        <p:nvSpPr>
          <p:cNvPr id="8" name="Rectangle 21"/>
          <p:cNvSpPr/>
          <p:nvPr/>
        </p:nvSpPr>
        <p:spPr>
          <a:xfrm>
            <a:off x="2793376" y="3079955"/>
            <a:ext cx="1899273" cy="470317"/>
          </a:xfrm>
          <a:prstGeom prst="rect">
            <a:avLst/>
          </a:prstGeom>
          <a:solidFill>
            <a:schemeClr val="accent6">
              <a:alpha val="38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21"/>
          <p:cNvSpPr/>
          <p:nvPr/>
        </p:nvSpPr>
        <p:spPr>
          <a:xfrm>
            <a:off x="5310820" y="3062752"/>
            <a:ext cx="2088443" cy="674743"/>
          </a:xfrm>
          <a:prstGeom prst="rect">
            <a:avLst/>
          </a:prstGeom>
          <a:solidFill>
            <a:srgbClr val="7030A0">
              <a:alpha val="38000"/>
            </a:srgb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representation of previous layer</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23" name="任意多边形 65"/>
          <p:cNvSpPr/>
          <p:nvPr/>
        </p:nvSpPr>
        <p:spPr bwMode="auto">
          <a:xfrm rot="20865779" flipV="1">
            <a:off x="4645144" y="2714053"/>
            <a:ext cx="1111537" cy="329105"/>
          </a:xfrm>
          <a:custGeom>
            <a:avLst/>
            <a:gdLst>
              <a:gd name="connsiteX0" fmla="*/ 0 w 4221622"/>
              <a:gd name="connsiteY0" fmla="*/ 5697 h 1937047"/>
              <a:gd name="connsiteX1" fmla="*/ 521293 w 4221622"/>
              <a:gd name="connsiteY1" fmla="*/ 5697 h 1937047"/>
              <a:gd name="connsiteX2" fmla="*/ 1230594 w 4221622"/>
              <a:gd name="connsiteY2" fmla="*/ 39881 h 1937047"/>
              <a:gd name="connsiteX3" fmla="*/ 2119357 w 4221622"/>
              <a:gd name="connsiteY3" fmla="*/ 142430 h 1937047"/>
              <a:gd name="connsiteX4" fmla="*/ 3127761 w 4221622"/>
              <a:gd name="connsiteY4" fmla="*/ 450079 h 1937047"/>
              <a:gd name="connsiteX5" fmla="*/ 3837062 w 4221622"/>
              <a:gd name="connsiteY5" fmla="*/ 937189 h 1937047"/>
              <a:gd name="connsiteX6" fmla="*/ 4221622 w 4221622"/>
              <a:gd name="connsiteY6" fmla="*/ 1937047 h 193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1622" h="1937047">
                <a:moveTo>
                  <a:pt x="0" y="5697"/>
                </a:moveTo>
                <a:cubicBezTo>
                  <a:pt x="158097" y="2848"/>
                  <a:pt x="316194" y="0"/>
                  <a:pt x="521293" y="5697"/>
                </a:cubicBezTo>
                <a:cubicBezTo>
                  <a:pt x="726392" y="11394"/>
                  <a:pt x="964250" y="17092"/>
                  <a:pt x="1230594" y="39881"/>
                </a:cubicBezTo>
                <a:cubicBezTo>
                  <a:pt x="1496938" y="62670"/>
                  <a:pt x="1803162" y="74064"/>
                  <a:pt x="2119357" y="142430"/>
                </a:cubicBezTo>
                <a:cubicBezTo>
                  <a:pt x="2435552" y="210796"/>
                  <a:pt x="2841477" y="317619"/>
                  <a:pt x="3127761" y="450079"/>
                </a:cubicBezTo>
                <a:cubicBezTo>
                  <a:pt x="3414045" y="582539"/>
                  <a:pt x="3654752" y="689361"/>
                  <a:pt x="3837062" y="937189"/>
                </a:cubicBezTo>
                <a:cubicBezTo>
                  <a:pt x="4019372" y="1185017"/>
                  <a:pt x="4120497" y="1561032"/>
                  <a:pt x="4221622" y="1937047"/>
                </a:cubicBezTo>
              </a:path>
            </a:pathLst>
          </a:custGeom>
          <a:noFill/>
          <a:ln w="15875" cap="flat" cmpd="sng" algn="ctr">
            <a:solidFill>
              <a:schemeClr val="accent6"/>
            </a:solidFill>
            <a:prstDash val="dash"/>
            <a:round/>
            <a:headEnd type="none" w="lg" len="lg"/>
            <a:tailEnd type="triangle" w="sm" len="lg"/>
          </a:ln>
          <a:effectLst/>
        </p:spPr>
        <p:txBody>
          <a:bodyPr vert="horz" wrap="square" lIns="91440" tIns="45720" rIns="91440" bIns="45720" numCol="1" rtlCol="0" anchor="t" anchorCtr="0" compatLnSpc="1"/>
          <a:lstStyle/>
          <a:p>
            <a:endParaRPr lang="zh-CN" altLang="en-US"/>
          </a:p>
        </p:txBody>
      </p:sp>
      <p:cxnSp>
        <p:nvCxnSpPr>
          <p:cNvPr id="25" name="直线箭头连接符 24"/>
          <p:cNvCxnSpPr>
            <a:stCxn id="18" idx="0"/>
            <a:endCxn id="11" idx="2"/>
          </p:cNvCxnSpPr>
          <p:nvPr/>
        </p:nvCxnSpPr>
        <p:spPr bwMode="auto">
          <a:xfrm flipH="1" flipV="1">
            <a:off x="6333845" y="2587457"/>
            <a:ext cx="21196" cy="475295"/>
          </a:xfrm>
          <a:prstGeom prst="straightConnector1">
            <a:avLst/>
          </a:prstGeom>
          <a:solidFill>
            <a:schemeClr val="accent1"/>
          </a:solidFill>
          <a:ln w="15875" cap="flat" cmpd="sng" algn="ctr">
            <a:solidFill>
              <a:srgbClr val="7030A0"/>
            </a:solidFill>
            <a:prstDash val="dash"/>
            <a:round/>
            <a:headEnd type="none" w="lg" len="lg"/>
            <a:tailEnd type="triangle"/>
          </a:ln>
          <a:effectLst/>
        </p:spPr>
      </p:cxnSp>
      <p:sp>
        <p:nvSpPr>
          <p:cNvPr id="28" name="Rectangle 21"/>
          <p:cNvSpPr/>
          <p:nvPr/>
        </p:nvSpPr>
        <p:spPr>
          <a:xfrm>
            <a:off x="7972918" y="3269329"/>
            <a:ext cx="1714181" cy="398423"/>
          </a:xfrm>
          <a:prstGeom prst="rect">
            <a:avLst/>
          </a:prstGeom>
          <a:solidFill>
            <a:schemeClr val="accent2">
              <a:alpha val="38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weight matrix</a:t>
            </a:r>
            <a:endParaRPr lang="en-US" dirty="0">
              <a:solidFill>
                <a:schemeClr val="tx1"/>
              </a:solidFill>
              <a:latin typeface="Microsoft YaHei" panose="020B0503020204020204" pitchFamily="34" charset="-122"/>
              <a:ea typeface="Microsoft YaHei" panose="020B0503020204020204" pitchFamily="34" charset="-122"/>
            </a:endParaRPr>
          </a:p>
        </p:txBody>
      </p:sp>
      <p:pic>
        <p:nvPicPr>
          <p:cNvPr id="29" name="图片 28"/>
          <p:cNvPicPr>
            <a:picLocks noChangeAspect="1"/>
          </p:cNvPicPr>
          <p:nvPr/>
        </p:nvPicPr>
        <p:blipFill>
          <a:blip r:embed="rId2"/>
          <a:stretch>
            <a:fillRect/>
          </a:stretch>
        </p:blipFill>
        <p:spPr>
          <a:xfrm>
            <a:off x="2847933" y="3157217"/>
            <a:ext cx="1774462" cy="274806"/>
          </a:xfrm>
          <a:prstGeom prst="rect">
            <a:avLst/>
          </a:prstGeom>
        </p:spPr>
      </p:pic>
      <p:sp>
        <p:nvSpPr>
          <p:cNvPr id="30" name="任意多边形 65"/>
          <p:cNvSpPr/>
          <p:nvPr/>
        </p:nvSpPr>
        <p:spPr bwMode="auto">
          <a:xfrm rot="11919504">
            <a:off x="7240216" y="2802766"/>
            <a:ext cx="1353517" cy="243839"/>
          </a:xfrm>
          <a:custGeom>
            <a:avLst/>
            <a:gdLst>
              <a:gd name="connsiteX0" fmla="*/ 0 w 4221622"/>
              <a:gd name="connsiteY0" fmla="*/ 5697 h 1937047"/>
              <a:gd name="connsiteX1" fmla="*/ 521293 w 4221622"/>
              <a:gd name="connsiteY1" fmla="*/ 5697 h 1937047"/>
              <a:gd name="connsiteX2" fmla="*/ 1230594 w 4221622"/>
              <a:gd name="connsiteY2" fmla="*/ 39881 h 1937047"/>
              <a:gd name="connsiteX3" fmla="*/ 2119357 w 4221622"/>
              <a:gd name="connsiteY3" fmla="*/ 142430 h 1937047"/>
              <a:gd name="connsiteX4" fmla="*/ 3127761 w 4221622"/>
              <a:gd name="connsiteY4" fmla="*/ 450079 h 1937047"/>
              <a:gd name="connsiteX5" fmla="*/ 3837062 w 4221622"/>
              <a:gd name="connsiteY5" fmla="*/ 937189 h 1937047"/>
              <a:gd name="connsiteX6" fmla="*/ 4221622 w 4221622"/>
              <a:gd name="connsiteY6" fmla="*/ 1937047 h 193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1622" h="1937047">
                <a:moveTo>
                  <a:pt x="0" y="5697"/>
                </a:moveTo>
                <a:cubicBezTo>
                  <a:pt x="158097" y="2848"/>
                  <a:pt x="316194" y="0"/>
                  <a:pt x="521293" y="5697"/>
                </a:cubicBezTo>
                <a:cubicBezTo>
                  <a:pt x="726392" y="11394"/>
                  <a:pt x="964250" y="17092"/>
                  <a:pt x="1230594" y="39881"/>
                </a:cubicBezTo>
                <a:cubicBezTo>
                  <a:pt x="1496938" y="62670"/>
                  <a:pt x="1803162" y="74064"/>
                  <a:pt x="2119357" y="142430"/>
                </a:cubicBezTo>
                <a:cubicBezTo>
                  <a:pt x="2435552" y="210796"/>
                  <a:pt x="2841477" y="317619"/>
                  <a:pt x="3127761" y="450079"/>
                </a:cubicBezTo>
                <a:cubicBezTo>
                  <a:pt x="3414045" y="582539"/>
                  <a:pt x="3654752" y="689361"/>
                  <a:pt x="3837062" y="937189"/>
                </a:cubicBezTo>
                <a:cubicBezTo>
                  <a:pt x="4019372" y="1185017"/>
                  <a:pt x="4120497" y="1561032"/>
                  <a:pt x="4221622" y="1937047"/>
                </a:cubicBezTo>
              </a:path>
            </a:pathLst>
          </a:custGeom>
          <a:noFill/>
          <a:ln w="15875" cap="flat" cmpd="sng" algn="ctr">
            <a:solidFill>
              <a:schemeClr val="accent2"/>
            </a:solidFill>
            <a:prstDash val="dash"/>
            <a:round/>
            <a:headEnd type="none" w="lg" len="lg"/>
            <a:tailEnd type="triangle" w="sm" len="lg"/>
          </a:ln>
          <a:effectLst/>
        </p:spPr>
        <p:txBody>
          <a:bodyPr vert="horz" wrap="square" lIns="91440" tIns="45720" rIns="91440" bIns="45720" numCol="1" rtlCol="0" anchor="t" anchorCtr="0" compatLnSpc="1"/>
          <a:lstStyle/>
          <a:p>
            <a:endParaRPr lang="zh-CN" altLang="en-US"/>
          </a:p>
        </p:txBody>
      </p:sp>
      <p:sp>
        <p:nvSpPr>
          <p:cNvPr id="32" name="椭圆 31"/>
          <p:cNvSpPr/>
          <p:nvPr/>
        </p:nvSpPr>
        <p:spPr>
          <a:xfrm>
            <a:off x="4230596"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33" name="椭圆 32"/>
          <p:cNvSpPr/>
          <p:nvPr/>
        </p:nvSpPr>
        <p:spPr>
          <a:xfrm>
            <a:off x="3755823" y="4200698"/>
            <a:ext cx="288000" cy="288000"/>
          </a:xfrm>
          <a:prstGeom prst="ellipse">
            <a:avLst/>
          </a:prstGeom>
          <a:ln w="22225" cmpd="sng">
            <a:solidFill>
              <a:schemeClr val="tx1"/>
            </a:solidFill>
            <a:miter lim="800000"/>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4" name="椭圆 33"/>
          <p:cNvSpPr/>
          <p:nvPr/>
        </p:nvSpPr>
        <p:spPr>
          <a:xfrm>
            <a:off x="3066376" y="4850380"/>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35" name="椭圆 34"/>
          <p:cNvSpPr/>
          <p:nvPr/>
        </p:nvSpPr>
        <p:spPr>
          <a:xfrm>
            <a:off x="3788532" y="4909438"/>
            <a:ext cx="288000" cy="288000"/>
          </a:xfrm>
          <a:prstGeom prst="ellipse">
            <a:avLst/>
          </a:prstGeom>
          <a:solidFill>
            <a:schemeClr val="bg1"/>
          </a:solidFill>
          <a:ln w="22225">
            <a:solidFill>
              <a:schemeClr val="tx1"/>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CN" dirty="0">
                <a:solidFill>
                  <a:schemeClr val="tx1"/>
                </a:solidFill>
              </a:rPr>
              <a:t>u</a:t>
            </a:r>
            <a:endParaRPr kumimoji="1" lang="zh-CN" altLang="en-US" dirty="0">
              <a:solidFill>
                <a:schemeClr val="tx1"/>
              </a:solidFill>
            </a:endParaRPr>
          </a:p>
        </p:txBody>
      </p:sp>
      <p:sp>
        <p:nvSpPr>
          <p:cNvPr id="36" name="椭圆 35"/>
          <p:cNvSpPr/>
          <p:nvPr/>
        </p:nvSpPr>
        <p:spPr>
          <a:xfrm>
            <a:off x="3372854"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cxnSp>
        <p:nvCxnSpPr>
          <p:cNvPr id="37" name="直线连接符 36"/>
          <p:cNvCxnSpPr>
            <a:stCxn id="35" idx="5"/>
            <a:endCxn id="32" idx="1"/>
          </p:cNvCxnSpPr>
          <p:nvPr/>
        </p:nvCxnSpPr>
        <p:spPr>
          <a:xfrm>
            <a:off x="4034355" y="5155262"/>
            <a:ext cx="238418" cy="361937"/>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8" name="直线连接符 37"/>
          <p:cNvCxnSpPr>
            <a:stCxn id="36" idx="7"/>
            <a:endCxn id="35" idx="3"/>
          </p:cNvCxnSpPr>
          <p:nvPr/>
        </p:nvCxnSpPr>
        <p:spPr>
          <a:xfrm flipV="1">
            <a:off x="3618677" y="5155262"/>
            <a:ext cx="212032" cy="361937"/>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9" name="直线连接符 38"/>
          <p:cNvCxnSpPr>
            <a:stCxn id="33" idx="4"/>
            <a:endCxn id="35" idx="0"/>
          </p:cNvCxnSpPr>
          <p:nvPr/>
        </p:nvCxnSpPr>
        <p:spPr>
          <a:xfrm>
            <a:off x="3899824" y="4488698"/>
            <a:ext cx="32709" cy="420740"/>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0" name="直线连接符 39"/>
          <p:cNvCxnSpPr>
            <a:stCxn id="34" idx="4"/>
            <a:endCxn id="36" idx="1"/>
          </p:cNvCxnSpPr>
          <p:nvPr/>
        </p:nvCxnSpPr>
        <p:spPr>
          <a:xfrm>
            <a:off x="3210377" y="5138380"/>
            <a:ext cx="204655" cy="37881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1" name="直线连接符 40"/>
          <p:cNvCxnSpPr>
            <a:stCxn id="34" idx="6"/>
            <a:endCxn id="35" idx="2"/>
          </p:cNvCxnSpPr>
          <p:nvPr/>
        </p:nvCxnSpPr>
        <p:spPr>
          <a:xfrm>
            <a:off x="3354376" y="4994380"/>
            <a:ext cx="434156" cy="5905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graphicFrame>
        <p:nvGraphicFramePr>
          <p:cNvPr id="42" name="表格 41"/>
          <p:cNvGraphicFramePr>
            <a:graphicFrameLocks noGrp="1"/>
          </p:cNvGraphicFramePr>
          <p:nvPr/>
        </p:nvGraphicFramePr>
        <p:xfrm>
          <a:off x="4322078" y="434773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43" name="表格 42"/>
          <p:cNvGraphicFramePr>
            <a:graphicFrameLocks noGrp="1"/>
          </p:cNvGraphicFramePr>
          <p:nvPr/>
        </p:nvGraphicFramePr>
        <p:xfrm>
          <a:off x="2756533" y="441137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4" name="表格 43"/>
          <p:cNvGraphicFramePr>
            <a:graphicFrameLocks noGrp="1"/>
          </p:cNvGraphicFramePr>
          <p:nvPr/>
        </p:nvGraphicFramePr>
        <p:xfrm>
          <a:off x="3048513" y="5379941"/>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5" name="表格 44"/>
          <p:cNvGraphicFramePr>
            <a:graphicFrameLocks noGrp="1"/>
          </p:cNvGraphicFramePr>
          <p:nvPr/>
        </p:nvGraphicFramePr>
        <p:xfrm>
          <a:off x="3899823" y="5512519"/>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6" name="表格 45"/>
          <p:cNvGraphicFramePr>
            <a:graphicFrameLocks noGrp="1"/>
          </p:cNvGraphicFramePr>
          <p:nvPr/>
        </p:nvGraphicFramePr>
        <p:xfrm>
          <a:off x="3448303" y="3848902"/>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AlternateContent xmlns:mc="http://schemas.openxmlformats.org/markup-compatibility/2006">
        <mc:Choice xmlns:a14="http://schemas.microsoft.com/office/drawing/2010/main" Requires="a14">
          <p:sp>
            <p:nvSpPr>
              <p:cNvPr id="47" name="文本框 46">
                <a:extLst>
                  <a:ext uri="{FF2B5EF4-FFF2-40B4-BE49-F238E27FC236}">
                    <a14:artisticCrisscrossEtching id="{FDB9347E-225B-1540-9173-BE6F4F52FBB7}"/>
                  </a:ext>
                </a:extLst>
              </p:cNvPr>
              <p:cNvSpPr txBox="1"/>
              <p:nvPr/>
            </p:nvSpPr>
            <p:spPr>
              <a:xfrm>
                <a:off x="4434679" y="3827206"/>
                <a:ext cx="489173" cy="379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m:rPr>
                              <m:sty m:val="p"/>
                            </m:rPr>
                            <a:rPr kumimoji="1" lang="en-US" altLang="zh-CN" b="0" i="0" smtClean="0">
                              <a:latin typeface="Cambria Math" panose="02040503050406030204" pitchFamily="18" charset="0"/>
                            </a:rPr>
                            <m:t>h</m:t>
                          </m:r>
                        </m:e>
                        <m:sub>
                          <m:r>
                            <m:rPr>
                              <m:sty m:val="p"/>
                            </m:rPr>
                            <a:rPr kumimoji="1" lang="en-US" altLang="zh-CN" b="0" i="0" smtClean="0">
                              <a:latin typeface="Cambria Math" panose="02040503050406030204" pitchFamily="18" charset="0"/>
                            </a:rPr>
                            <m:t>u</m:t>
                          </m:r>
                        </m:sub>
                        <m:sup>
                          <m:r>
                            <a:rPr kumimoji="1" lang="en-US" altLang="zh-CN" i="0">
                              <a:latin typeface="Cambria Math" panose="02040503050406030204" pitchFamily="18" charset="0"/>
                              <a:ea typeface="Cambria Math" panose="02040503050406030204" pitchFamily="18" charset="0"/>
                            </a:rPr>
                            <m:t>ℓ</m:t>
                          </m:r>
                        </m:sup>
                      </m:sSubSup>
                    </m:oMath>
                  </m:oMathPara>
                </a14:m>
                <a:endParaRPr kumimoji="1" lang="zh-CN" altLang="en-US" dirty="0"/>
              </a:p>
            </p:txBody>
          </p:sp>
        </mc:Choice>
        <mc:Fallback>
          <p:sp>
            <p:nvSpPr>
              <p:cNvPr id="47" name="文本框 46"/>
              <p:cNvSpPr txBox="1">
                <a:spLocks noRot="1" noChangeAspect="1" noMove="1" noResize="1" noEditPoints="1" noAdjustHandles="1" noChangeArrowheads="1" noChangeShapeType="1" noTextEdit="1"/>
              </p:cNvSpPr>
              <p:nvPr/>
            </p:nvSpPr>
            <p:spPr>
              <a:xfrm>
                <a:off x="4434679" y="3827206"/>
                <a:ext cx="489173" cy="379206"/>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48" name="椭圆 47"/>
          <p:cNvSpPr/>
          <p:nvPr/>
        </p:nvSpPr>
        <p:spPr>
          <a:xfrm>
            <a:off x="7829104"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49" name="椭圆 48"/>
          <p:cNvSpPr/>
          <p:nvPr/>
        </p:nvSpPr>
        <p:spPr>
          <a:xfrm>
            <a:off x="7354331" y="4200698"/>
            <a:ext cx="288000" cy="288000"/>
          </a:xfrm>
          <a:prstGeom prst="ellipse">
            <a:avLst/>
          </a:prstGeom>
          <a:ln w="22225" cmpd="sng">
            <a:solidFill>
              <a:schemeClr val="tx1"/>
            </a:solidFill>
            <a:miter lim="800000"/>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0" name="椭圆 49"/>
          <p:cNvSpPr/>
          <p:nvPr/>
        </p:nvSpPr>
        <p:spPr>
          <a:xfrm>
            <a:off x="6664884" y="4850380"/>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51" name="椭圆 50"/>
          <p:cNvSpPr/>
          <p:nvPr/>
        </p:nvSpPr>
        <p:spPr>
          <a:xfrm>
            <a:off x="7387040" y="4909438"/>
            <a:ext cx="288000" cy="288000"/>
          </a:xfrm>
          <a:prstGeom prst="ellipse">
            <a:avLst/>
          </a:prstGeom>
          <a:solidFill>
            <a:schemeClr val="bg1"/>
          </a:solidFill>
          <a:ln w="28575">
            <a:solidFill>
              <a:srgbClr val="C00000"/>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CN" dirty="0"/>
              <a:t>u</a:t>
            </a:r>
            <a:endParaRPr kumimoji="1" lang="zh-CN" altLang="en-US" dirty="0"/>
          </a:p>
        </p:txBody>
      </p:sp>
      <p:sp>
        <p:nvSpPr>
          <p:cNvPr id="52" name="椭圆 51"/>
          <p:cNvSpPr/>
          <p:nvPr/>
        </p:nvSpPr>
        <p:spPr>
          <a:xfrm>
            <a:off x="6971362"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cxnSp>
        <p:nvCxnSpPr>
          <p:cNvPr id="53" name="直线连接符 52"/>
          <p:cNvCxnSpPr>
            <a:stCxn id="51" idx="5"/>
            <a:endCxn id="48" idx="1"/>
          </p:cNvCxnSpPr>
          <p:nvPr/>
        </p:nvCxnSpPr>
        <p:spPr>
          <a:xfrm>
            <a:off x="7632863" y="5155262"/>
            <a:ext cx="238418" cy="361937"/>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4" name="直线连接符 53"/>
          <p:cNvCxnSpPr>
            <a:stCxn id="52" idx="7"/>
            <a:endCxn id="51" idx="3"/>
          </p:cNvCxnSpPr>
          <p:nvPr/>
        </p:nvCxnSpPr>
        <p:spPr>
          <a:xfrm flipV="1">
            <a:off x="7217185" y="5155262"/>
            <a:ext cx="212032" cy="361937"/>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5" name="直线连接符 54"/>
          <p:cNvCxnSpPr>
            <a:stCxn id="49" idx="4"/>
            <a:endCxn id="51" idx="0"/>
          </p:cNvCxnSpPr>
          <p:nvPr/>
        </p:nvCxnSpPr>
        <p:spPr>
          <a:xfrm>
            <a:off x="7498332" y="4488698"/>
            <a:ext cx="32709" cy="420740"/>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6" name="直线连接符 55"/>
          <p:cNvCxnSpPr>
            <a:stCxn id="50" idx="4"/>
            <a:endCxn id="52" idx="1"/>
          </p:cNvCxnSpPr>
          <p:nvPr/>
        </p:nvCxnSpPr>
        <p:spPr>
          <a:xfrm>
            <a:off x="6808885" y="5138380"/>
            <a:ext cx="204655" cy="37881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7" name="直线连接符 56"/>
          <p:cNvCxnSpPr>
            <a:stCxn id="50" idx="6"/>
            <a:endCxn id="51" idx="2"/>
          </p:cNvCxnSpPr>
          <p:nvPr/>
        </p:nvCxnSpPr>
        <p:spPr>
          <a:xfrm>
            <a:off x="6952884" y="4994380"/>
            <a:ext cx="434156" cy="5905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graphicFrame>
        <p:nvGraphicFramePr>
          <p:cNvPr id="58" name="表格 57"/>
          <p:cNvGraphicFramePr>
            <a:graphicFrameLocks noGrp="1"/>
          </p:cNvGraphicFramePr>
          <p:nvPr/>
        </p:nvGraphicFramePr>
        <p:xfrm>
          <a:off x="7920586" y="434773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.5</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9050" cap="flat" cmpd="sng" algn="ctr">
                      <a:solidFill>
                        <a:srgbClr val="C00000"/>
                      </a:solidFill>
                      <a:prstDash val="solid"/>
                      <a:round/>
                      <a:headEnd type="none" w="med" len="med"/>
                      <a:tailEnd type="none" w="med" len="med"/>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.9</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9050" cap="flat" cmpd="sng" algn="ctr">
                      <a:solidFill>
                        <a:srgbClr val="C00000"/>
                      </a:solidFill>
                      <a:prstDash val="solid"/>
                      <a:round/>
                      <a:headEnd type="none" w="med" len="med"/>
                      <a:tailEnd type="none" w="med" len="med"/>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.5</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9050" cap="flat" cmpd="sng" algn="ctr">
                      <a:solidFill>
                        <a:srgbClr val="C00000"/>
                      </a:solidFill>
                      <a:prstDash val="solid"/>
                      <a:round/>
                      <a:headEnd type="none" w="med" len="med"/>
                      <a:tailEnd type="none" w="med" len="med"/>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59" name="表格 58"/>
          <p:cNvGraphicFramePr>
            <a:graphicFrameLocks noGrp="1"/>
          </p:cNvGraphicFramePr>
          <p:nvPr/>
        </p:nvGraphicFramePr>
        <p:xfrm>
          <a:off x="6355041" y="441137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0" name="表格 59"/>
          <p:cNvGraphicFramePr>
            <a:graphicFrameLocks noGrp="1"/>
          </p:cNvGraphicFramePr>
          <p:nvPr/>
        </p:nvGraphicFramePr>
        <p:xfrm>
          <a:off x="6647021" y="5379941"/>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1" name="表格 60"/>
          <p:cNvGraphicFramePr>
            <a:graphicFrameLocks noGrp="1"/>
          </p:cNvGraphicFramePr>
          <p:nvPr/>
        </p:nvGraphicFramePr>
        <p:xfrm>
          <a:off x="7498331" y="5512519"/>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2" name="表格 61"/>
          <p:cNvGraphicFramePr>
            <a:graphicFrameLocks noGrp="1"/>
          </p:cNvGraphicFramePr>
          <p:nvPr/>
        </p:nvGraphicFramePr>
        <p:xfrm>
          <a:off x="7046811" y="3848902"/>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3" name="右箭头 62"/>
          <p:cNvSpPr/>
          <p:nvPr/>
        </p:nvSpPr>
        <p:spPr>
          <a:xfrm>
            <a:off x="4753722" y="4972982"/>
            <a:ext cx="1324561"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右箭头 63"/>
          <p:cNvSpPr/>
          <p:nvPr/>
        </p:nvSpPr>
        <p:spPr>
          <a:xfrm rot="454683">
            <a:off x="3360189" y="4904195"/>
            <a:ext cx="428808" cy="233643"/>
          </a:xfrm>
          <a:prstGeom prst="rightArrow">
            <a:avLst>
              <a:gd name="adj1" fmla="val 30376"/>
              <a:gd name="adj2" fmla="val 40683"/>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p:cNvSpPr/>
          <p:nvPr/>
        </p:nvSpPr>
        <p:spPr>
          <a:xfrm>
            <a:off x="4230596"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66" name="椭圆 65"/>
          <p:cNvSpPr/>
          <p:nvPr/>
        </p:nvSpPr>
        <p:spPr>
          <a:xfrm>
            <a:off x="3755823" y="4200698"/>
            <a:ext cx="288000" cy="288000"/>
          </a:xfrm>
          <a:prstGeom prst="ellipse">
            <a:avLst/>
          </a:prstGeom>
          <a:ln w="22225" cmpd="sng">
            <a:solidFill>
              <a:schemeClr val="tx1"/>
            </a:solidFill>
            <a:miter lim="800000"/>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67" name="椭圆 66"/>
          <p:cNvSpPr/>
          <p:nvPr/>
        </p:nvSpPr>
        <p:spPr>
          <a:xfrm>
            <a:off x="3066376" y="4850380"/>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68" name="椭圆 67"/>
          <p:cNvSpPr/>
          <p:nvPr/>
        </p:nvSpPr>
        <p:spPr>
          <a:xfrm>
            <a:off x="3788532" y="4909438"/>
            <a:ext cx="288000" cy="288000"/>
          </a:xfrm>
          <a:prstGeom prst="ellipse">
            <a:avLst/>
          </a:prstGeom>
          <a:solidFill>
            <a:schemeClr val="bg1"/>
          </a:solidFill>
          <a:ln w="22225">
            <a:solidFill>
              <a:schemeClr val="tx1"/>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CN" dirty="0">
                <a:solidFill>
                  <a:schemeClr val="tx1"/>
                </a:solidFill>
              </a:rPr>
              <a:t>u</a:t>
            </a:r>
            <a:endParaRPr kumimoji="1" lang="zh-CN" altLang="en-US" dirty="0">
              <a:solidFill>
                <a:schemeClr val="tx1"/>
              </a:solidFill>
            </a:endParaRPr>
          </a:p>
        </p:txBody>
      </p:sp>
      <p:sp>
        <p:nvSpPr>
          <p:cNvPr id="69" name="椭圆 68"/>
          <p:cNvSpPr/>
          <p:nvPr/>
        </p:nvSpPr>
        <p:spPr>
          <a:xfrm>
            <a:off x="3372854"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cxnSp>
        <p:nvCxnSpPr>
          <p:cNvPr id="70" name="直线连接符 69"/>
          <p:cNvCxnSpPr>
            <a:stCxn id="68" idx="5"/>
            <a:endCxn id="65" idx="1"/>
          </p:cNvCxnSpPr>
          <p:nvPr/>
        </p:nvCxnSpPr>
        <p:spPr>
          <a:xfrm>
            <a:off x="4034355" y="5155262"/>
            <a:ext cx="238418" cy="361937"/>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cxnSp>
        <p:nvCxnSpPr>
          <p:cNvPr id="71" name="直线连接符 70"/>
          <p:cNvCxnSpPr>
            <a:stCxn id="69" idx="7"/>
            <a:endCxn id="68" idx="3"/>
          </p:cNvCxnSpPr>
          <p:nvPr/>
        </p:nvCxnSpPr>
        <p:spPr>
          <a:xfrm flipV="1">
            <a:off x="3618677" y="5155262"/>
            <a:ext cx="212032" cy="361937"/>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cxnSp>
        <p:nvCxnSpPr>
          <p:cNvPr id="72" name="直线连接符 71"/>
          <p:cNvCxnSpPr>
            <a:stCxn id="66" idx="4"/>
            <a:endCxn id="68" idx="0"/>
          </p:cNvCxnSpPr>
          <p:nvPr/>
        </p:nvCxnSpPr>
        <p:spPr>
          <a:xfrm>
            <a:off x="3899824" y="4488698"/>
            <a:ext cx="32709" cy="420740"/>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cxnSp>
        <p:nvCxnSpPr>
          <p:cNvPr id="73" name="直线连接符 72"/>
          <p:cNvCxnSpPr>
            <a:stCxn id="67" idx="4"/>
            <a:endCxn id="69" idx="1"/>
          </p:cNvCxnSpPr>
          <p:nvPr/>
        </p:nvCxnSpPr>
        <p:spPr>
          <a:xfrm>
            <a:off x="3210377" y="5138380"/>
            <a:ext cx="204655" cy="37881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74" name="直线连接符 73"/>
          <p:cNvCxnSpPr>
            <a:stCxn id="67" idx="6"/>
            <a:endCxn id="68" idx="2"/>
          </p:cNvCxnSpPr>
          <p:nvPr/>
        </p:nvCxnSpPr>
        <p:spPr>
          <a:xfrm>
            <a:off x="3354376" y="4994380"/>
            <a:ext cx="434156" cy="59058"/>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graphicFrame>
        <p:nvGraphicFramePr>
          <p:cNvPr id="75" name="表格 74"/>
          <p:cNvGraphicFramePr>
            <a:graphicFrameLocks noGrp="1"/>
          </p:cNvGraphicFramePr>
          <p:nvPr/>
        </p:nvGraphicFramePr>
        <p:xfrm>
          <a:off x="4322078" y="434773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7030A0">
                        <a:alpha val="21000"/>
                      </a:srgbClr>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7030A0">
                        <a:alpha val="21000"/>
                      </a:srgbClr>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7030A0">
                        <a:alpha val="21000"/>
                      </a:srgbClr>
                    </a:solidFill>
                  </a:tcPr>
                </a:tc>
              </a:tr>
            </a:tbl>
          </a:graphicData>
        </a:graphic>
      </p:graphicFrame>
      <p:graphicFrame>
        <p:nvGraphicFramePr>
          <p:cNvPr id="76" name="表格 75"/>
          <p:cNvGraphicFramePr>
            <a:graphicFrameLocks noGrp="1"/>
          </p:cNvGraphicFramePr>
          <p:nvPr/>
        </p:nvGraphicFramePr>
        <p:xfrm>
          <a:off x="2756533" y="441137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7" name="表格 76"/>
          <p:cNvGraphicFramePr>
            <a:graphicFrameLocks noGrp="1"/>
          </p:cNvGraphicFramePr>
          <p:nvPr/>
        </p:nvGraphicFramePr>
        <p:xfrm>
          <a:off x="3048513" y="5379941"/>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8" name="表格 77"/>
          <p:cNvGraphicFramePr>
            <a:graphicFrameLocks noGrp="1"/>
          </p:cNvGraphicFramePr>
          <p:nvPr/>
        </p:nvGraphicFramePr>
        <p:xfrm>
          <a:off x="3899823" y="5512519"/>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9" name="表格 78"/>
          <p:cNvGraphicFramePr>
            <a:graphicFrameLocks noGrp="1"/>
          </p:cNvGraphicFramePr>
          <p:nvPr/>
        </p:nvGraphicFramePr>
        <p:xfrm>
          <a:off x="3448303" y="3848902"/>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0" name="右箭头 79"/>
          <p:cNvSpPr/>
          <p:nvPr/>
        </p:nvSpPr>
        <p:spPr>
          <a:xfrm rot="17979439">
            <a:off x="3515570" y="5232173"/>
            <a:ext cx="422053" cy="233643"/>
          </a:xfrm>
          <a:prstGeom prst="rightArrow">
            <a:avLst>
              <a:gd name="adj1" fmla="val 30376"/>
              <a:gd name="adj2" fmla="val 40683"/>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右箭头 80"/>
          <p:cNvSpPr/>
          <p:nvPr/>
        </p:nvSpPr>
        <p:spPr>
          <a:xfrm rot="14215207">
            <a:off x="3948195" y="5215529"/>
            <a:ext cx="422053" cy="233643"/>
          </a:xfrm>
          <a:prstGeom prst="rightArrow">
            <a:avLst>
              <a:gd name="adj1" fmla="val 30376"/>
              <a:gd name="adj2" fmla="val 40683"/>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右箭头 81"/>
          <p:cNvSpPr/>
          <p:nvPr/>
        </p:nvSpPr>
        <p:spPr>
          <a:xfrm rot="5199213">
            <a:off x="3710009" y="4587819"/>
            <a:ext cx="414485" cy="233643"/>
          </a:xfrm>
          <a:prstGeom prst="rightArrow">
            <a:avLst>
              <a:gd name="adj1" fmla="val 30376"/>
              <a:gd name="adj2" fmla="val 40683"/>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83" name="文本框 82">
                <a:extLst>
                  <a:ext uri="{FF2B5EF4-FFF2-40B4-BE49-F238E27FC236}">
                    <a14:artisticCrisscrossEtching id="{1CDB52AE-3069-6546-A134-8426ADF7604D}"/>
                  </a:ext>
                </a:extLst>
              </p:cNvPr>
              <p:cNvSpPr txBox="1"/>
              <p:nvPr/>
            </p:nvSpPr>
            <p:spPr>
              <a:xfrm>
                <a:off x="4434679" y="3827206"/>
                <a:ext cx="489173" cy="379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m:rPr>
                              <m:sty m:val="p"/>
                            </m:rPr>
                            <a:rPr kumimoji="1" lang="en-US" altLang="zh-CN" b="0" i="0" smtClean="0">
                              <a:latin typeface="Cambria Math" panose="02040503050406030204" pitchFamily="18" charset="0"/>
                            </a:rPr>
                            <m:t>h</m:t>
                          </m:r>
                        </m:e>
                        <m:sub>
                          <m:r>
                            <m:rPr>
                              <m:sty m:val="p"/>
                            </m:rPr>
                            <a:rPr kumimoji="1" lang="en-US" altLang="zh-CN" b="0" i="0" smtClean="0">
                              <a:latin typeface="Cambria Math" panose="02040503050406030204" pitchFamily="18" charset="0"/>
                            </a:rPr>
                            <m:t>u</m:t>
                          </m:r>
                        </m:sub>
                        <m:sup>
                          <m:r>
                            <a:rPr kumimoji="1" lang="en-US" altLang="zh-CN" i="0">
                              <a:latin typeface="Cambria Math" panose="02040503050406030204" pitchFamily="18" charset="0"/>
                              <a:ea typeface="Cambria Math" panose="02040503050406030204" pitchFamily="18" charset="0"/>
                            </a:rPr>
                            <m:t>ℓ</m:t>
                          </m:r>
                        </m:sup>
                      </m:sSubSup>
                    </m:oMath>
                  </m:oMathPara>
                </a14:m>
                <a:endParaRPr kumimoji="1" lang="zh-CN" altLang="en-US" dirty="0"/>
              </a:p>
            </p:txBody>
          </p:sp>
        </mc:Choice>
        <mc:Fallback>
          <p:sp>
            <p:nvSpPr>
              <p:cNvPr id="83" name="文本框 82"/>
              <p:cNvSpPr txBox="1">
                <a:spLocks noRot="1" noChangeAspect="1" noMove="1" noResize="1" noEditPoints="1" noAdjustHandles="1" noChangeArrowheads="1" noChangeShapeType="1" noTextEdit="1"/>
              </p:cNvSpPr>
              <p:nvPr/>
            </p:nvSpPr>
            <p:spPr>
              <a:xfrm>
                <a:off x="4434679" y="3827206"/>
                <a:ext cx="489173" cy="379206"/>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84" name="文本框 83"/>
          <p:cNvSpPr txBox="1"/>
          <p:nvPr/>
        </p:nvSpPr>
        <p:spPr>
          <a:xfrm>
            <a:off x="4786482" y="4657656"/>
            <a:ext cx="1191544" cy="338554"/>
          </a:xfrm>
          <a:prstGeom prst="rect">
            <a:avLst/>
          </a:prstGeom>
          <a:noFill/>
        </p:spPr>
        <p:txBody>
          <a:bodyPr wrap="none" rtlCol="0">
            <a:spAutoFit/>
          </a:bodyPr>
          <a:lstStyle/>
          <a:p>
            <a:r>
              <a:rPr lang="en-US" altLang="zh-CN" sz="1600" dirty="0">
                <a:latin typeface="Microsoft YaHei" panose="020B0503020204020204" pitchFamily="34" charset="-122"/>
                <a:ea typeface="Microsoft YaHei" panose="020B0503020204020204" pitchFamily="34" charset="-122"/>
              </a:rPr>
              <a:t>aggregate</a:t>
            </a:r>
            <a:endParaRPr lang="zh-CN" altLang="en-US" sz="1600" dirty="0">
              <a:latin typeface="Microsoft YaHei" panose="020B0503020204020204" pitchFamily="34" charset="-122"/>
              <a:ea typeface="Microsoft YaHei" panose="020B0503020204020204" pitchFamily="34" charset="-122"/>
            </a:endParaRPr>
          </a:p>
        </p:txBody>
      </p:sp>
      <p:sp>
        <p:nvSpPr>
          <p:cNvPr id="9" name="內容版面配置區 8"/>
          <p:cNvSpPr>
            <a:spLocks noGrp="1"/>
          </p:cNvSpPr>
          <p:nvPr>
            <p:ph idx="1"/>
          </p:nvPr>
        </p:nvSpPr>
        <p:spPr/>
        <p:txBody>
          <a:bodyPr/>
          <a:lstStyle/>
          <a:p>
            <a:endParaRPr lang="zh-TW" altLang="en-US" dirty="0"/>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09600" y="772228"/>
            <a:ext cx="11125199" cy="609600"/>
          </a:xfrm>
          <a:noFill/>
        </p:spPr>
        <p:txBody>
          <a:bodyPr vert="horz" wrap="square" lIns="92075" tIns="46038" rIns="92075" bIns="46038" numCol="1" anchor="ctr" anchorCtr="0" compatLnSpc="1"/>
          <a:lstStyle/>
          <a:p>
            <a:pPr defTabSz="762000"/>
            <a:r>
              <a:rPr lang="en-US" altLang="zh-TW" dirty="0">
                <a:latin typeface="Arial" panose="020B0604020202020204" pitchFamily="34" charset="0"/>
                <a:ea typeface="新細明體" panose="02020500000000000000" charset="-120"/>
                <a:cs typeface="Arial" panose="020B0604020202020204" pitchFamily="34" charset="0"/>
              </a:rPr>
              <a:t>Neuron processing </a:t>
            </a:r>
            <a:r>
              <a:rPr lang="en-US" altLang="zh-TW" sz="4400" dirty="0">
                <a:latin typeface="Arial" panose="020B0604020202020204" pitchFamily="34" charset="0"/>
                <a:ea typeface="新細明體" panose="02020500000000000000" charset="-120"/>
                <a:cs typeface="Arial" panose="020B0604020202020204" pitchFamily="34" charset="0"/>
              </a:rPr>
              <a:t>element</a:t>
            </a:r>
            <a:br>
              <a:rPr lang="en-US" altLang="zh-TW" dirty="0">
                <a:latin typeface="Arial" panose="020B0604020202020204" pitchFamily="34" charset="0"/>
                <a:ea typeface="新細明體" panose="02020500000000000000" charset="-120"/>
                <a:cs typeface="Arial" panose="020B0604020202020204" pitchFamily="34" charset="0"/>
              </a:rPr>
            </a:br>
            <a:r>
              <a:rPr lang="en-US" altLang="zh-TW" dirty="0">
                <a:latin typeface="Arial" panose="020B0604020202020204" pitchFamily="34" charset="0"/>
                <a:ea typeface="新細明體" panose="02020500000000000000" charset="-120"/>
                <a:cs typeface="Arial" panose="020B0604020202020204" pitchFamily="34" charset="0"/>
              </a:rPr>
              <a:t>(McCulloch-Pitts Model)</a:t>
            </a:r>
            <a:endParaRPr lang="en-US" altLang="zh-TW" dirty="0">
              <a:latin typeface="Arial" panose="020B0604020202020204" pitchFamily="34" charset="0"/>
              <a:ea typeface="新細明體" panose="02020500000000000000" charset="-120"/>
              <a:cs typeface="Arial" panose="020B0604020202020204" pitchFamily="34" charset="0"/>
            </a:endParaRPr>
          </a:p>
        </p:txBody>
      </p:sp>
      <p:sp>
        <p:nvSpPr>
          <p:cNvPr id="61443" name="Oval 3"/>
          <p:cNvSpPr>
            <a:spLocks noChangeArrowheads="1"/>
          </p:cNvSpPr>
          <p:nvPr/>
        </p:nvSpPr>
        <p:spPr bwMode="auto">
          <a:xfrm>
            <a:off x="5568950" y="4273550"/>
            <a:ext cx="1054100" cy="1054100"/>
          </a:xfrm>
          <a:prstGeom prst="ellipse">
            <a:avLst/>
          </a:prstGeom>
          <a:solidFill>
            <a:schemeClr val="bg1"/>
          </a:solidFill>
          <a:ln w="12700">
            <a:solidFill>
              <a:schemeClr val="tx1"/>
            </a:solidFill>
            <a:round/>
          </a:ln>
        </p:spPr>
        <p:txBody>
          <a:bodyPr wrap="none" anchor="ctr"/>
          <a:lstStyle/>
          <a:p>
            <a:endParaRPr lang="zh-TW" altLang="en-US">
              <a:ea typeface="新細明體" panose="02020500000000000000" charset="-120"/>
            </a:endParaRPr>
          </a:p>
        </p:txBody>
      </p:sp>
      <p:sp>
        <p:nvSpPr>
          <p:cNvPr id="61444" name="Line 4"/>
          <p:cNvSpPr>
            <a:spLocks noChangeShapeType="1"/>
          </p:cNvSpPr>
          <p:nvPr/>
        </p:nvSpPr>
        <p:spPr bwMode="auto">
          <a:xfrm>
            <a:off x="6629400" y="4800600"/>
            <a:ext cx="1371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1445" name="Line 5"/>
          <p:cNvSpPr>
            <a:spLocks noChangeShapeType="1"/>
          </p:cNvSpPr>
          <p:nvPr/>
        </p:nvSpPr>
        <p:spPr bwMode="auto">
          <a:xfrm>
            <a:off x="4267200" y="4800600"/>
            <a:ext cx="1295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1446" name="Line 6"/>
          <p:cNvSpPr>
            <a:spLocks noChangeShapeType="1"/>
          </p:cNvSpPr>
          <p:nvPr/>
        </p:nvSpPr>
        <p:spPr bwMode="auto">
          <a:xfrm flipH="1" flipV="1">
            <a:off x="4283384" y="4176100"/>
            <a:ext cx="1279216" cy="6245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1447" name="Line 7"/>
          <p:cNvSpPr>
            <a:spLocks noChangeShapeType="1"/>
          </p:cNvSpPr>
          <p:nvPr/>
        </p:nvSpPr>
        <p:spPr bwMode="auto">
          <a:xfrm flipH="1">
            <a:off x="4267200" y="4800600"/>
            <a:ext cx="1295400" cy="6013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1448" name="Rectangle 8"/>
          <p:cNvSpPr>
            <a:spLocks noChangeArrowheads="1"/>
          </p:cNvSpPr>
          <p:nvPr/>
        </p:nvSpPr>
        <p:spPr bwMode="auto">
          <a:xfrm>
            <a:off x="5546725" y="4486275"/>
            <a:ext cx="1111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kumimoji="1" lang="en-US" altLang="zh-TW">
                <a:latin typeface="Times New Roman" panose="02020603050405020304" pitchFamily="18" charset="0"/>
                <a:ea typeface="新細明體" panose="02020500000000000000" charset="-120"/>
              </a:rPr>
              <a:t>Threshold</a:t>
            </a:r>
            <a:endParaRPr kumimoji="1" lang="en-US" altLang="zh-TW">
              <a:latin typeface="Times New Roman" panose="02020603050405020304" pitchFamily="18" charset="0"/>
              <a:ea typeface="新細明體" panose="02020500000000000000" charset="-120"/>
            </a:endParaRPr>
          </a:p>
          <a:p>
            <a:pPr defTabSz="762000"/>
            <a:r>
              <a:rPr kumimoji="1" lang="en-US" altLang="zh-TW">
                <a:latin typeface="Times New Roman" panose="02020603050405020304" pitchFamily="18" charset="0"/>
                <a:ea typeface="新細明體" panose="02020500000000000000" charset="-120"/>
              </a:rPr>
              <a:t>       </a:t>
            </a:r>
            <a:r>
              <a:rPr kumimoji="1" lang="en-US" altLang="zh-TW">
                <a:latin typeface="Symbol" panose="05050102010706020507" pitchFamily="18" charset="2"/>
                <a:ea typeface="新細明體" panose="02020500000000000000" charset="-120"/>
              </a:rPr>
              <a:t>Q</a:t>
            </a:r>
            <a:endParaRPr kumimoji="1" lang="en-US" altLang="zh-TW">
              <a:latin typeface="Symbol" panose="05050102010706020507" pitchFamily="18" charset="2"/>
              <a:ea typeface="新細明體" panose="02020500000000000000" charset="-120"/>
            </a:endParaRPr>
          </a:p>
        </p:txBody>
      </p:sp>
      <p:sp>
        <p:nvSpPr>
          <p:cNvPr id="61449" name="Rectangle 9"/>
          <p:cNvSpPr>
            <a:spLocks noChangeArrowheads="1"/>
          </p:cNvSpPr>
          <p:nvPr/>
        </p:nvSpPr>
        <p:spPr bwMode="auto">
          <a:xfrm>
            <a:off x="4277034" y="3912173"/>
            <a:ext cx="952184"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W</a:t>
            </a:r>
            <a:r>
              <a:rPr lang="en-US" altLang="zh-TW" sz="1400" baseline="-25000" dirty="0">
                <a:latin typeface="Times New Roman" panose="02020603050405020304" pitchFamily="18" charset="0"/>
              </a:rPr>
              <a:t>1</a:t>
            </a:r>
            <a:r>
              <a:rPr lang="en-US" altLang="zh-TW" sz="2000" dirty="0">
                <a:latin typeface="Times New Roman" panose="02020603050405020304" pitchFamily="18" charset="0"/>
              </a:rPr>
              <a:t>=0.2</a:t>
            </a:r>
            <a:endParaRPr lang="en-US" altLang="zh-TW" sz="2000" dirty="0">
              <a:latin typeface="Times New Roman" panose="02020603050405020304" pitchFamily="18" charset="0"/>
            </a:endParaRPr>
          </a:p>
        </p:txBody>
      </p:sp>
      <p:sp>
        <p:nvSpPr>
          <p:cNvPr id="61450" name="Rectangle 10"/>
          <p:cNvSpPr>
            <a:spLocks noChangeArrowheads="1"/>
          </p:cNvSpPr>
          <p:nvPr/>
        </p:nvSpPr>
        <p:spPr bwMode="auto">
          <a:xfrm>
            <a:off x="4258989" y="4465479"/>
            <a:ext cx="952184"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W</a:t>
            </a:r>
            <a:r>
              <a:rPr lang="en-US" altLang="zh-TW" sz="1400" baseline="-25000" dirty="0">
                <a:latin typeface="Times New Roman" panose="02020603050405020304" pitchFamily="18" charset="0"/>
              </a:rPr>
              <a:t>2</a:t>
            </a:r>
            <a:r>
              <a:rPr lang="en-US" altLang="zh-TW" sz="2000" dirty="0">
                <a:latin typeface="Times New Roman" panose="02020603050405020304" pitchFamily="18" charset="0"/>
              </a:rPr>
              <a:t>=0.4</a:t>
            </a:r>
            <a:endParaRPr lang="en-US" altLang="zh-TW" sz="2000" dirty="0">
              <a:latin typeface="Times New Roman" panose="02020603050405020304" pitchFamily="18" charset="0"/>
            </a:endParaRPr>
          </a:p>
        </p:txBody>
      </p:sp>
      <p:sp>
        <p:nvSpPr>
          <p:cNvPr id="61451" name="Rectangle 11"/>
          <p:cNvSpPr>
            <a:spLocks noChangeArrowheads="1"/>
          </p:cNvSpPr>
          <p:nvPr/>
        </p:nvSpPr>
        <p:spPr bwMode="auto">
          <a:xfrm>
            <a:off x="4344371" y="5265125"/>
            <a:ext cx="952184"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W</a:t>
            </a:r>
            <a:r>
              <a:rPr lang="en-US" altLang="zh-TW" sz="1400" baseline="-25000" dirty="0">
                <a:latin typeface="Times New Roman" panose="02020603050405020304" pitchFamily="18" charset="0"/>
              </a:rPr>
              <a:t>3</a:t>
            </a:r>
            <a:r>
              <a:rPr lang="en-US" altLang="zh-TW" sz="2000" dirty="0">
                <a:latin typeface="Times New Roman" panose="02020603050405020304" pitchFamily="18" charset="0"/>
              </a:rPr>
              <a:t>=0.1</a:t>
            </a:r>
            <a:endParaRPr lang="en-US" altLang="zh-TW" sz="2000" dirty="0">
              <a:latin typeface="Times New Roman" panose="02020603050405020304" pitchFamily="18" charset="0"/>
            </a:endParaRPr>
          </a:p>
        </p:txBody>
      </p:sp>
      <p:sp>
        <p:nvSpPr>
          <p:cNvPr id="61452" name="Rectangle 12"/>
          <p:cNvSpPr>
            <a:spLocks noChangeArrowheads="1"/>
          </p:cNvSpPr>
          <p:nvPr/>
        </p:nvSpPr>
        <p:spPr bwMode="auto">
          <a:xfrm>
            <a:off x="4403725" y="2103438"/>
            <a:ext cx="2287486"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i="1" dirty="0">
                <a:latin typeface="Times New Roman" panose="02020603050405020304" pitchFamily="18" charset="0"/>
              </a:rPr>
              <a:t>Y</a:t>
            </a:r>
            <a:r>
              <a:rPr lang="en-US" altLang="zh-TW" sz="2000" dirty="0">
                <a:latin typeface="Times New Roman" panose="02020603050405020304" pitchFamily="18" charset="0"/>
              </a:rPr>
              <a:t>’ = Neuron input</a:t>
            </a:r>
            <a:r>
              <a:rPr lang="en-US" altLang="zh-TW" sz="1400" dirty="0">
                <a:latin typeface="Times New Roman" panose="02020603050405020304" pitchFamily="18" charset="0"/>
              </a:rPr>
              <a:t> </a:t>
            </a:r>
            <a:r>
              <a:rPr lang="en-US" altLang="zh-TW" sz="2000" dirty="0">
                <a:latin typeface="Times New Roman" panose="02020603050405020304" pitchFamily="18" charset="0"/>
              </a:rPr>
              <a:t>=</a:t>
            </a:r>
            <a:endParaRPr lang="en-US" altLang="zh-TW" sz="2000" dirty="0">
              <a:latin typeface="Times New Roman" panose="02020603050405020304" pitchFamily="18" charset="0"/>
            </a:endParaRPr>
          </a:p>
        </p:txBody>
      </p:sp>
      <p:sp>
        <p:nvSpPr>
          <p:cNvPr id="61453" name="Rectangle 13"/>
          <p:cNvSpPr>
            <a:spLocks noChangeArrowheads="1"/>
          </p:cNvSpPr>
          <p:nvPr/>
        </p:nvSpPr>
        <p:spPr bwMode="auto">
          <a:xfrm>
            <a:off x="4441825" y="2846388"/>
            <a:ext cx="2237792"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Neuron output (</a:t>
            </a:r>
            <a:r>
              <a:rPr lang="en-US" altLang="zh-TW" sz="2000" i="1" dirty="0">
                <a:latin typeface="Times New Roman" panose="02020603050405020304" pitchFamily="18" charset="0"/>
              </a:rPr>
              <a:t>O</a:t>
            </a:r>
            <a:r>
              <a:rPr lang="en-US" altLang="zh-TW" sz="2000" dirty="0">
                <a:latin typeface="Times New Roman" panose="02020603050405020304" pitchFamily="18" charset="0"/>
              </a:rPr>
              <a:t>)=</a:t>
            </a:r>
            <a:endParaRPr lang="en-US" altLang="zh-TW" sz="2000" dirty="0">
              <a:latin typeface="Times New Roman" panose="02020603050405020304" pitchFamily="18" charset="0"/>
            </a:endParaRPr>
          </a:p>
        </p:txBody>
      </p:sp>
      <p:graphicFrame>
        <p:nvGraphicFramePr>
          <p:cNvPr id="61454" name="Object 14"/>
          <p:cNvGraphicFramePr/>
          <p:nvPr/>
        </p:nvGraphicFramePr>
        <p:xfrm>
          <a:off x="6781800" y="2103441"/>
          <a:ext cx="719138" cy="563561"/>
        </p:xfrm>
        <a:graphic>
          <a:graphicData uri="http://schemas.openxmlformats.org/presentationml/2006/ole">
            <mc:AlternateContent xmlns:mc="http://schemas.openxmlformats.org/markup-compatibility/2006">
              <mc:Choice xmlns:v="urn:schemas-microsoft-com:vml" Requires="v">
                <p:oleObj spid="_x0000_s162990" name="方程式" r:id="rId1" imgW="10668000" imgH="7010400" progId="Equation.3">
                  <p:embed/>
                </p:oleObj>
              </mc:Choice>
              <mc:Fallback>
                <p:oleObj name="方程式" r:id="rId1" imgW="10668000" imgH="7010400" progId="Equation.3">
                  <p:embed/>
                  <p:pic>
                    <p:nvPicPr>
                      <p:cNvPr id="0" name="Object 14"/>
                      <p:cNvPicPr>
                        <a:picLocks noChangeArrowheads="1"/>
                      </p:cNvPicPr>
                      <p:nvPr/>
                    </p:nvPicPr>
                    <p:blipFill>
                      <a:blip r:embed="rId2"/>
                      <a:srcRect/>
                      <a:stretch>
                        <a:fillRect/>
                      </a:stretch>
                    </p:blipFill>
                    <p:spPr bwMode="auto">
                      <a:xfrm>
                        <a:off x="6781800" y="2103441"/>
                        <a:ext cx="719138" cy="563561"/>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61455" name="Object 15"/>
              <p:cNvSpPr txBox="1"/>
              <p:nvPr/>
            </p:nvSpPr>
            <p:spPr bwMode="auto">
              <a:xfrm>
                <a:off x="6691313" y="2770188"/>
                <a:ext cx="809625" cy="536575"/>
              </a:xfrm>
              <a:prstGeom prst="rect">
                <a:avLst/>
              </a:prstGeom>
              <a:noFill/>
              <a:ln>
                <a:noFill/>
              </a:ln>
              <a:effectLst/>
            </p:spPr>
            <p:txBody>
              <a:bodyPr>
                <a:normAutofit fontScale="62500" lnSpcReduction="20000"/>
              </a:bodyPr>
              <a:lstStyle/>
              <a:p>
                <a:pPr/>
                <a14:m>
                  <m:oMathPara xmlns:m="http://schemas.openxmlformats.org/officeDocument/2006/math">
                    <m:oMathParaPr>
                      <m:jc m:val="centerGroup"/>
                    </m:oMathParaPr>
                    <m:oMath xmlns:m="http://schemas.openxmlformats.org/officeDocument/2006/math">
                      <m:f>
                        <m:fPr>
                          <m:ctrlPr>
                            <a:rPr lang="zh-TW" altLang="en-US" i="1" smtClean="0">
                              <a:solidFill>
                                <a:srgbClr val="000000"/>
                              </a:solidFill>
                              <a:latin typeface="Cambria Math" panose="02040503050406030204" pitchFamily="18" charset="0"/>
                            </a:rPr>
                          </m:ctrlPr>
                        </m:fPr>
                        <m:num>
                          <m:r>
                            <a:rPr lang="zh-TW" altLang="en-US" i="1">
                              <a:solidFill>
                                <a:srgbClr val="000000"/>
                              </a:solidFill>
                              <a:latin typeface="Cambria Math" panose="02040503050406030204" pitchFamily="18" charset="0"/>
                            </a:rPr>
                            <m:t>1</m:t>
                          </m:r>
                        </m:num>
                        <m:den>
                          <m:r>
                            <a:rPr lang="zh-TW" altLang="en-US" i="1">
                              <a:solidFill>
                                <a:srgbClr val="000000"/>
                              </a:solidFill>
                              <a:latin typeface="Cambria Math" panose="02040503050406030204" pitchFamily="18" charset="0"/>
                            </a:rPr>
                            <m:t>1+</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𝑒</m:t>
                              </m:r>
                            </m:e>
                            <m:sup>
                              <m:r>
                                <a:rPr lang="zh-TW" altLang="en-US" i="1">
                                  <a:solidFill>
                                    <a:srgbClr val="000000"/>
                                  </a:solidFill>
                                  <a:latin typeface="Cambria Math" panose="02040503050406030204" pitchFamily="18" charset="0"/>
                                </a:rPr>
                                <m:t>−(</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𝑌</m:t>
                                  </m:r>
                                </m:e>
                                <m:sup>
                                  <m:r>
                                    <a:rPr lang="zh-TW" altLang="en-US" i="1">
                                      <a:solidFill>
                                        <a:srgbClr val="000000"/>
                                      </a:solidFill>
                                      <a:latin typeface="Cambria Math" panose="02040503050406030204" pitchFamily="18" charset="0"/>
                                    </a:rPr>
                                    <m:t>′</m:t>
                                  </m:r>
                                </m:sup>
                              </m:sSup>
                              <m:r>
                                <a:rPr lang="en-US" altLang="zh-TW" b="0" i="1" smtClean="0">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𝜃</m:t>
                              </m:r>
                              <m:r>
                                <a:rPr lang="zh-TW" altLang="en-US" i="1">
                                  <a:solidFill>
                                    <a:srgbClr val="000000"/>
                                  </a:solidFill>
                                  <a:latin typeface="Cambria Math" panose="02040503050406030204" pitchFamily="18" charset="0"/>
                                </a:rPr>
                                <m:t>)</m:t>
                              </m:r>
                            </m:sup>
                          </m:sSup>
                        </m:den>
                      </m:f>
                    </m:oMath>
                  </m:oMathPara>
                </a14:m>
                <a:endParaRPr lang="zh-TW" altLang="en-US" dirty="0"/>
              </a:p>
            </p:txBody>
          </p:sp>
        </mc:Choice>
        <mc:Fallback>
          <p:sp>
            <p:nvSpPr>
              <p:cNvPr id="61455" name="Object 15"/>
              <p:cNvSpPr txBox="1">
                <a:spLocks noRot="1" noChangeAspect="1" noMove="1" noResize="1" noEditPoints="1" noAdjustHandles="1" noChangeArrowheads="1" noChangeShapeType="1" noTextEdit="1"/>
              </p:cNvSpPr>
              <p:nvPr/>
            </p:nvSpPr>
            <p:spPr bwMode="auto">
              <a:xfrm>
                <a:off x="6691313" y="2770188"/>
                <a:ext cx="809625" cy="536575"/>
              </a:xfrm>
              <a:prstGeom prst="rect">
                <a:avLst/>
              </a:prstGeom>
              <a:blipFill rotWithShape="1">
                <a:blip r:embed="rId3"/>
                <a:stretch>
                  <a:fillRect r="-8333"/>
                </a:stretch>
              </a:blipFill>
              <a:ln>
                <a:noFill/>
              </a:ln>
              <a:effectLst/>
            </p:spPr>
            <p:txBody>
              <a:bodyPr/>
              <a:lstStyle/>
              <a:p>
                <a:r>
                  <a:rPr lang="zh-TW" altLang="en-US">
                    <a:noFill/>
                  </a:rPr>
                  <a:t> </a:t>
                </a:r>
                <a:endParaRPr lang="zh-TW" altLang="en-US">
                  <a:noFill/>
                </a:endParaRPr>
              </a:p>
            </p:txBody>
          </p:sp>
        </mc:Fallback>
      </mc:AlternateContent>
      <p:sp>
        <p:nvSpPr>
          <p:cNvPr id="61456" name="Rectangle 16"/>
          <p:cNvSpPr>
            <a:spLocks noChangeArrowheads="1"/>
          </p:cNvSpPr>
          <p:nvPr/>
        </p:nvSpPr>
        <p:spPr bwMode="auto">
          <a:xfrm>
            <a:off x="3558873" y="3872798"/>
            <a:ext cx="70371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X</a:t>
            </a:r>
            <a:r>
              <a:rPr lang="en-US" altLang="zh-TW" sz="1400" baseline="-25000" dirty="0">
                <a:latin typeface="Times New Roman" panose="02020603050405020304" pitchFamily="18" charset="0"/>
              </a:rPr>
              <a:t>1</a:t>
            </a:r>
            <a:r>
              <a:rPr lang="en-US" altLang="zh-TW" sz="2000" dirty="0">
                <a:latin typeface="Times New Roman" panose="02020603050405020304" pitchFamily="18" charset="0"/>
              </a:rPr>
              <a:t>=3</a:t>
            </a:r>
            <a:endParaRPr lang="en-US" altLang="zh-TW" sz="2000" dirty="0">
              <a:latin typeface="Times New Roman" panose="02020603050405020304" pitchFamily="18" charset="0"/>
            </a:endParaRPr>
          </a:p>
        </p:txBody>
      </p:sp>
      <p:sp>
        <p:nvSpPr>
          <p:cNvPr id="61457" name="Rectangle 17"/>
          <p:cNvSpPr>
            <a:spLocks noChangeArrowheads="1"/>
          </p:cNvSpPr>
          <p:nvPr/>
        </p:nvSpPr>
        <p:spPr bwMode="auto">
          <a:xfrm>
            <a:off x="3532933" y="5137650"/>
            <a:ext cx="70371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X</a:t>
            </a:r>
            <a:r>
              <a:rPr lang="en-US" altLang="zh-TW" sz="1400" baseline="-25000" dirty="0">
                <a:latin typeface="Times New Roman" panose="02020603050405020304" pitchFamily="18" charset="0"/>
              </a:rPr>
              <a:t>3</a:t>
            </a:r>
            <a:r>
              <a:rPr lang="en-US" altLang="zh-TW" sz="2000" dirty="0">
                <a:latin typeface="Times New Roman" panose="02020603050405020304" pitchFamily="18" charset="0"/>
              </a:rPr>
              <a:t>=2</a:t>
            </a:r>
            <a:endParaRPr lang="en-US" altLang="zh-TW" sz="2000" dirty="0">
              <a:latin typeface="Times New Roman" panose="02020603050405020304" pitchFamily="18" charset="0"/>
            </a:endParaRPr>
          </a:p>
        </p:txBody>
      </p:sp>
      <p:sp>
        <p:nvSpPr>
          <p:cNvPr id="61458" name="Rectangle 18"/>
          <p:cNvSpPr>
            <a:spLocks noChangeArrowheads="1"/>
          </p:cNvSpPr>
          <p:nvPr/>
        </p:nvSpPr>
        <p:spPr bwMode="auto">
          <a:xfrm>
            <a:off x="3531857" y="4531752"/>
            <a:ext cx="73417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X</a:t>
            </a:r>
            <a:r>
              <a:rPr lang="en-US" altLang="zh-TW" sz="1400" baseline="-25000" dirty="0">
                <a:latin typeface="Times New Roman" panose="02020603050405020304" pitchFamily="18" charset="0"/>
              </a:rPr>
              <a:t>2 </a:t>
            </a:r>
            <a:r>
              <a:rPr lang="en-US" altLang="zh-TW" sz="2000" dirty="0">
                <a:latin typeface="Times New Roman" panose="02020603050405020304" pitchFamily="18" charset="0"/>
              </a:rPr>
              <a:t>=1</a:t>
            </a:r>
            <a:endParaRPr lang="en-US" altLang="zh-TW" sz="2000" dirty="0">
              <a:latin typeface="Times New Roman" panose="02020603050405020304" pitchFamily="18" charset="0"/>
            </a:endParaRPr>
          </a:p>
        </p:txBody>
      </p:sp>
      <p:sp>
        <p:nvSpPr>
          <p:cNvPr id="61459" name="Rectangle 19"/>
          <p:cNvSpPr>
            <a:spLocks noChangeArrowheads="1"/>
          </p:cNvSpPr>
          <p:nvPr/>
        </p:nvSpPr>
        <p:spPr bwMode="auto">
          <a:xfrm>
            <a:off x="6842128" y="4437063"/>
            <a:ext cx="878446"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i="1" dirty="0">
                <a:latin typeface="Times New Roman" panose="02020603050405020304" pitchFamily="18" charset="0"/>
              </a:rPr>
              <a:t>Y</a:t>
            </a:r>
            <a:r>
              <a:rPr lang="en-US" altLang="zh-TW" sz="2000" dirty="0">
                <a:latin typeface="Times New Roman" panose="02020603050405020304" pitchFamily="18" charset="0"/>
              </a:rPr>
              <a:t>’=1.2</a:t>
            </a:r>
            <a:endParaRPr lang="en-US" altLang="zh-TW" sz="2000" dirty="0">
              <a:latin typeface="Times New Roman" panose="02020603050405020304" pitchFamily="18" charset="0"/>
            </a:endParaRPr>
          </a:p>
        </p:txBody>
      </p:sp>
      <p:graphicFrame>
        <p:nvGraphicFramePr>
          <p:cNvPr id="61460" name="Object 20"/>
          <p:cNvGraphicFramePr/>
          <p:nvPr/>
        </p:nvGraphicFramePr>
        <p:xfrm>
          <a:off x="6827841" y="4806950"/>
          <a:ext cx="1660525" cy="566738"/>
        </p:xfrm>
        <a:graphic>
          <a:graphicData uri="http://schemas.openxmlformats.org/presentationml/2006/ole">
            <mc:AlternateContent xmlns:mc="http://schemas.openxmlformats.org/markup-compatibility/2006">
              <mc:Choice xmlns:v="urn:schemas-microsoft-com:vml" Requires="v">
                <p:oleObj spid="_x0000_s162991" name="方程式" r:id="rId4" imgW="30784800" imgH="10972800" progId="Equation.3">
                  <p:embed/>
                </p:oleObj>
              </mc:Choice>
              <mc:Fallback>
                <p:oleObj name="方程式" r:id="rId4" imgW="30784800" imgH="10972800" progId="Equation.3">
                  <p:embed/>
                  <p:pic>
                    <p:nvPicPr>
                      <p:cNvPr id="0" name="Object 20"/>
                      <p:cNvPicPr>
                        <a:picLocks noChangeArrowheads="1"/>
                      </p:cNvPicPr>
                      <p:nvPr/>
                    </p:nvPicPr>
                    <p:blipFill>
                      <a:blip r:embed="rId5"/>
                      <a:srcRect/>
                      <a:stretch>
                        <a:fillRect/>
                      </a:stretch>
                    </p:blipFill>
                    <p:spPr bwMode="auto">
                      <a:xfrm>
                        <a:off x="6827841" y="4806950"/>
                        <a:ext cx="1660525" cy="566738"/>
                      </a:xfrm>
                      <a:prstGeom prst="rect">
                        <a:avLst/>
                      </a:prstGeom>
                      <a:noFill/>
                      <a:ln>
                        <a:noFill/>
                      </a:ln>
                      <a:effec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1"/>
          <p:cNvSpPr/>
          <p:nvPr/>
        </p:nvSpPr>
        <p:spPr>
          <a:xfrm>
            <a:off x="6744393" y="2117140"/>
            <a:ext cx="888080" cy="470316"/>
          </a:xfrm>
          <a:prstGeom prst="rect">
            <a:avLst/>
          </a:prstGeom>
          <a:solidFill>
            <a:schemeClr val="accent2">
              <a:alpha val="2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1"/>
          <p:cNvSpPr/>
          <p:nvPr/>
        </p:nvSpPr>
        <p:spPr>
          <a:xfrm>
            <a:off x="5973063" y="2117140"/>
            <a:ext cx="721565" cy="470317"/>
          </a:xfrm>
          <a:prstGeom prst="rect">
            <a:avLst/>
          </a:prstGeom>
          <a:solidFill>
            <a:srgbClr val="7030A0">
              <a:alpha val="25000"/>
            </a:srgb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Rectangle 21"/>
          <p:cNvSpPr/>
          <p:nvPr/>
        </p:nvSpPr>
        <p:spPr>
          <a:xfrm>
            <a:off x="5549482" y="2117141"/>
            <a:ext cx="379238" cy="470317"/>
          </a:xfrm>
          <a:prstGeom prst="rect">
            <a:avLst/>
          </a:prstGeom>
          <a:solidFill>
            <a:schemeClr val="accent6">
              <a:alpha val="25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图片 14"/>
          <p:cNvPicPr>
            <a:picLocks noChangeAspect="1"/>
          </p:cNvPicPr>
          <p:nvPr/>
        </p:nvPicPr>
        <p:blipFill>
          <a:blip r:embed="rId1"/>
          <a:stretch>
            <a:fillRect/>
          </a:stretch>
        </p:blipFill>
        <p:spPr>
          <a:xfrm>
            <a:off x="3391489" y="2077261"/>
            <a:ext cx="4509807" cy="688998"/>
          </a:xfrm>
          <a:prstGeom prst="rect">
            <a:avLst/>
          </a:prstGeom>
        </p:spPr>
      </p:pic>
      <p:sp>
        <p:nvSpPr>
          <p:cNvPr id="2" name="标题 1"/>
          <p:cNvSpPr>
            <a:spLocks noGrp="1"/>
          </p:cNvSpPr>
          <p:nvPr>
            <p:ph type="title"/>
          </p:nvPr>
        </p:nvSpPr>
        <p:spPr/>
        <p:txBody>
          <a:bodyPr/>
          <a:lstStyle/>
          <a:p>
            <a:r>
              <a:rPr kumimoji="1" lang="en-US" altLang="zh-TW" sz="3600" dirty="0">
                <a:cs typeface="Alibaba Sans Medium" panose="020B0503020203040204" pitchFamily="34" charset="0"/>
              </a:rPr>
              <a:t>GCN</a:t>
            </a:r>
            <a:r>
              <a:rPr kumimoji="1" lang="zh-TW" altLang="en-US" sz="3600" dirty="0">
                <a:cs typeface="Alibaba Sans Medium" panose="020B0503020203040204" pitchFamily="34" charset="0"/>
              </a:rPr>
              <a:t> </a:t>
            </a:r>
            <a:r>
              <a:rPr kumimoji="1" lang="en-US" altLang="zh-TW" sz="3600" dirty="0">
                <a:cs typeface="Alibaba Sans Medium" panose="020B0503020203040204" pitchFamily="34" charset="0"/>
              </a:rPr>
              <a:t>(Cont.)</a:t>
            </a:r>
            <a:endParaRPr kumimoji="1" lang="zh-CN" altLang="en-US" sz="3600" dirty="0"/>
          </a:p>
        </p:txBody>
      </p:sp>
      <p:sp>
        <p:nvSpPr>
          <p:cNvPr id="8" name="Rectangle 21"/>
          <p:cNvSpPr/>
          <p:nvPr/>
        </p:nvSpPr>
        <p:spPr>
          <a:xfrm>
            <a:off x="2793376" y="3079955"/>
            <a:ext cx="1899273" cy="470317"/>
          </a:xfrm>
          <a:prstGeom prst="rect">
            <a:avLst/>
          </a:prstGeom>
          <a:solidFill>
            <a:schemeClr val="accent6">
              <a:alpha val="38000"/>
            </a:scheme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21"/>
          <p:cNvSpPr/>
          <p:nvPr/>
        </p:nvSpPr>
        <p:spPr>
          <a:xfrm>
            <a:off x="5310820" y="3062752"/>
            <a:ext cx="2088443" cy="674743"/>
          </a:xfrm>
          <a:prstGeom prst="rect">
            <a:avLst/>
          </a:prstGeom>
          <a:solidFill>
            <a:srgbClr val="7030A0">
              <a:alpha val="38000"/>
            </a:srgbClr>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representation of previous layer</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23" name="任意多边形 65"/>
          <p:cNvSpPr/>
          <p:nvPr/>
        </p:nvSpPr>
        <p:spPr bwMode="auto">
          <a:xfrm rot="20865779" flipV="1">
            <a:off x="4645144" y="2714053"/>
            <a:ext cx="1111537" cy="329105"/>
          </a:xfrm>
          <a:custGeom>
            <a:avLst/>
            <a:gdLst>
              <a:gd name="connsiteX0" fmla="*/ 0 w 4221622"/>
              <a:gd name="connsiteY0" fmla="*/ 5697 h 1937047"/>
              <a:gd name="connsiteX1" fmla="*/ 521293 w 4221622"/>
              <a:gd name="connsiteY1" fmla="*/ 5697 h 1937047"/>
              <a:gd name="connsiteX2" fmla="*/ 1230594 w 4221622"/>
              <a:gd name="connsiteY2" fmla="*/ 39881 h 1937047"/>
              <a:gd name="connsiteX3" fmla="*/ 2119357 w 4221622"/>
              <a:gd name="connsiteY3" fmla="*/ 142430 h 1937047"/>
              <a:gd name="connsiteX4" fmla="*/ 3127761 w 4221622"/>
              <a:gd name="connsiteY4" fmla="*/ 450079 h 1937047"/>
              <a:gd name="connsiteX5" fmla="*/ 3837062 w 4221622"/>
              <a:gd name="connsiteY5" fmla="*/ 937189 h 1937047"/>
              <a:gd name="connsiteX6" fmla="*/ 4221622 w 4221622"/>
              <a:gd name="connsiteY6" fmla="*/ 1937047 h 193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1622" h="1937047">
                <a:moveTo>
                  <a:pt x="0" y="5697"/>
                </a:moveTo>
                <a:cubicBezTo>
                  <a:pt x="158097" y="2848"/>
                  <a:pt x="316194" y="0"/>
                  <a:pt x="521293" y="5697"/>
                </a:cubicBezTo>
                <a:cubicBezTo>
                  <a:pt x="726392" y="11394"/>
                  <a:pt x="964250" y="17092"/>
                  <a:pt x="1230594" y="39881"/>
                </a:cubicBezTo>
                <a:cubicBezTo>
                  <a:pt x="1496938" y="62670"/>
                  <a:pt x="1803162" y="74064"/>
                  <a:pt x="2119357" y="142430"/>
                </a:cubicBezTo>
                <a:cubicBezTo>
                  <a:pt x="2435552" y="210796"/>
                  <a:pt x="2841477" y="317619"/>
                  <a:pt x="3127761" y="450079"/>
                </a:cubicBezTo>
                <a:cubicBezTo>
                  <a:pt x="3414045" y="582539"/>
                  <a:pt x="3654752" y="689361"/>
                  <a:pt x="3837062" y="937189"/>
                </a:cubicBezTo>
                <a:cubicBezTo>
                  <a:pt x="4019372" y="1185017"/>
                  <a:pt x="4120497" y="1561032"/>
                  <a:pt x="4221622" y="1937047"/>
                </a:cubicBezTo>
              </a:path>
            </a:pathLst>
          </a:custGeom>
          <a:noFill/>
          <a:ln w="15875" cap="flat" cmpd="sng" algn="ctr">
            <a:solidFill>
              <a:schemeClr val="accent6"/>
            </a:solidFill>
            <a:prstDash val="dash"/>
            <a:round/>
            <a:headEnd type="none" w="lg" len="lg"/>
            <a:tailEnd type="triangle" w="sm" len="lg"/>
          </a:ln>
          <a:effectLst/>
        </p:spPr>
        <p:txBody>
          <a:bodyPr vert="horz" wrap="square" lIns="91440" tIns="45720" rIns="91440" bIns="45720" numCol="1" rtlCol="0" anchor="t" anchorCtr="0" compatLnSpc="1"/>
          <a:lstStyle/>
          <a:p>
            <a:endParaRPr lang="zh-CN" altLang="en-US"/>
          </a:p>
        </p:txBody>
      </p:sp>
      <p:cxnSp>
        <p:nvCxnSpPr>
          <p:cNvPr id="25" name="直线箭头连接符 24"/>
          <p:cNvCxnSpPr>
            <a:stCxn id="18" idx="0"/>
            <a:endCxn id="11" idx="2"/>
          </p:cNvCxnSpPr>
          <p:nvPr/>
        </p:nvCxnSpPr>
        <p:spPr bwMode="auto">
          <a:xfrm flipH="1" flipV="1">
            <a:off x="6333845" y="2587457"/>
            <a:ext cx="21196" cy="475295"/>
          </a:xfrm>
          <a:prstGeom prst="straightConnector1">
            <a:avLst/>
          </a:prstGeom>
          <a:solidFill>
            <a:schemeClr val="accent1"/>
          </a:solidFill>
          <a:ln w="15875" cap="flat" cmpd="sng" algn="ctr">
            <a:solidFill>
              <a:srgbClr val="7030A0"/>
            </a:solidFill>
            <a:prstDash val="dash"/>
            <a:round/>
            <a:headEnd type="none" w="lg" len="lg"/>
            <a:tailEnd type="triangle"/>
          </a:ln>
          <a:effectLst/>
        </p:spPr>
      </p:cxnSp>
      <p:sp>
        <p:nvSpPr>
          <p:cNvPr id="28" name="Rectangle 21"/>
          <p:cNvSpPr/>
          <p:nvPr/>
        </p:nvSpPr>
        <p:spPr>
          <a:xfrm>
            <a:off x="7972918" y="3269329"/>
            <a:ext cx="1714181" cy="398423"/>
          </a:xfrm>
          <a:prstGeom prst="rect">
            <a:avLst/>
          </a:prstGeom>
          <a:solidFill>
            <a:schemeClr val="accent2">
              <a:alpha val="38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icrosoft YaHei" panose="020B0503020204020204" pitchFamily="34" charset="-122"/>
                <a:ea typeface="Microsoft YaHei" panose="020B0503020204020204" pitchFamily="34" charset="-122"/>
              </a:rPr>
              <a:t>weight matrix</a:t>
            </a:r>
            <a:endParaRPr lang="en-US" dirty="0">
              <a:solidFill>
                <a:schemeClr val="tx1"/>
              </a:solidFill>
              <a:latin typeface="Microsoft YaHei" panose="020B0503020204020204" pitchFamily="34" charset="-122"/>
              <a:ea typeface="Microsoft YaHei" panose="020B0503020204020204" pitchFamily="34" charset="-122"/>
            </a:endParaRPr>
          </a:p>
        </p:txBody>
      </p:sp>
      <p:pic>
        <p:nvPicPr>
          <p:cNvPr id="29" name="图片 28"/>
          <p:cNvPicPr>
            <a:picLocks noChangeAspect="1"/>
          </p:cNvPicPr>
          <p:nvPr/>
        </p:nvPicPr>
        <p:blipFill>
          <a:blip r:embed="rId2"/>
          <a:stretch>
            <a:fillRect/>
          </a:stretch>
        </p:blipFill>
        <p:spPr>
          <a:xfrm>
            <a:off x="2847933" y="3157217"/>
            <a:ext cx="1774462" cy="274806"/>
          </a:xfrm>
          <a:prstGeom prst="rect">
            <a:avLst/>
          </a:prstGeom>
        </p:spPr>
      </p:pic>
      <p:sp>
        <p:nvSpPr>
          <p:cNvPr id="30" name="任意多边形 65"/>
          <p:cNvSpPr/>
          <p:nvPr/>
        </p:nvSpPr>
        <p:spPr bwMode="auto">
          <a:xfrm rot="11919504">
            <a:off x="7240216" y="2802766"/>
            <a:ext cx="1353517" cy="243839"/>
          </a:xfrm>
          <a:custGeom>
            <a:avLst/>
            <a:gdLst>
              <a:gd name="connsiteX0" fmla="*/ 0 w 4221622"/>
              <a:gd name="connsiteY0" fmla="*/ 5697 h 1937047"/>
              <a:gd name="connsiteX1" fmla="*/ 521293 w 4221622"/>
              <a:gd name="connsiteY1" fmla="*/ 5697 h 1937047"/>
              <a:gd name="connsiteX2" fmla="*/ 1230594 w 4221622"/>
              <a:gd name="connsiteY2" fmla="*/ 39881 h 1937047"/>
              <a:gd name="connsiteX3" fmla="*/ 2119357 w 4221622"/>
              <a:gd name="connsiteY3" fmla="*/ 142430 h 1937047"/>
              <a:gd name="connsiteX4" fmla="*/ 3127761 w 4221622"/>
              <a:gd name="connsiteY4" fmla="*/ 450079 h 1937047"/>
              <a:gd name="connsiteX5" fmla="*/ 3837062 w 4221622"/>
              <a:gd name="connsiteY5" fmla="*/ 937189 h 1937047"/>
              <a:gd name="connsiteX6" fmla="*/ 4221622 w 4221622"/>
              <a:gd name="connsiteY6" fmla="*/ 1937047 h 193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1622" h="1937047">
                <a:moveTo>
                  <a:pt x="0" y="5697"/>
                </a:moveTo>
                <a:cubicBezTo>
                  <a:pt x="158097" y="2848"/>
                  <a:pt x="316194" y="0"/>
                  <a:pt x="521293" y="5697"/>
                </a:cubicBezTo>
                <a:cubicBezTo>
                  <a:pt x="726392" y="11394"/>
                  <a:pt x="964250" y="17092"/>
                  <a:pt x="1230594" y="39881"/>
                </a:cubicBezTo>
                <a:cubicBezTo>
                  <a:pt x="1496938" y="62670"/>
                  <a:pt x="1803162" y="74064"/>
                  <a:pt x="2119357" y="142430"/>
                </a:cubicBezTo>
                <a:cubicBezTo>
                  <a:pt x="2435552" y="210796"/>
                  <a:pt x="2841477" y="317619"/>
                  <a:pt x="3127761" y="450079"/>
                </a:cubicBezTo>
                <a:cubicBezTo>
                  <a:pt x="3414045" y="582539"/>
                  <a:pt x="3654752" y="689361"/>
                  <a:pt x="3837062" y="937189"/>
                </a:cubicBezTo>
                <a:cubicBezTo>
                  <a:pt x="4019372" y="1185017"/>
                  <a:pt x="4120497" y="1561032"/>
                  <a:pt x="4221622" y="1937047"/>
                </a:cubicBezTo>
              </a:path>
            </a:pathLst>
          </a:custGeom>
          <a:noFill/>
          <a:ln w="15875" cap="flat" cmpd="sng" algn="ctr">
            <a:solidFill>
              <a:schemeClr val="accent2"/>
            </a:solidFill>
            <a:prstDash val="dash"/>
            <a:round/>
            <a:headEnd type="none" w="lg" len="lg"/>
            <a:tailEnd type="triangle" w="sm" len="lg"/>
          </a:ln>
          <a:effectLst/>
        </p:spPr>
        <p:txBody>
          <a:bodyPr vert="horz" wrap="square" lIns="91440" tIns="45720" rIns="91440" bIns="45720" numCol="1" rtlCol="0" anchor="t" anchorCtr="0" compatLnSpc="1"/>
          <a:lstStyle/>
          <a:p>
            <a:endParaRPr lang="zh-CN" altLang="en-US"/>
          </a:p>
        </p:txBody>
      </p:sp>
      <p:sp>
        <p:nvSpPr>
          <p:cNvPr id="32" name="椭圆 31"/>
          <p:cNvSpPr/>
          <p:nvPr/>
        </p:nvSpPr>
        <p:spPr>
          <a:xfrm>
            <a:off x="4230596"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33" name="椭圆 32"/>
          <p:cNvSpPr/>
          <p:nvPr/>
        </p:nvSpPr>
        <p:spPr>
          <a:xfrm>
            <a:off x="3755823" y="4200698"/>
            <a:ext cx="288000" cy="288000"/>
          </a:xfrm>
          <a:prstGeom prst="ellipse">
            <a:avLst/>
          </a:prstGeom>
          <a:ln w="22225" cmpd="sng">
            <a:solidFill>
              <a:schemeClr val="tx1"/>
            </a:solidFill>
            <a:miter lim="800000"/>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34" name="椭圆 33"/>
          <p:cNvSpPr/>
          <p:nvPr/>
        </p:nvSpPr>
        <p:spPr>
          <a:xfrm>
            <a:off x="3066376" y="4850380"/>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35" name="椭圆 34"/>
          <p:cNvSpPr/>
          <p:nvPr/>
        </p:nvSpPr>
        <p:spPr>
          <a:xfrm>
            <a:off x="3788532" y="4909438"/>
            <a:ext cx="288000" cy="288000"/>
          </a:xfrm>
          <a:prstGeom prst="ellipse">
            <a:avLst/>
          </a:prstGeom>
          <a:solidFill>
            <a:schemeClr val="bg1"/>
          </a:solidFill>
          <a:ln w="22225">
            <a:solidFill>
              <a:schemeClr val="tx1"/>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CN" dirty="0">
                <a:solidFill>
                  <a:schemeClr val="tx1"/>
                </a:solidFill>
              </a:rPr>
              <a:t>u</a:t>
            </a:r>
            <a:endParaRPr kumimoji="1" lang="zh-CN" altLang="en-US" dirty="0">
              <a:solidFill>
                <a:schemeClr val="tx1"/>
              </a:solidFill>
            </a:endParaRPr>
          </a:p>
        </p:txBody>
      </p:sp>
      <p:sp>
        <p:nvSpPr>
          <p:cNvPr id="36" name="椭圆 35"/>
          <p:cNvSpPr/>
          <p:nvPr/>
        </p:nvSpPr>
        <p:spPr>
          <a:xfrm>
            <a:off x="3372854"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cxnSp>
        <p:nvCxnSpPr>
          <p:cNvPr id="37" name="直线连接符 36"/>
          <p:cNvCxnSpPr>
            <a:stCxn id="35" idx="5"/>
            <a:endCxn id="32" idx="1"/>
          </p:cNvCxnSpPr>
          <p:nvPr/>
        </p:nvCxnSpPr>
        <p:spPr>
          <a:xfrm>
            <a:off x="4034355" y="5155262"/>
            <a:ext cx="238418" cy="361937"/>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8" name="直线连接符 37"/>
          <p:cNvCxnSpPr>
            <a:stCxn id="36" idx="7"/>
            <a:endCxn id="35" idx="3"/>
          </p:cNvCxnSpPr>
          <p:nvPr/>
        </p:nvCxnSpPr>
        <p:spPr>
          <a:xfrm flipV="1">
            <a:off x="3618677" y="5155262"/>
            <a:ext cx="212032" cy="361937"/>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9" name="直线连接符 38"/>
          <p:cNvCxnSpPr>
            <a:stCxn id="33" idx="4"/>
            <a:endCxn id="35" idx="0"/>
          </p:cNvCxnSpPr>
          <p:nvPr/>
        </p:nvCxnSpPr>
        <p:spPr>
          <a:xfrm>
            <a:off x="3899824" y="4488698"/>
            <a:ext cx="32709" cy="420740"/>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0" name="直线连接符 39"/>
          <p:cNvCxnSpPr>
            <a:stCxn id="34" idx="4"/>
            <a:endCxn id="36" idx="1"/>
          </p:cNvCxnSpPr>
          <p:nvPr/>
        </p:nvCxnSpPr>
        <p:spPr>
          <a:xfrm>
            <a:off x="3210377" y="5138380"/>
            <a:ext cx="204655" cy="37881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1" name="直线连接符 40"/>
          <p:cNvCxnSpPr>
            <a:stCxn id="34" idx="6"/>
            <a:endCxn id="35" idx="2"/>
          </p:cNvCxnSpPr>
          <p:nvPr/>
        </p:nvCxnSpPr>
        <p:spPr>
          <a:xfrm>
            <a:off x="3354376" y="4994380"/>
            <a:ext cx="434156" cy="5905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graphicFrame>
        <p:nvGraphicFramePr>
          <p:cNvPr id="42" name="表格 41"/>
          <p:cNvGraphicFramePr>
            <a:graphicFrameLocks noGrp="1"/>
          </p:cNvGraphicFramePr>
          <p:nvPr/>
        </p:nvGraphicFramePr>
        <p:xfrm>
          <a:off x="4322078" y="434773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43" name="表格 42"/>
          <p:cNvGraphicFramePr>
            <a:graphicFrameLocks noGrp="1"/>
          </p:cNvGraphicFramePr>
          <p:nvPr/>
        </p:nvGraphicFramePr>
        <p:xfrm>
          <a:off x="2756533" y="441137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4" name="表格 43"/>
          <p:cNvGraphicFramePr>
            <a:graphicFrameLocks noGrp="1"/>
          </p:cNvGraphicFramePr>
          <p:nvPr/>
        </p:nvGraphicFramePr>
        <p:xfrm>
          <a:off x="3048513" y="5379941"/>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5" name="表格 44"/>
          <p:cNvGraphicFramePr>
            <a:graphicFrameLocks noGrp="1"/>
          </p:cNvGraphicFramePr>
          <p:nvPr/>
        </p:nvGraphicFramePr>
        <p:xfrm>
          <a:off x="3899823" y="5512519"/>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6" name="表格 45"/>
          <p:cNvGraphicFramePr>
            <a:graphicFrameLocks noGrp="1"/>
          </p:cNvGraphicFramePr>
          <p:nvPr/>
        </p:nvGraphicFramePr>
        <p:xfrm>
          <a:off x="3448303" y="3848902"/>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AlternateContent xmlns:mc="http://schemas.openxmlformats.org/markup-compatibility/2006">
        <mc:Choice xmlns:a14="http://schemas.microsoft.com/office/drawing/2010/main" Requires="a14">
          <p:sp>
            <p:nvSpPr>
              <p:cNvPr id="47" name="文本框 46">
                <a:extLst>
                  <a:ext uri="{FF2B5EF4-FFF2-40B4-BE49-F238E27FC236}">
                    <a14:artisticCrisscrossEtching id="{FDB9347E-225B-1540-9173-BE6F4F52FBB7}"/>
                  </a:ext>
                </a:extLst>
              </p:cNvPr>
              <p:cNvSpPr txBox="1"/>
              <p:nvPr/>
            </p:nvSpPr>
            <p:spPr>
              <a:xfrm>
                <a:off x="4434679" y="3827206"/>
                <a:ext cx="489173" cy="379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m:rPr>
                              <m:sty m:val="p"/>
                            </m:rPr>
                            <a:rPr kumimoji="1" lang="en-US" altLang="zh-CN" b="0" i="0" smtClean="0">
                              <a:latin typeface="Cambria Math" panose="02040503050406030204" pitchFamily="18" charset="0"/>
                            </a:rPr>
                            <m:t>h</m:t>
                          </m:r>
                        </m:e>
                        <m:sub>
                          <m:r>
                            <m:rPr>
                              <m:sty m:val="p"/>
                            </m:rPr>
                            <a:rPr kumimoji="1" lang="en-US" altLang="zh-CN" b="0" i="0" smtClean="0">
                              <a:latin typeface="Cambria Math" panose="02040503050406030204" pitchFamily="18" charset="0"/>
                            </a:rPr>
                            <m:t>u</m:t>
                          </m:r>
                        </m:sub>
                        <m:sup>
                          <m:r>
                            <a:rPr kumimoji="1" lang="en-US" altLang="zh-CN" i="0">
                              <a:latin typeface="Cambria Math" panose="02040503050406030204" pitchFamily="18" charset="0"/>
                              <a:ea typeface="Cambria Math" panose="02040503050406030204" pitchFamily="18" charset="0"/>
                            </a:rPr>
                            <m:t>ℓ</m:t>
                          </m:r>
                        </m:sup>
                      </m:sSubSup>
                    </m:oMath>
                  </m:oMathPara>
                </a14:m>
                <a:endParaRPr kumimoji="1" lang="zh-CN" altLang="en-US" dirty="0"/>
              </a:p>
            </p:txBody>
          </p:sp>
        </mc:Choice>
        <mc:Fallback>
          <p:sp>
            <p:nvSpPr>
              <p:cNvPr id="47" name="文本框 46"/>
              <p:cNvSpPr txBox="1">
                <a:spLocks noRot="1" noChangeAspect="1" noMove="1" noResize="1" noEditPoints="1" noAdjustHandles="1" noChangeArrowheads="1" noChangeShapeType="1" noTextEdit="1"/>
              </p:cNvSpPr>
              <p:nvPr/>
            </p:nvSpPr>
            <p:spPr>
              <a:xfrm>
                <a:off x="4434679" y="3827206"/>
                <a:ext cx="489173" cy="379206"/>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48" name="椭圆 47"/>
          <p:cNvSpPr/>
          <p:nvPr/>
        </p:nvSpPr>
        <p:spPr>
          <a:xfrm>
            <a:off x="7829104"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49" name="椭圆 48"/>
          <p:cNvSpPr/>
          <p:nvPr/>
        </p:nvSpPr>
        <p:spPr>
          <a:xfrm>
            <a:off x="7354331" y="4200698"/>
            <a:ext cx="288000" cy="288000"/>
          </a:xfrm>
          <a:prstGeom prst="ellipse">
            <a:avLst/>
          </a:prstGeom>
          <a:ln w="22225" cmpd="sng">
            <a:solidFill>
              <a:schemeClr val="tx1"/>
            </a:solidFill>
            <a:miter lim="800000"/>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50" name="椭圆 49"/>
          <p:cNvSpPr/>
          <p:nvPr/>
        </p:nvSpPr>
        <p:spPr>
          <a:xfrm>
            <a:off x="6664884" y="4850380"/>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51" name="椭圆 50"/>
          <p:cNvSpPr/>
          <p:nvPr/>
        </p:nvSpPr>
        <p:spPr>
          <a:xfrm>
            <a:off x="7387040" y="4909438"/>
            <a:ext cx="288000" cy="288000"/>
          </a:xfrm>
          <a:prstGeom prst="ellipse">
            <a:avLst/>
          </a:prstGeom>
          <a:solidFill>
            <a:schemeClr val="bg1"/>
          </a:solidFill>
          <a:ln w="28575">
            <a:solidFill>
              <a:srgbClr val="C00000"/>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CN" dirty="0"/>
              <a:t>u</a:t>
            </a:r>
            <a:endParaRPr kumimoji="1" lang="zh-CN" altLang="en-US" dirty="0"/>
          </a:p>
        </p:txBody>
      </p:sp>
      <p:sp>
        <p:nvSpPr>
          <p:cNvPr id="52" name="椭圆 51"/>
          <p:cNvSpPr/>
          <p:nvPr/>
        </p:nvSpPr>
        <p:spPr>
          <a:xfrm>
            <a:off x="6971362"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cxnSp>
        <p:nvCxnSpPr>
          <p:cNvPr id="53" name="直线连接符 52"/>
          <p:cNvCxnSpPr>
            <a:stCxn id="51" idx="5"/>
            <a:endCxn id="48" idx="1"/>
          </p:cNvCxnSpPr>
          <p:nvPr/>
        </p:nvCxnSpPr>
        <p:spPr>
          <a:xfrm>
            <a:off x="7632863" y="5155262"/>
            <a:ext cx="238418" cy="361937"/>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4" name="直线连接符 53"/>
          <p:cNvCxnSpPr>
            <a:stCxn id="52" idx="7"/>
            <a:endCxn id="51" idx="3"/>
          </p:cNvCxnSpPr>
          <p:nvPr/>
        </p:nvCxnSpPr>
        <p:spPr>
          <a:xfrm flipV="1">
            <a:off x="7217185" y="5155262"/>
            <a:ext cx="212032" cy="361937"/>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5" name="直线连接符 54"/>
          <p:cNvCxnSpPr>
            <a:stCxn id="49" idx="4"/>
            <a:endCxn id="51" idx="0"/>
          </p:cNvCxnSpPr>
          <p:nvPr/>
        </p:nvCxnSpPr>
        <p:spPr>
          <a:xfrm>
            <a:off x="7498332" y="4488698"/>
            <a:ext cx="32709" cy="420740"/>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6" name="直线连接符 55"/>
          <p:cNvCxnSpPr>
            <a:stCxn id="50" idx="4"/>
            <a:endCxn id="52" idx="1"/>
          </p:cNvCxnSpPr>
          <p:nvPr/>
        </p:nvCxnSpPr>
        <p:spPr>
          <a:xfrm>
            <a:off x="6808885" y="5138380"/>
            <a:ext cx="204655" cy="37881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7" name="直线连接符 56"/>
          <p:cNvCxnSpPr>
            <a:stCxn id="50" idx="6"/>
            <a:endCxn id="51" idx="2"/>
          </p:cNvCxnSpPr>
          <p:nvPr/>
        </p:nvCxnSpPr>
        <p:spPr>
          <a:xfrm>
            <a:off x="6952884" y="4994380"/>
            <a:ext cx="434156" cy="5905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graphicFrame>
        <p:nvGraphicFramePr>
          <p:cNvPr id="58" name="表格 57"/>
          <p:cNvGraphicFramePr>
            <a:graphicFrameLocks noGrp="1"/>
          </p:cNvGraphicFramePr>
          <p:nvPr/>
        </p:nvGraphicFramePr>
        <p:xfrm>
          <a:off x="7920586" y="434773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.5</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9050" cap="flat" cmpd="sng" algn="ctr">
                      <a:solidFill>
                        <a:srgbClr val="C00000"/>
                      </a:solidFill>
                      <a:prstDash val="solid"/>
                      <a:round/>
                      <a:headEnd type="none" w="med" len="med"/>
                      <a:tailEnd type="none" w="med" len="med"/>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.9</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9050" cap="flat" cmpd="sng" algn="ctr">
                      <a:solidFill>
                        <a:srgbClr val="C00000"/>
                      </a:solidFill>
                      <a:prstDash val="solid"/>
                      <a:round/>
                      <a:headEnd type="none" w="med" len="med"/>
                      <a:tailEnd type="none" w="med" len="med"/>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.5</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9050" cap="flat" cmpd="sng" algn="ctr">
                      <a:solidFill>
                        <a:srgbClr val="C00000"/>
                      </a:solidFill>
                      <a:prstDash val="solid"/>
                      <a:round/>
                      <a:headEnd type="none" w="med" len="med"/>
                      <a:tailEnd type="none" w="med" len="med"/>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59" name="表格 58"/>
          <p:cNvGraphicFramePr>
            <a:graphicFrameLocks noGrp="1"/>
          </p:cNvGraphicFramePr>
          <p:nvPr/>
        </p:nvGraphicFramePr>
        <p:xfrm>
          <a:off x="6355041" y="441137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0" name="表格 59"/>
          <p:cNvGraphicFramePr>
            <a:graphicFrameLocks noGrp="1"/>
          </p:cNvGraphicFramePr>
          <p:nvPr/>
        </p:nvGraphicFramePr>
        <p:xfrm>
          <a:off x="6647021" y="5379941"/>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1" name="表格 60"/>
          <p:cNvGraphicFramePr>
            <a:graphicFrameLocks noGrp="1"/>
          </p:cNvGraphicFramePr>
          <p:nvPr/>
        </p:nvGraphicFramePr>
        <p:xfrm>
          <a:off x="7498331" y="5512519"/>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2" name="表格 61"/>
          <p:cNvGraphicFramePr>
            <a:graphicFrameLocks noGrp="1"/>
          </p:cNvGraphicFramePr>
          <p:nvPr/>
        </p:nvGraphicFramePr>
        <p:xfrm>
          <a:off x="7046811" y="3848902"/>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3" name="右箭头 62"/>
          <p:cNvSpPr/>
          <p:nvPr/>
        </p:nvSpPr>
        <p:spPr>
          <a:xfrm>
            <a:off x="4753722" y="4972982"/>
            <a:ext cx="1324561"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右箭头 63"/>
          <p:cNvSpPr/>
          <p:nvPr/>
        </p:nvSpPr>
        <p:spPr>
          <a:xfrm rot="454683">
            <a:off x="3360189" y="4904195"/>
            <a:ext cx="428808" cy="233643"/>
          </a:xfrm>
          <a:prstGeom prst="rightArrow">
            <a:avLst>
              <a:gd name="adj1" fmla="val 30376"/>
              <a:gd name="adj2" fmla="val 40683"/>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p:cNvSpPr/>
          <p:nvPr/>
        </p:nvSpPr>
        <p:spPr>
          <a:xfrm>
            <a:off x="4230596"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66" name="椭圆 65"/>
          <p:cNvSpPr/>
          <p:nvPr/>
        </p:nvSpPr>
        <p:spPr>
          <a:xfrm>
            <a:off x="3755823" y="4200698"/>
            <a:ext cx="288000" cy="288000"/>
          </a:xfrm>
          <a:prstGeom prst="ellipse">
            <a:avLst/>
          </a:prstGeom>
          <a:ln w="22225" cmpd="sng">
            <a:solidFill>
              <a:schemeClr val="tx1"/>
            </a:solidFill>
            <a:miter lim="800000"/>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sp>
        <p:nvSpPr>
          <p:cNvPr id="67" name="椭圆 66"/>
          <p:cNvSpPr/>
          <p:nvPr/>
        </p:nvSpPr>
        <p:spPr>
          <a:xfrm>
            <a:off x="3066376" y="4850380"/>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68" name="椭圆 67"/>
          <p:cNvSpPr/>
          <p:nvPr/>
        </p:nvSpPr>
        <p:spPr>
          <a:xfrm>
            <a:off x="3788532" y="4909438"/>
            <a:ext cx="288000" cy="288000"/>
          </a:xfrm>
          <a:prstGeom prst="ellipse">
            <a:avLst/>
          </a:prstGeom>
          <a:solidFill>
            <a:schemeClr val="bg1"/>
          </a:solidFill>
          <a:ln w="22225">
            <a:solidFill>
              <a:schemeClr val="tx1"/>
            </a:solidFill>
          </a:ln>
          <a:effectLst/>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CN" dirty="0">
                <a:solidFill>
                  <a:schemeClr val="tx1"/>
                </a:solidFill>
              </a:rPr>
              <a:t>u</a:t>
            </a:r>
            <a:endParaRPr kumimoji="1" lang="zh-CN" altLang="en-US" dirty="0">
              <a:solidFill>
                <a:schemeClr val="tx1"/>
              </a:solidFill>
            </a:endParaRPr>
          </a:p>
        </p:txBody>
      </p:sp>
      <p:sp>
        <p:nvSpPr>
          <p:cNvPr id="69" name="椭圆 68"/>
          <p:cNvSpPr/>
          <p:nvPr/>
        </p:nvSpPr>
        <p:spPr>
          <a:xfrm>
            <a:off x="3372854" y="5475021"/>
            <a:ext cx="288000" cy="288000"/>
          </a:xfrm>
          <a:prstGeom prst="ellipse">
            <a:avLst/>
          </a:prstGeom>
          <a:ln w="2222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cxnSp>
        <p:nvCxnSpPr>
          <p:cNvPr id="70" name="直线连接符 69"/>
          <p:cNvCxnSpPr>
            <a:stCxn id="68" idx="5"/>
            <a:endCxn id="65" idx="1"/>
          </p:cNvCxnSpPr>
          <p:nvPr/>
        </p:nvCxnSpPr>
        <p:spPr>
          <a:xfrm>
            <a:off x="4034355" y="5155262"/>
            <a:ext cx="238418" cy="361937"/>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cxnSp>
        <p:nvCxnSpPr>
          <p:cNvPr id="71" name="直线连接符 70"/>
          <p:cNvCxnSpPr>
            <a:stCxn id="69" idx="7"/>
            <a:endCxn id="68" idx="3"/>
          </p:cNvCxnSpPr>
          <p:nvPr/>
        </p:nvCxnSpPr>
        <p:spPr>
          <a:xfrm flipV="1">
            <a:off x="3618677" y="5155262"/>
            <a:ext cx="212032" cy="361937"/>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cxnSp>
        <p:nvCxnSpPr>
          <p:cNvPr id="72" name="直线连接符 71"/>
          <p:cNvCxnSpPr>
            <a:stCxn id="66" idx="4"/>
            <a:endCxn id="68" idx="0"/>
          </p:cNvCxnSpPr>
          <p:nvPr/>
        </p:nvCxnSpPr>
        <p:spPr>
          <a:xfrm>
            <a:off x="3899824" y="4488698"/>
            <a:ext cx="32709" cy="420740"/>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cxnSp>
        <p:nvCxnSpPr>
          <p:cNvPr id="73" name="直线连接符 72"/>
          <p:cNvCxnSpPr>
            <a:stCxn id="67" idx="4"/>
            <a:endCxn id="69" idx="1"/>
          </p:cNvCxnSpPr>
          <p:nvPr/>
        </p:nvCxnSpPr>
        <p:spPr>
          <a:xfrm>
            <a:off x="3210377" y="5138380"/>
            <a:ext cx="204655" cy="378818"/>
          </a:xfrm>
          <a:prstGeom prst="line">
            <a:avLst/>
          </a:prstGeom>
          <a:ln w="222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74" name="直线连接符 73"/>
          <p:cNvCxnSpPr>
            <a:stCxn id="67" idx="6"/>
            <a:endCxn id="68" idx="2"/>
          </p:cNvCxnSpPr>
          <p:nvPr/>
        </p:nvCxnSpPr>
        <p:spPr>
          <a:xfrm>
            <a:off x="3354376" y="4994380"/>
            <a:ext cx="434156" cy="59058"/>
          </a:xfrm>
          <a:prstGeom prst="line">
            <a:avLst/>
          </a:prstGeom>
          <a:ln w="12700">
            <a:solidFill>
              <a:schemeClr val="tx1">
                <a:alpha val="43000"/>
              </a:schemeClr>
            </a:solidFill>
          </a:ln>
        </p:spPr>
        <p:style>
          <a:lnRef idx="1">
            <a:schemeClr val="accent3"/>
          </a:lnRef>
          <a:fillRef idx="0">
            <a:schemeClr val="accent3"/>
          </a:fillRef>
          <a:effectRef idx="0">
            <a:schemeClr val="accent3"/>
          </a:effectRef>
          <a:fontRef idx="minor">
            <a:schemeClr val="tx1"/>
          </a:fontRef>
        </p:style>
      </p:cxnSp>
      <p:graphicFrame>
        <p:nvGraphicFramePr>
          <p:cNvPr id="75" name="表格 74"/>
          <p:cNvGraphicFramePr>
            <a:graphicFrameLocks noGrp="1"/>
          </p:cNvGraphicFramePr>
          <p:nvPr/>
        </p:nvGraphicFramePr>
        <p:xfrm>
          <a:off x="4322078" y="434773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7030A0">
                        <a:alpha val="21000"/>
                      </a:srgbClr>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7030A0">
                        <a:alpha val="21000"/>
                      </a:srgbClr>
                    </a:solidFill>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solidFill>
                      <a:srgbClr val="7030A0">
                        <a:alpha val="21000"/>
                      </a:srgbClr>
                    </a:solidFill>
                  </a:tcPr>
                </a:tc>
              </a:tr>
            </a:tbl>
          </a:graphicData>
        </a:graphic>
      </p:graphicFrame>
      <p:graphicFrame>
        <p:nvGraphicFramePr>
          <p:cNvPr id="76" name="表格 75"/>
          <p:cNvGraphicFramePr>
            <a:graphicFrameLocks noGrp="1"/>
          </p:cNvGraphicFramePr>
          <p:nvPr/>
        </p:nvGraphicFramePr>
        <p:xfrm>
          <a:off x="2756533" y="4411373"/>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7" name="表格 76"/>
          <p:cNvGraphicFramePr>
            <a:graphicFrameLocks noGrp="1"/>
          </p:cNvGraphicFramePr>
          <p:nvPr/>
        </p:nvGraphicFramePr>
        <p:xfrm>
          <a:off x="3048513" y="5379941"/>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8" name="表格 77"/>
          <p:cNvGraphicFramePr>
            <a:graphicFrameLocks noGrp="1"/>
          </p:cNvGraphicFramePr>
          <p:nvPr/>
        </p:nvGraphicFramePr>
        <p:xfrm>
          <a:off x="3899823" y="5512519"/>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79" name="表格 78"/>
          <p:cNvGraphicFramePr>
            <a:graphicFrameLocks noGrp="1"/>
          </p:cNvGraphicFramePr>
          <p:nvPr/>
        </p:nvGraphicFramePr>
        <p:xfrm>
          <a:off x="3448303" y="3848902"/>
          <a:ext cx="208280" cy="735339"/>
        </p:xfrm>
        <a:graphic>
          <a:graphicData uri="http://schemas.openxmlformats.org/drawingml/2006/table">
            <a:tbl>
              <a:tblPr firstRow="1" bandRow="1">
                <a:tableStyleId>{5940675A-B579-460E-94D1-54222C63F5DA}</a:tableStyleId>
              </a:tblPr>
              <a:tblGrid>
                <a:gridCol w="208280"/>
              </a:tblGrid>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1</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113">
                <a:tc>
                  <a:txBody>
                    <a:bodyPr/>
                    <a:lstStyle/>
                    <a:p>
                      <a:pPr algn="ctr"/>
                      <a:r>
                        <a:rPr lang="en-US" altLang="zh-CN" sz="1200" dirty="0">
                          <a:solidFill>
                            <a:schemeClr val="tx1"/>
                          </a:solidFill>
                          <a:latin typeface="Arial" panose="020B0604020202020204" pitchFamily="34" charset="0"/>
                          <a:cs typeface="Arial" panose="020B0604020202020204" pitchFamily="34" charset="0"/>
                        </a:rPr>
                        <a:t>0</a:t>
                      </a:r>
                      <a:endParaRPr lang="zh-CN" altLang="en-US" sz="1200" dirty="0">
                        <a:solidFill>
                          <a:schemeClr val="tx1"/>
                        </a:solidFill>
                        <a:latin typeface="Arial" panose="020B0604020202020204" pitchFamily="34" charset="0"/>
                        <a:cs typeface="Arial" panose="020B0604020202020204" pitchFamily="34" charset="0"/>
                      </a:endParaRPr>
                    </a:p>
                  </a:txBody>
                  <a:tcPr marL="0" marR="0"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0" name="右箭头 79"/>
          <p:cNvSpPr/>
          <p:nvPr/>
        </p:nvSpPr>
        <p:spPr>
          <a:xfrm rot="17979439">
            <a:off x="3515570" y="5232173"/>
            <a:ext cx="422053" cy="233643"/>
          </a:xfrm>
          <a:prstGeom prst="rightArrow">
            <a:avLst>
              <a:gd name="adj1" fmla="val 30376"/>
              <a:gd name="adj2" fmla="val 40683"/>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右箭头 80"/>
          <p:cNvSpPr/>
          <p:nvPr/>
        </p:nvSpPr>
        <p:spPr>
          <a:xfrm rot="14215207">
            <a:off x="3948195" y="5215529"/>
            <a:ext cx="422053" cy="233643"/>
          </a:xfrm>
          <a:prstGeom prst="rightArrow">
            <a:avLst>
              <a:gd name="adj1" fmla="val 30376"/>
              <a:gd name="adj2" fmla="val 40683"/>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右箭头 81"/>
          <p:cNvSpPr/>
          <p:nvPr/>
        </p:nvSpPr>
        <p:spPr>
          <a:xfrm rot="5199213">
            <a:off x="3710009" y="4587819"/>
            <a:ext cx="414485" cy="233643"/>
          </a:xfrm>
          <a:prstGeom prst="rightArrow">
            <a:avLst>
              <a:gd name="adj1" fmla="val 30376"/>
              <a:gd name="adj2" fmla="val 40683"/>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83" name="文本框 82">
                <a:extLst>
                  <a:ext uri="{FF2B5EF4-FFF2-40B4-BE49-F238E27FC236}">
                    <a14:artisticCrisscrossEtching id="{1CDB52AE-3069-6546-A134-8426ADF7604D}"/>
                  </a:ext>
                </a:extLst>
              </p:cNvPr>
              <p:cNvSpPr txBox="1"/>
              <p:nvPr/>
            </p:nvSpPr>
            <p:spPr>
              <a:xfrm>
                <a:off x="4434679" y="3827206"/>
                <a:ext cx="489173" cy="379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m:rPr>
                              <m:sty m:val="p"/>
                            </m:rPr>
                            <a:rPr kumimoji="1" lang="en-US" altLang="zh-CN" b="0" i="0" smtClean="0">
                              <a:latin typeface="Cambria Math" panose="02040503050406030204" pitchFamily="18" charset="0"/>
                            </a:rPr>
                            <m:t>h</m:t>
                          </m:r>
                        </m:e>
                        <m:sub>
                          <m:r>
                            <m:rPr>
                              <m:sty m:val="p"/>
                            </m:rPr>
                            <a:rPr kumimoji="1" lang="en-US" altLang="zh-CN" b="0" i="0" smtClean="0">
                              <a:latin typeface="Cambria Math" panose="02040503050406030204" pitchFamily="18" charset="0"/>
                            </a:rPr>
                            <m:t>u</m:t>
                          </m:r>
                        </m:sub>
                        <m:sup>
                          <m:r>
                            <a:rPr kumimoji="1" lang="en-US" altLang="zh-CN" i="0">
                              <a:latin typeface="Cambria Math" panose="02040503050406030204" pitchFamily="18" charset="0"/>
                              <a:ea typeface="Cambria Math" panose="02040503050406030204" pitchFamily="18" charset="0"/>
                            </a:rPr>
                            <m:t>ℓ</m:t>
                          </m:r>
                        </m:sup>
                      </m:sSubSup>
                    </m:oMath>
                  </m:oMathPara>
                </a14:m>
                <a:endParaRPr kumimoji="1" lang="zh-CN" altLang="en-US" dirty="0"/>
              </a:p>
            </p:txBody>
          </p:sp>
        </mc:Choice>
        <mc:Fallback>
          <p:sp>
            <p:nvSpPr>
              <p:cNvPr id="83" name="文本框 82"/>
              <p:cNvSpPr txBox="1">
                <a:spLocks noRot="1" noChangeAspect="1" noMove="1" noResize="1" noEditPoints="1" noAdjustHandles="1" noChangeArrowheads="1" noChangeShapeType="1" noTextEdit="1"/>
              </p:cNvSpPr>
              <p:nvPr/>
            </p:nvSpPr>
            <p:spPr>
              <a:xfrm>
                <a:off x="4434679" y="3827206"/>
                <a:ext cx="489173" cy="379206"/>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84" name="文本框 83"/>
          <p:cNvSpPr txBox="1"/>
          <p:nvPr/>
        </p:nvSpPr>
        <p:spPr>
          <a:xfrm>
            <a:off x="4786482" y="4657656"/>
            <a:ext cx="1191544" cy="338554"/>
          </a:xfrm>
          <a:prstGeom prst="rect">
            <a:avLst/>
          </a:prstGeom>
          <a:noFill/>
        </p:spPr>
        <p:txBody>
          <a:bodyPr wrap="none" rtlCol="0">
            <a:spAutoFit/>
          </a:bodyPr>
          <a:lstStyle/>
          <a:p>
            <a:r>
              <a:rPr lang="en-US" altLang="zh-CN" sz="1600" dirty="0">
                <a:latin typeface="Microsoft YaHei" panose="020B0503020204020204" pitchFamily="34" charset="-122"/>
                <a:ea typeface="Microsoft YaHei" panose="020B0503020204020204" pitchFamily="34" charset="-122"/>
              </a:rPr>
              <a:t>aggregate</a:t>
            </a:r>
            <a:endParaRPr lang="zh-CN" altLang="en-US" sz="1600" dirty="0">
              <a:latin typeface="Microsoft YaHei" panose="020B0503020204020204" pitchFamily="34" charset="-122"/>
              <a:ea typeface="Microsoft YaHei" panose="020B0503020204020204" pitchFamily="34" charset="-122"/>
            </a:endParaRPr>
          </a:p>
        </p:txBody>
      </p:sp>
      <p:pic>
        <p:nvPicPr>
          <p:cNvPr id="86" name="内容占位符 43"/>
          <p:cNvPicPr>
            <a:picLocks noChangeAspect="1"/>
          </p:cNvPicPr>
          <p:nvPr/>
        </p:nvPicPr>
        <p:blipFill>
          <a:blip r:embed="rId4"/>
          <a:stretch>
            <a:fillRect/>
          </a:stretch>
        </p:blipFill>
        <p:spPr bwMode="auto">
          <a:xfrm rot="5400000">
            <a:off x="9236432" y="4545596"/>
            <a:ext cx="1059986" cy="291880"/>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89" name="文本框 88">
                <a:extLst>
                  <a:ext uri="{FF2B5EF4-FFF2-40B4-BE49-F238E27FC236}">
                    <a14:artisticCrisscrossEtching id="{C47A0E80-83B6-6F4D-8127-719769302EE0}"/>
                  </a:ext>
                </a:extLst>
              </p:cNvPr>
              <p:cNvSpPr txBox="1"/>
              <p:nvPr/>
            </p:nvSpPr>
            <p:spPr>
              <a:xfrm>
                <a:off x="9473770" y="5285418"/>
                <a:ext cx="691151" cy="379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m:rPr>
                              <m:sty m:val="p"/>
                            </m:rPr>
                            <a:rPr kumimoji="1" lang="en-US" altLang="zh-CN" b="0" i="0" smtClean="0">
                              <a:latin typeface="Cambria Math" panose="02040503050406030204" pitchFamily="18" charset="0"/>
                            </a:rPr>
                            <m:t>h</m:t>
                          </m:r>
                        </m:e>
                        <m:sub>
                          <m:r>
                            <m:rPr>
                              <m:sty m:val="p"/>
                            </m:rPr>
                            <a:rPr kumimoji="1" lang="en-US" altLang="zh-CN" b="0" i="0" smtClean="0">
                              <a:latin typeface="Cambria Math" panose="02040503050406030204" pitchFamily="18" charset="0"/>
                            </a:rPr>
                            <m:t>u</m:t>
                          </m:r>
                        </m:sub>
                        <m:sup>
                          <m:r>
                            <a:rPr kumimoji="1" lang="en-US" altLang="zh-CN" i="0">
                              <a:latin typeface="Cambria Math" panose="02040503050406030204" pitchFamily="18" charset="0"/>
                              <a:ea typeface="Cambria Math" panose="02040503050406030204" pitchFamily="18" charset="0"/>
                            </a:rPr>
                            <m:t>ℓ</m:t>
                          </m:r>
                          <m:r>
                            <a:rPr kumimoji="1" lang="en-US" altLang="zh-CN" b="0" i="0" smtClean="0">
                              <a:latin typeface="Cambria Math" panose="02040503050406030204" pitchFamily="18" charset="0"/>
                              <a:ea typeface="Cambria Math" panose="02040503050406030204" pitchFamily="18" charset="0"/>
                            </a:rPr>
                            <m:t>+1</m:t>
                          </m:r>
                        </m:sup>
                      </m:sSubSup>
                    </m:oMath>
                  </m:oMathPara>
                </a14:m>
                <a:endParaRPr kumimoji="1" lang="zh-CN" altLang="en-US" dirty="0"/>
              </a:p>
            </p:txBody>
          </p:sp>
        </mc:Choice>
        <mc:Fallback>
          <p:sp>
            <p:nvSpPr>
              <p:cNvPr id="89" name="文本框 88"/>
              <p:cNvSpPr txBox="1">
                <a:spLocks noRot="1" noChangeAspect="1" noMove="1" noResize="1" noEditPoints="1" noAdjustHandles="1" noChangeArrowheads="1" noChangeShapeType="1" noTextEdit="1"/>
              </p:cNvSpPr>
              <p:nvPr/>
            </p:nvSpPr>
            <p:spPr>
              <a:xfrm>
                <a:off x="9473770" y="5285418"/>
                <a:ext cx="691151" cy="379206"/>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93" name="右箭头 92"/>
          <p:cNvSpPr/>
          <p:nvPr/>
        </p:nvSpPr>
        <p:spPr bwMode="auto">
          <a:xfrm>
            <a:off x="8343028" y="4399938"/>
            <a:ext cx="1166166" cy="734133"/>
          </a:xfrm>
          <a:prstGeom prst="rightArrow">
            <a:avLst>
              <a:gd name="adj1" fmla="val 35535"/>
              <a:gd name="adj2" fmla="val 46263"/>
            </a:avLst>
          </a:prstGeom>
          <a:solidFill>
            <a:schemeClr val="accent2">
              <a:alpha val="55000"/>
            </a:schemeClr>
          </a:solidFill>
          <a:ln w="9525" cap="flat" cmpd="sng" algn="ctr">
            <a:solidFill>
              <a:schemeClr val="accent2"/>
            </a:solidFill>
            <a:prstDash val="solid"/>
            <a:round/>
            <a:headEnd type="none" w="med" len="med"/>
            <a:tailEnd type="triangle" w="sm" len="lg"/>
          </a:ln>
          <a:effectLst/>
        </p:spPr>
        <p:txBody>
          <a:bodyPr vert="horz" wrap="square" lIns="91440" tIns="45720" rIns="91440" bIns="45720" numCol="1" rtlCol="0" anchor="t" anchorCtr="0" compatLnSpc="1"/>
          <a:lstStyle/>
          <a:p>
            <a:pPr algn="ctr"/>
            <a:r>
              <a:rPr kumimoji="0" lang="en-US" altLang="zh-CN" sz="1200" dirty="0">
                <a:latin typeface="Microsoft YaHei" panose="020B0503020204020204" pitchFamily="34" charset="-122"/>
                <a:ea typeface="Microsoft YaHei" panose="020B0503020204020204" pitchFamily="34" charset="-122"/>
              </a:rPr>
              <a:t>MLP</a:t>
            </a:r>
            <a:endParaRPr kumimoji="0" lang="zh-CN" altLang="en-US" dirty="0">
              <a:latin typeface="Microsoft YaHei" panose="020B0503020204020204" pitchFamily="34" charset="-122"/>
              <a:ea typeface="Microsoft YaHei" panose="020B0503020204020204" pitchFamily="34" charset="-122"/>
            </a:endParaRPr>
          </a:p>
        </p:txBody>
      </p:sp>
      <p:sp>
        <p:nvSpPr>
          <p:cNvPr id="9" name="內容版面配置區 8"/>
          <p:cNvSpPr>
            <a:spLocks noGrp="1"/>
          </p:cNvSpPr>
          <p:nvPr>
            <p:ph idx="1"/>
          </p:nvPr>
        </p:nvSpPr>
        <p:spPr/>
        <p:txBody>
          <a:bodyPr/>
          <a:lstStyle/>
          <a:p>
            <a:endParaRPr lang="zh-TW" altLang="en-US" dirty="0"/>
          </a:p>
        </p:txBody>
      </p:sp>
      <p:sp>
        <p:nvSpPr>
          <p:cNvPr id="13" name="箭號: 向右 12"/>
          <p:cNvSpPr/>
          <p:nvPr/>
        </p:nvSpPr>
        <p:spPr>
          <a:xfrm>
            <a:off x="8343028" y="4434609"/>
            <a:ext cx="1183296" cy="699111"/>
          </a:xfrm>
          <a:prstGeom prst="rightArrow">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0" name="文字方塊 9">
                <a:extLst>
                  <a:ext uri="{FF2B5EF4-FFF2-40B4-BE49-F238E27FC236}">
                    <a14:artisticCrisscrossEtching id="{6B49FCDA-9A94-4042-96B0-AEE81403452E}"/>
                  </a:ext>
                </a:extLst>
              </p:cNvPr>
              <p:cNvSpPr txBox="1"/>
              <p:nvPr/>
            </p:nvSpPr>
            <p:spPr>
              <a:xfrm>
                <a:off x="8534236" y="4604166"/>
                <a:ext cx="485111" cy="369332"/>
              </a:xfrm>
              <a:prstGeom prst="rect">
                <a:avLst/>
              </a:prstGeom>
              <a:solidFill>
                <a:schemeClr val="tx2">
                  <a:lumMod val="40000"/>
                  <a:lumOff val="60000"/>
                </a:schemeClr>
              </a:solidFill>
              <a:ln>
                <a:solidFill>
                  <a:schemeClr val="tx2">
                    <a:lumMod val="40000"/>
                    <a:lumOff val="6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𝜎</m:t>
                      </m:r>
                    </m:oMath>
                  </m:oMathPara>
                </a14:m>
                <a:endParaRPr lang="zh-TW" altLang="en-US" dirty="0"/>
              </a:p>
            </p:txBody>
          </p:sp>
        </mc:Choice>
        <mc:Fallback>
          <p:sp>
            <p:nvSpPr>
              <p:cNvPr id="10" name="文字方塊 9"/>
              <p:cNvSpPr txBox="1">
                <a:spLocks noRot="1" noChangeAspect="1" noMove="1" noResize="1" noEditPoints="1" noAdjustHandles="1" noChangeArrowheads="1" noChangeShapeType="1" noTextEdit="1"/>
              </p:cNvSpPr>
              <p:nvPr/>
            </p:nvSpPr>
            <p:spPr>
              <a:xfrm>
                <a:off x="8534236" y="4604166"/>
                <a:ext cx="485111" cy="369332"/>
              </a:xfrm>
              <a:prstGeom prst="rect">
                <a:avLst/>
              </a:prstGeom>
              <a:blipFill rotWithShape="1">
                <a:blip r:embed="rId6"/>
                <a:stretch>
                  <a:fillRect/>
                </a:stretch>
              </a:blipFill>
              <a:ln>
                <a:solidFill>
                  <a:schemeClr val="tx2">
                    <a:lumMod val="40000"/>
                    <a:lumOff val="60000"/>
                  </a:schemeClr>
                </a:solidFill>
              </a:ln>
            </p:spPr>
            <p:txBody>
              <a:bodyPr/>
              <a:lstStyle/>
              <a:p>
                <a:r>
                  <a:rPr lang="zh-TW" altLang="en-US">
                    <a:noFill/>
                  </a:rPr>
                  <a:t> </a:t>
                </a:r>
                <a:endParaRPr lang="zh-TW" altLang="en-US">
                  <a:noFill/>
                </a:endParaRPr>
              </a:p>
            </p:txBody>
          </p:sp>
        </mc:Fallback>
      </mc:AlternateContent>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38400" y="1981200"/>
            <a:ext cx="6781800" cy="1362456"/>
          </a:xfrm>
        </p:spPr>
        <p:txBody>
          <a:bodyPr/>
          <a:lstStyle/>
          <a:p>
            <a:r>
              <a:rPr lang="en-US" altLang="zh-TW" sz="6000" dirty="0"/>
              <a:t>RNN, LSTM and GRU</a:t>
            </a:r>
            <a:endParaRPr lang="zh-TW" altLang="en-US" dirty="0"/>
          </a:p>
        </p:txBody>
      </p:sp>
      <p:sp>
        <p:nvSpPr>
          <p:cNvPr id="4" name="投影片編號版面配置區 3"/>
          <p:cNvSpPr>
            <a:spLocks noGrp="1"/>
          </p:cNvSpPr>
          <p:nvPr>
            <p:ph type="sldNum" sz="quarter" idx="12"/>
          </p:nvPr>
        </p:nvSpPr>
        <p:spPr/>
        <p:txBody>
          <a:bodyPr/>
          <a:lstStyle/>
          <a:p>
            <a:pPr>
              <a:defRPr/>
            </a:pPr>
            <a:fld id="{5ADB89F8-2A0E-4B58-ACCB-270A2F4E878B}" type="slidenum">
              <a:rPr lang="zh-TW" altLang="en-US" smtClean="0"/>
            </a:fld>
            <a:endParaRPr lang="en-US" altLang="zh-TW"/>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5400" dirty="0"/>
              <a:t>RNN, LSTM and GRU</a:t>
            </a:r>
            <a:endParaRPr lang="zh-TW" altLang="en-US" sz="5400" dirty="0"/>
          </a:p>
        </p:txBody>
      </p:sp>
      <p:sp>
        <p:nvSpPr>
          <p:cNvPr id="3" name="內容版面配置區 2"/>
          <p:cNvSpPr>
            <a:spLocks noGrp="1"/>
          </p:cNvSpPr>
          <p:nvPr>
            <p:ph idx="1"/>
          </p:nvPr>
        </p:nvSpPr>
        <p:spPr/>
        <p:txBody>
          <a:bodyPr/>
          <a:lstStyle/>
          <a:p>
            <a:r>
              <a:rPr lang="en-US" altLang="zh-TW" sz="3200" dirty="0">
                <a:latin typeface="Arial" panose="020B0604020202020204" pitchFamily="34" charset="0"/>
                <a:cs typeface="Arial" panose="020B0604020202020204" pitchFamily="34" charset="0"/>
              </a:rPr>
              <a:t>RNN (Recurrent Neural Network) is a form of neural networks that feed outputs back to the inputs during operation</a:t>
            </a:r>
            <a:endParaRPr lang="en-US" altLang="zh-TW" sz="3200" dirty="0">
              <a:latin typeface="Arial" panose="020B0604020202020204" pitchFamily="34" charset="0"/>
              <a:cs typeface="Arial" panose="020B0604020202020204" pitchFamily="34" charset="0"/>
            </a:endParaRPr>
          </a:p>
          <a:p>
            <a:r>
              <a:rPr lang="en-US" altLang="zh-TW" sz="3200" dirty="0">
                <a:latin typeface="Arial" panose="020B0604020202020204" pitchFamily="34" charset="0"/>
                <a:cs typeface="Arial" panose="020B0604020202020204" pitchFamily="34" charset="0"/>
              </a:rPr>
              <a:t>LSTM (Long Short-Term Memory) </a:t>
            </a:r>
            <a:endParaRPr lang="en-US" altLang="zh-TW" sz="3200" dirty="0">
              <a:solidFill>
                <a:schemeClr val="accent2"/>
              </a:solidFill>
              <a:latin typeface="Arial" panose="020B0604020202020204" pitchFamily="34" charset="0"/>
              <a:cs typeface="Arial" panose="020B0604020202020204" pitchFamily="34" charset="0"/>
            </a:endParaRPr>
          </a:p>
          <a:p>
            <a:pPr lvl="1"/>
            <a:r>
              <a:rPr lang="en-US" altLang="zh-TW" sz="2800" dirty="0">
                <a:latin typeface="Arial" panose="020B0604020202020204" pitchFamily="34" charset="0"/>
                <a:cs typeface="Arial" panose="020B0604020202020204" pitchFamily="34" charset="0"/>
              </a:rPr>
              <a:t>It fixes the vanishing gradient problem of the original RNN</a:t>
            </a:r>
            <a:endParaRPr lang="en-US" altLang="zh-TW" sz="3000" dirty="0">
              <a:latin typeface="Arial" panose="020B0604020202020204" pitchFamily="34" charset="0"/>
              <a:cs typeface="Arial" panose="020B0604020202020204" pitchFamily="34" charset="0"/>
            </a:endParaRPr>
          </a:p>
          <a:p>
            <a:r>
              <a:rPr lang="en-US" altLang="zh-TW" sz="3200" dirty="0">
                <a:latin typeface="Arial" panose="020B0604020202020204" pitchFamily="34" charset="0"/>
                <a:cs typeface="Arial" panose="020B0604020202020204" pitchFamily="34" charset="0"/>
              </a:rPr>
              <a:t>GRU (Gated Recurrent Units) </a:t>
            </a:r>
            <a:endParaRPr lang="en-US" altLang="zh-TW" sz="3200" dirty="0">
              <a:solidFill>
                <a:schemeClr val="accent2"/>
              </a:solidFill>
              <a:latin typeface="Arial" panose="020B0604020202020204" pitchFamily="34" charset="0"/>
              <a:cs typeface="Arial" panose="020B0604020202020204" pitchFamily="34" charset="0"/>
            </a:endParaRPr>
          </a:p>
          <a:p>
            <a:pPr lvl="1"/>
            <a:r>
              <a:rPr lang="en-US" altLang="zh-TW" sz="2800" dirty="0">
                <a:latin typeface="Arial" panose="020B0604020202020204" pitchFamily="34" charset="0"/>
                <a:cs typeface="Arial" panose="020B0604020202020204" pitchFamily="34" charset="0"/>
              </a:rPr>
              <a:t>Like LSTM, it has a forget gate, but has fewer parameters than LSTM, as it lacks an output gate</a:t>
            </a:r>
            <a:endParaRPr lang="en-US" altLang="zh-TW" sz="32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5400" dirty="0">
                <a:latin typeface="Arial" panose="020B0604020202020204" pitchFamily="34" charset="0"/>
                <a:cs typeface="Arial" panose="020B0604020202020204" pitchFamily="34" charset="0"/>
              </a:rPr>
              <a:t>RNN</a:t>
            </a:r>
            <a:endParaRPr lang="zh-TW" altLang="en-US" sz="5400" dirty="0">
              <a:latin typeface="Arial" panose="020B0604020202020204" pitchFamily="34" charset="0"/>
              <a:cs typeface="Arial" panose="020B0604020202020204" pitchFamily="34" charset="0"/>
            </a:endParaRPr>
          </a:p>
        </p:txBody>
      </p:sp>
      <p:sp>
        <p:nvSpPr>
          <p:cNvPr id="3" name="內容版面配置區 2"/>
          <p:cNvSpPr>
            <a:spLocks noGrp="1"/>
          </p:cNvSpPr>
          <p:nvPr>
            <p:ph idx="1"/>
          </p:nvPr>
        </p:nvSpPr>
        <p:spPr/>
        <p:txBody>
          <a:bodyPr/>
          <a:lstStyle/>
          <a:p>
            <a:r>
              <a:rPr lang="en-US" altLang="zh-TW" dirty="0">
                <a:latin typeface="Arial" panose="020B0604020202020204" pitchFamily="34" charset="0"/>
                <a:cs typeface="Arial" panose="020B0604020202020204" pitchFamily="34" charset="0"/>
              </a:rPr>
              <a:t>Treat each time sample as an unit.</a:t>
            </a:r>
            <a:endParaRPr lang="en-US" altLang="zh-TW" dirty="0">
              <a:latin typeface="Arial" panose="020B0604020202020204" pitchFamily="34" charset="0"/>
              <a:cs typeface="Arial" panose="020B0604020202020204" pitchFamily="34" charset="0"/>
            </a:endParaRPr>
          </a:p>
          <a:p>
            <a:endParaRPr lang="en-US" altLang="zh-TW" dirty="0">
              <a:latin typeface="Arial" panose="020B0604020202020204" pitchFamily="34" charset="0"/>
              <a:cs typeface="Arial" panose="020B0604020202020204" pitchFamily="34" charset="0"/>
            </a:endParaRPr>
          </a:p>
          <a:p>
            <a:endParaRPr lang="en-US" altLang="zh-TW" dirty="0">
              <a:latin typeface="Arial" panose="020B0604020202020204" pitchFamily="34" charset="0"/>
              <a:cs typeface="Arial" panose="020B0604020202020204" pitchFamily="34" charset="0"/>
            </a:endParaRPr>
          </a:p>
          <a:p>
            <a:endParaRPr lang="en-US" altLang="zh-TW" dirty="0">
              <a:latin typeface="Arial" panose="020B0604020202020204" pitchFamily="34" charset="0"/>
              <a:cs typeface="Arial" panose="020B0604020202020204" pitchFamily="34" charset="0"/>
            </a:endParaRPr>
          </a:p>
          <a:p>
            <a:endParaRPr lang="en-US" altLang="zh-TW" dirty="0">
              <a:latin typeface="Arial" panose="020B0604020202020204" pitchFamily="34" charset="0"/>
              <a:cs typeface="Arial" panose="020B0604020202020204" pitchFamily="34" charset="0"/>
            </a:endParaRPr>
          </a:p>
          <a:p>
            <a:endParaRPr lang="en-US" altLang="zh-TW" dirty="0">
              <a:latin typeface="Arial" panose="020B0604020202020204" pitchFamily="34" charset="0"/>
              <a:cs typeface="Arial" panose="020B0604020202020204" pitchFamily="34" charset="0"/>
            </a:endParaRPr>
          </a:p>
          <a:p>
            <a:endParaRPr lang="en-US" altLang="zh-TW" dirty="0">
              <a:latin typeface="Arial" panose="020B0604020202020204" pitchFamily="34" charset="0"/>
              <a:cs typeface="Arial" panose="020B0604020202020204" pitchFamily="34" charset="0"/>
            </a:endParaRPr>
          </a:p>
          <a:p>
            <a:r>
              <a:rPr lang="en-US" altLang="zh-TW" sz="2000" dirty="0">
                <a:latin typeface="Arial" panose="020B0604020202020204" pitchFamily="34" charset="0"/>
                <a:cs typeface="Arial" panose="020B0604020202020204" pitchFamily="34" charset="0"/>
              </a:rPr>
              <a:t>But RNN suffers from the vanishing gradient problem.</a:t>
            </a:r>
            <a:endParaRPr lang="en-US" altLang="zh-TW" dirty="0">
              <a:latin typeface="Arial" panose="020B0604020202020204" pitchFamily="34" charset="0"/>
              <a:cs typeface="Arial" panose="020B0604020202020204" pitchFamily="34" charset="0"/>
            </a:endParaRPr>
          </a:p>
          <a:p>
            <a:endParaRPr lang="zh-TW" altLang="en-US" dirty="0">
              <a:latin typeface="Arial" panose="020B0604020202020204" pitchFamily="34" charset="0"/>
              <a:cs typeface="Arial" panose="020B0604020202020204" pitchFamily="34" charset="0"/>
            </a:endParaRPr>
          </a:p>
        </p:txBody>
      </p:sp>
      <p:grpSp>
        <p:nvGrpSpPr>
          <p:cNvPr id="7" name="群組 6"/>
          <p:cNvGrpSpPr/>
          <p:nvPr/>
        </p:nvGrpSpPr>
        <p:grpSpPr>
          <a:xfrm>
            <a:off x="3776556" y="3586014"/>
            <a:ext cx="685800" cy="533400"/>
            <a:chOff x="3733800" y="3349651"/>
            <a:chExt cx="685800" cy="533400"/>
          </a:xfrm>
        </p:grpSpPr>
        <p:sp>
          <p:nvSpPr>
            <p:cNvPr id="5" name="文字方塊 4"/>
            <p:cNvSpPr txBox="1"/>
            <p:nvPr/>
          </p:nvSpPr>
          <p:spPr>
            <a:xfrm>
              <a:off x="3886200" y="3352800"/>
              <a:ext cx="389850" cy="461665"/>
            </a:xfrm>
            <a:prstGeom prst="rect">
              <a:avLst/>
            </a:prstGeom>
            <a:noFill/>
          </p:spPr>
          <p:txBody>
            <a:bodyPr wrap="none" rtlCol="0">
              <a:spAutoFit/>
            </a:bodyPr>
            <a:lstStyle/>
            <a:p>
              <a:r>
                <a:rPr lang="en-US" altLang="zh-TW" sz="2400" dirty="0"/>
                <a:t>A</a:t>
              </a:r>
              <a:endParaRPr lang="zh-TW" altLang="en-US" sz="2400" dirty="0"/>
            </a:p>
          </p:txBody>
        </p:sp>
        <p:sp>
          <p:nvSpPr>
            <p:cNvPr id="6" name="矩形 5"/>
            <p:cNvSpPr/>
            <p:nvPr/>
          </p:nvSpPr>
          <p:spPr>
            <a:xfrm>
              <a:off x="3733800" y="3349651"/>
              <a:ext cx="6858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p:cNvGrpSpPr/>
          <p:nvPr/>
        </p:nvGrpSpPr>
        <p:grpSpPr>
          <a:xfrm>
            <a:off x="5317278" y="3593256"/>
            <a:ext cx="685800" cy="533400"/>
            <a:chOff x="3733800" y="3349651"/>
            <a:chExt cx="685800" cy="533400"/>
          </a:xfrm>
        </p:grpSpPr>
        <p:sp>
          <p:nvSpPr>
            <p:cNvPr id="12" name="文字方塊 11"/>
            <p:cNvSpPr txBox="1"/>
            <p:nvPr/>
          </p:nvSpPr>
          <p:spPr>
            <a:xfrm>
              <a:off x="3886200" y="3352800"/>
              <a:ext cx="389850" cy="461665"/>
            </a:xfrm>
            <a:prstGeom prst="rect">
              <a:avLst/>
            </a:prstGeom>
            <a:noFill/>
          </p:spPr>
          <p:txBody>
            <a:bodyPr wrap="none" rtlCol="0">
              <a:spAutoFit/>
            </a:bodyPr>
            <a:lstStyle/>
            <a:p>
              <a:r>
                <a:rPr lang="en-US" altLang="zh-TW" sz="2400" dirty="0"/>
                <a:t>A</a:t>
              </a:r>
              <a:endParaRPr lang="zh-TW" altLang="en-US" sz="2400" dirty="0"/>
            </a:p>
          </p:txBody>
        </p:sp>
        <p:sp>
          <p:nvSpPr>
            <p:cNvPr id="13" name="矩形 12"/>
            <p:cNvSpPr/>
            <p:nvPr/>
          </p:nvSpPr>
          <p:spPr>
            <a:xfrm>
              <a:off x="3733800" y="3349651"/>
              <a:ext cx="6858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0" name="直線單箭頭接點 19"/>
          <p:cNvCxnSpPr/>
          <p:nvPr/>
        </p:nvCxnSpPr>
        <p:spPr>
          <a:xfrm flipV="1">
            <a:off x="4889817" y="4050829"/>
            <a:ext cx="427461" cy="250242"/>
          </a:xfrm>
          <a:prstGeom prst="bentConnector3">
            <a:avLst>
              <a:gd name="adj1" fmla="val -12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6" idx="3"/>
            <a:endCxn id="13" idx="1"/>
          </p:cNvCxnSpPr>
          <p:nvPr/>
        </p:nvCxnSpPr>
        <p:spPr>
          <a:xfrm>
            <a:off x="4462356" y="3852714"/>
            <a:ext cx="854922" cy="72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3155601" y="4175950"/>
            <a:ext cx="491380" cy="400110"/>
          </a:xfrm>
          <a:prstGeom prst="rect">
            <a:avLst/>
          </a:prstGeom>
          <a:noFill/>
        </p:spPr>
        <p:txBody>
          <a:bodyPr wrap="square" rtlCol="0">
            <a:spAutoFit/>
          </a:bodyPr>
          <a:lstStyle/>
          <a:p>
            <a:r>
              <a:rPr lang="en-US" altLang="zh-TW" sz="2000" dirty="0"/>
              <a:t>x</a:t>
            </a:r>
            <a:r>
              <a:rPr lang="en-US" altLang="zh-TW" sz="2000" baseline="-25000" dirty="0"/>
              <a:t>1</a:t>
            </a:r>
            <a:endParaRPr lang="zh-TW" altLang="en-US" sz="2000" baseline="-25000" dirty="0"/>
          </a:p>
        </p:txBody>
      </p:sp>
      <p:sp>
        <p:nvSpPr>
          <p:cNvPr id="27" name="文字方塊 26"/>
          <p:cNvSpPr txBox="1"/>
          <p:nvPr/>
        </p:nvSpPr>
        <p:spPr>
          <a:xfrm>
            <a:off x="4723335" y="4252824"/>
            <a:ext cx="491380" cy="400110"/>
          </a:xfrm>
          <a:prstGeom prst="rect">
            <a:avLst/>
          </a:prstGeom>
          <a:noFill/>
        </p:spPr>
        <p:txBody>
          <a:bodyPr wrap="square" rtlCol="0">
            <a:spAutoFit/>
          </a:bodyPr>
          <a:lstStyle/>
          <a:p>
            <a:r>
              <a:rPr lang="en-US" altLang="zh-TW" sz="2000" dirty="0"/>
              <a:t>x</a:t>
            </a:r>
            <a:r>
              <a:rPr lang="en-US" altLang="zh-TW" sz="2000" baseline="-25000" dirty="0"/>
              <a:t>2</a:t>
            </a:r>
            <a:endParaRPr lang="zh-TW" altLang="en-US" sz="2000" baseline="-25000" dirty="0"/>
          </a:p>
        </p:txBody>
      </p:sp>
      <p:sp>
        <p:nvSpPr>
          <p:cNvPr id="28" name="文字方塊 27"/>
          <p:cNvSpPr txBox="1"/>
          <p:nvPr/>
        </p:nvSpPr>
        <p:spPr>
          <a:xfrm>
            <a:off x="4723335" y="3478012"/>
            <a:ext cx="491380" cy="400110"/>
          </a:xfrm>
          <a:prstGeom prst="rect">
            <a:avLst/>
          </a:prstGeom>
          <a:noFill/>
        </p:spPr>
        <p:txBody>
          <a:bodyPr wrap="square" rtlCol="0">
            <a:spAutoFit/>
          </a:bodyPr>
          <a:lstStyle/>
          <a:p>
            <a:r>
              <a:rPr lang="en-US" altLang="zh-TW" sz="2000" dirty="0"/>
              <a:t>h</a:t>
            </a:r>
            <a:r>
              <a:rPr lang="en-US" altLang="zh-TW" sz="2000" baseline="-25000" dirty="0"/>
              <a:t>1</a:t>
            </a:r>
            <a:endParaRPr lang="zh-TW" altLang="en-US" sz="2000" baseline="-25000" dirty="0"/>
          </a:p>
        </p:txBody>
      </p:sp>
      <p:cxnSp>
        <p:nvCxnSpPr>
          <p:cNvPr id="31" name="直線單箭頭接點 19"/>
          <p:cNvCxnSpPr/>
          <p:nvPr/>
        </p:nvCxnSpPr>
        <p:spPr>
          <a:xfrm flipV="1">
            <a:off x="3351433" y="4002582"/>
            <a:ext cx="427461" cy="250242"/>
          </a:xfrm>
          <a:prstGeom prst="bentConnector3">
            <a:avLst>
              <a:gd name="adj1" fmla="val -12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p:cNvGrpSpPr/>
          <p:nvPr/>
        </p:nvGrpSpPr>
        <p:grpSpPr>
          <a:xfrm>
            <a:off x="6858000" y="3581400"/>
            <a:ext cx="685800" cy="533400"/>
            <a:chOff x="3733800" y="3349651"/>
            <a:chExt cx="685800" cy="533400"/>
          </a:xfrm>
        </p:grpSpPr>
        <p:sp>
          <p:nvSpPr>
            <p:cNvPr id="33" name="文字方塊 32"/>
            <p:cNvSpPr txBox="1"/>
            <p:nvPr/>
          </p:nvSpPr>
          <p:spPr>
            <a:xfrm>
              <a:off x="3886200" y="3352800"/>
              <a:ext cx="389850" cy="461665"/>
            </a:xfrm>
            <a:prstGeom prst="rect">
              <a:avLst/>
            </a:prstGeom>
            <a:noFill/>
          </p:spPr>
          <p:txBody>
            <a:bodyPr wrap="none" rtlCol="0">
              <a:spAutoFit/>
            </a:bodyPr>
            <a:lstStyle/>
            <a:p>
              <a:r>
                <a:rPr lang="en-US" altLang="zh-TW" sz="2400" dirty="0"/>
                <a:t>A</a:t>
              </a:r>
              <a:endParaRPr lang="zh-TW" altLang="en-US" sz="2400" dirty="0"/>
            </a:p>
          </p:txBody>
        </p:sp>
        <p:sp>
          <p:nvSpPr>
            <p:cNvPr id="34" name="矩形 33"/>
            <p:cNvSpPr/>
            <p:nvPr/>
          </p:nvSpPr>
          <p:spPr>
            <a:xfrm>
              <a:off x="3733800" y="3349651"/>
              <a:ext cx="6858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5" name="直線單箭頭接點 19"/>
          <p:cNvCxnSpPr/>
          <p:nvPr/>
        </p:nvCxnSpPr>
        <p:spPr>
          <a:xfrm flipV="1">
            <a:off x="6430539" y="4038973"/>
            <a:ext cx="427461" cy="250242"/>
          </a:xfrm>
          <a:prstGeom prst="bentConnector3">
            <a:avLst>
              <a:gd name="adj1" fmla="val -12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endCxn id="34" idx="1"/>
          </p:cNvCxnSpPr>
          <p:nvPr/>
        </p:nvCxnSpPr>
        <p:spPr>
          <a:xfrm>
            <a:off x="6003078" y="3840858"/>
            <a:ext cx="854922" cy="72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6264057" y="4240968"/>
            <a:ext cx="491380" cy="400110"/>
          </a:xfrm>
          <a:prstGeom prst="rect">
            <a:avLst/>
          </a:prstGeom>
          <a:noFill/>
        </p:spPr>
        <p:txBody>
          <a:bodyPr wrap="square" rtlCol="0">
            <a:spAutoFit/>
          </a:bodyPr>
          <a:lstStyle/>
          <a:p>
            <a:r>
              <a:rPr lang="en-US" altLang="zh-TW" sz="2000" dirty="0"/>
              <a:t>x</a:t>
            </a:r>
            <a:r>
              <a:rPr lang="en-US" altLang="zh-TW" sz="2000" baseline="-25000" dirty="0"/>
              <a:t>3</a:t>
            </a:r>
            <a:endParaRPr lang="zh-TW" altLang="en-US" sz="2000" baseline="-25000" dirty="0"/>
          </a:p>
        </p:txBody>
      </p:sp>
      <p:sp>
        <p:nvSpPr>
          <p:cNvPr id="38" name="文字方塊 37"/>
          <p:cNvSpPr txBox="1"/>
          <p:nvPr/>
        </p:nvSpPr>
        <p:spPr>
          <a:xfrm>
            <a:off x="6264057" y="3466156"/>
            <a:ext cx="491380" cy="400110"/>
          </a:xfrm>
          <a:prstGeom prst="rect">
            <a:avLst/>
          </a:prstGeom>
          <a:noFill/>
        </p:spPr>
        <p:txBody>
          <a:bodyPr wrap="square" rtlCol="0">
            <a:spAutoFit/>
          </a:bodyPr>
          <a:lstStyle/>
          <a:p>
            <a:r>
              <a:rPr lang="en-US" altLang="zh-TW" sz="2000" dirty="0"/>
              <a:t>h</a:t>
            </a:r>
            <a:r>
              <a:rPr lang="en-US" altLang="zh-TW" sz="2000" baseline="-25000" dirty="0"/>
              <a:t>2</a:t>
            </a:r>
            <a:endParaRPr lang="zh-TW" altLang="en-US" sz="2000" baseline="-25000" dirty="0"/>
          </a:p>
        </p:txBody>
      </p:sp>
      <p:grpSp>
        <p:nvGrpSpPr>
          <p:cNvPr id="39" name="群組 38"/>
          <p:cNvGrpSpPr/>
          <p:nvPr/>
        </p:nvGrpSpPr>
        <p:grpSpPr>
          <a:xfrm>
            <a:off x="9244707" y="3580328"/>
            <a:ext cx="685800" cy="533400"/>
            <a:chOff x="3733800" y="3349651"/>
            <a:chExt cx="685800" cy="533400"/>
          </a:xfrm>
        </p:grpSpPr>
        <p:sp>
          <p:nvSpPr>
            <p:cNvPr id="40" name="文字方塊 39"/>
            <p:cNvSpPr txBox="1"/>
            <p:nvPr/>
          </p:nvSpPr>
          <p:spPr>
            <a:xfrm>
              <a:off x="3886200" y="3352800"/>
              <a:ext cx="389850" cy="461665"/>
            </a:xfrm>
            <a:prstGeom prst="rect">
              <a:avLst/>
            </a:prstGeom>
            <a:noFill/>
          </p:spPr>
          <p:txBody>
            <a:bodyPr wrap="none" rtlCol="0">
              <a:spAutoFit/>
            </a:bodyPr>
            <a:lstStyle/>
            <a:p>
              <a:r>
                <a:rPr lang="en-US" altLang="zh-TW" sz="2400" dirty="0"/>
                <a:t>A</a:t>
              </a:r>
              <a:endParaRPr lang="zh-TW" altLang="en-US" sz="2400" dirty="0"/>
            </a:p>
          </p:txBody>
        </p:sp>
        <p:sp>
          <p:nvSpPr>
            <p:cNvPr id="41" name="矩形 40"/>
            <p:cNvSpPr/>
            <p:nvPr/>
          </p:nvSpPr>
          <p:spPr>
            <a:xfrm>
              <a:off x="3733800" y="3349651"/>
              <a:ext cx="6858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2" name="直線單箭頭接點 19"/>
          <p:cNvCxnSpPr/>
          <p:nvPr/>
        </p:nvCxnSpPr>
        <p:spPr>
          <a:xfrm flipV="1">
            <a:off x="8817246" y="4037901"/>
            <a:ext cx="427461" cy="250242"/>
          </a:xfrm>
          <a:prstGeom prst="bentConnector3">
            <a:avLst>
              <a:gd name="adj1" fmla="val -12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endCxn id="41" idx="1"/>
          </p:cNvCxnSpPr>
          <p:nvPr/>
        </p:nvCxnSpPr>
        <p:spPr>
          <a:xfrm>
            <a:off x="8389785" y="3839786"/>
            <a:ext cx="854922" cy="72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8650763" y="3465084"/>
            <a:ext cx="593943" cy="400110"/>
          </a:xfrm>
          <a:prstGeom prst="rect">
            <a:avLst/>
          </a:prstGeom>
          <a:noFill/>
        </p:spPr>
        <p:txBody>
          <a:bodyPr wrap="square" rtlCol="0">
            <a:spAutoFit/>
          </a:bodyPr>
          <a:lstStyle/>
          <a:p>
            <a:r>
              <a:rPr lang="en-US" altLang="zh-TW" sz="2000" dirty="0"/>
              <a:t>h</a:t>
            </a:r>
            <a:r>
              <a:rPr lang="en-US" altLang="zh-TW" sz="2000" baseline="-25000" dirty="0"/>
              <a:t>t-1</a:t>
            </a:r>
            <a:endParaRPr lang="zh-TW" altLang="en-US" sz="2000" baseline="-25000" dirty="0"/>
          </a:p>
        </p:txBody>
      </p:sp>
      <p:sp>
        <p:nvSpPr>
          <p:cNvPr id="46" name="文字方塊 45"/>
          <p:cNvSpPr txBox="1"/>
          <p:nvPr/>
        </p:nvSpPr>
        <p:spPr>
          <a:xfrm>
            <a:off x="7680105" y="3446311"/>
            <a:ext cx="795906" cy="523220"/>
          </a:xfrm>
          <a:prstGeom prst="rect">
            <a:avLst/>
          </a:prstGeom>
          <a:noFill/>
        </p:spPr>
        <p:txBody>
          <a:bodyPr wrap="square" rtlCol="0">
            <a:spAutoFit/>
          </a:bodyPr>
          <a:lstStyle/>
          <a:p>
            <a:r>
              <a:rPr lang="en-US" altLang="zh-TW" sz="2800" dirty="0"/>
              <a:t>…</a:t>
            </a:r>
            <a:endParaRPr lang="zh-TW" altLang="en-US" sz="2800" dirty="0"/>
          </a:p>
        </p:txBody>
      </p:sp>
      <p:sp>
        <p:nvSpPr>
          <p:cNvPr id="47" name="文字方塊 46"/>
          <p:cNvSpPr txBox="1"/>
          <p:nvPr/>
        </p:nvSpPr>
        <p:spPr>
          <a:xfrm>
            <a:off x="3285175" y="3456225"/>
            <a:ext cx="491380" cy="400110"/>
          </a:xfrm>
          <a:prstGeom prst="rect">
            <a:avLst/>
          </a:prstGeom>
          <a:noFill/>
        </p:spPr>
        <p:txBody>
          <a:bodyPr wrap="square" rtlCol="0">
            <a:spAutoFit/>
          </a:bodyPr>
          <a:lstStyle/>
          <a:p>
            <a:r>
              <a:rPr lang="en-US" altLang="zh-TW" sz="2000" dirty="0"/>
              <a:t>h</a:t>
            </a:r>
            <a:r>
              <a:rPr lang="en-US" altLang="zh-TW" sz="2000" baseline="-25000" dirty="0"/>
              <a:t>0</a:t>
            </a:r>
            <a:endParaRPr lang="zh-TW" altLang="en-US" sz="2000" baseline="-25000" dirty="0"/>
          </a:p>
        </p:txBody>
      </p:sp>
      <p:cxnSp>
        <p:nvCxnSpPr>
          <p:cNvPr id="48" name="直線單箭頭接點 47"/>
          <p:cNvCxnSpPr/>
          <p:nvPr/>
        </p:nvCxnSpPr>
        <p:spPr>
          <a:xfrm>
            <a:off x="3322083" y="3839786"/>
            <a:ext cx="4810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8650763" y="4295588"/>
            <a:ext cx="491380" cy="400110"/>
          </a:xfrm>
          <a:prstGeom prst="rect">
            <a:avLst/>
          </a:prstGeom>
          <a:noFill/>
        </p:spPr>
        <p:txBody>
          <a:bodyPr wrap="square" rtlCol="0">
            <a:spAutoFit/>
          </a:bodyPr>
          <a:lstStyle/>
          <a:p>
            <a:r>
              <a:rPr lang="en-US" altLang="zh-TW" sz="2000" dirty="0" err="1"/>
              <a:t>x</a:t>
            </a:r>
            <a:r>
              <a:rPr lang="en-US" altLang="zh-TW" sz="2000" baseline="-25000" dirty="0" err="1"/>
              <a:t>t</a:t>
            </a:r>
            <a:endParaRPr lang="zh-TW" altLang="en-US" sz="2000" baseline="-25000" dirty="0"/>
          </a:p>
        </p:txBody>
      </p:sp>
      <p:grpSp>
        <p:nvGrpSpPr>
          <p:cNvPr id="68" name="群組 67"/>
          <p:cNvGrpSpPr/>
          <p:nvPr/>
        </p:nvGrpSpPr>
        <p:grpSpPr>
          <a:xfrm>
            <a:off x="1121050" y="2711641"/>
            <a:ext cx="1300263" cy="2024316"/>
            <a:chOff x="963023" y="2541877"/>
            <a:chExt cx="1300263" cy="2024316"/>
          </a:xfrm>
        </p:grpSpPr>
        <p:grpSp>
          <p:nvGrpSpPr>
            <p:cNvPr id="8" name="群組 7"/>
            <p:cNvGrpSpPr/>
            <p:nvPr/>
          </p:nvGrpSpPr>
          <p:grpSpPr>
            <a:xfrm>
              <a:off x="1283173" y="3391954"/>
              <a:ext cx="685800" cy="533400"/>
              <a:chOff x="3733800" y="3349651"/>
              <a:chExt cx="685800" cy="533400"/>
            </a:xfrm>
          </p:grpSpPr>
          <p:sp>
            <p:nvSpPr>
              <p:cNvPr id="9" name="文字方塊 8"/>
              <p:cNvSpPr txBox="1"/>
              <p:nvPr/>
            </p:nvSpPr>
            <p:spPr>
              <a:xfrm>
                <a:off x="3886200" y="3352800"/>
                <a:ext cx="389850" cy="461665"/>
              </a:xfrm>
              <a:prstGeom prst="rect">
                <a:avLst/>
              </a:prstGeom>
              <a:noFill/>
            </p:spPr>
            <p:txBody>
              <a:bodyPr wrap="none" rtlCol="0">
                <a:spAutoFit/>
              </a:bodyPr>
              <a:lstStyle/>
              <a:p>
                <a:r>
                  <a:rPr lang="en-US" altLang="zh-TW" sz="2400" dirty="0"/>
                  <a:t>A</a:t>
                </a:r>
                <a:endParaRPr lang="zh-TW" altLang="en-US" sz="2400" dirty="0"/>
              </a:p>
            </p:txBody>
          </p:sp>
          <p:sp>
            <p:nvSpPr>
              <p:cNvPr id="10" name="矩形 9"/>
              <p:cNvSpPr/>
              <p:nvPr/>
            </p:nvSpPr>
            <p:spPr>
              <a:xfrm>
                <a:off x="3733800" y="3349651"/>
                <a:ext cx="6858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4" name="文字方塊 43"/>
            <p:cNvSpPr txBox="1"/>
            <p:nvPr/>
          </p:nvSpPr>
          <p:spPr>
            <a:xfrm>
              <a:off x="1477593" y="4166083"/>
              <a:ext cx="491380" cy="400110"/>
            </a:xfrm>
            <a:prstGeom prst="rect">
              <a:avLst/>
            </a:prstGeom>
            <a:noFill/>
          </p:spPr>
          <p:txBody>
            <a:bodyPr wrap="square" rtlCol="0">
              <a:spAutoFit/>
            </a:bodyPr>
            <a:lstStyle/>
            <a:p>
              <a:r>
                <a:rPr lang="en-US" altLang="zh-TW" sz="2000" dirty="0" err="1"/>
                <a:t>x</a:t>
              </a:r>
              <a:r>
                <a:rPr lang="en-US" altLang="zh-TW" sz="2000" baseline="-25000" dirty="0" err="1"/>
                <a:t>t</a:t>
              </a:r>
              <a:endParaRPr lang="zh-TW" altLang="en-US" sz="2000" baseline="-25000" dirty="0"/>
            </a:p>
          </p:txBody>
        </p:sp>
        <p:sp>
          <p:nvSpPr>
            <p:cNvPr id="50" name="文字方塊 49"/>
            <p:cNvSpPr txBox="1"/>
            <p:nvPr/>
          </p:nvSpPr>
          <p:spPr>
            <a:xfrm>
              <a:off x="1440907" y="2541877"/>
              <a:ext cx="593943" cy="400110"/>
            </a:xfrm>
            <a:prstGeom prst="rect">
              <a:avLst/>
            </a:prstGeom>
            <a:noFill/>
          </p:spPr>
          <p:txBody>
            <a:bodyPr wrap="square" rtlCol="0">
              <a:spAutoFit/>
            </a:bodyPr>
            <a:lstStyle/>
            <a:p>
              <a:r>
                <a:rPr lang="en-US" altLang="zh-TW" sz="2000" dirty="0" err="1"/>
                <a:t>h</a:t>
              </a:r>
              <a:r>
                <a:rPr lang="en-US" altLang="zh-TW" sz="2000" baseline="-25000" dirty="0" err="1"/>
                <a:t>t</a:t>
              </a:r>
              <a:endParaRPr lang="zh-TW" altLang="en-US" sz="2000" baseline="-25000" dirty="0"/>
            </a:p>
          </p:txBody>
        </p:sp>
        <p:cxnSp>
          <p:nvCxnSpPr>
            <p:cNvPr id="55" name="直線單箭頭接點 54"/>
            <p:cNvCxnSpPr>
              <a:endCxn id="10" idx="2"/>
            </p:cNvCxnSpPr>
            <p:nvPr/>
          </p:nvCxnSpPr>
          <p:spPr>
            <a:xfrm flipV="1">
              <a:off x="1626073" y="3925354"/>
              <a:ext cx="0" cy="3339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V="1">
              <a:off x="1626073" y="2895600"/>
              <a:ext cx="0" cy="4813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966146" y="3650733"/>
              <a:ext cx="317027"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0" name="直線接點 59"/>
            <p:cNvCxnSpPr/>
            <p:nvPr/>
          </p:nvCxnSpPr>
          <p:spPr>
            <a:xfrm>
              <a:off x="966146" y="3133174"/>
              <a:ext cx="0" cy="517559"/>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線接點 61"/>
            <p:cNvCxnSpPr/>
            <p:nvPr/>
          </p:nvCxnSpPr>
          <p:spPr>
            <a:xfrm>
              <a:off x="963023" y="3136984"/>
              <a:ext cx="13002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2257882" y="3133174"/>
              <a:ext cx="0" cy="517559"/>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線接點 64"/>
            <p:cNvCxnSpPr/>
            <p:nvPr/>
          </p:nvCxnSpPr>
          <p:spPr>
            <a:xfrm>
              <a:off x="1968973" y="3641759"/>
              <a:ext cx="288909" cy="8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文字方塊 68"/>
          <p:cNvSpPr txBox="1"/>
          <p:nvPr/>
        </p:nvSpPr>
        <p:spPr>
          <a:xfrm>
            <a:off x="2589547" y="3723799"/>
            <a:ext cx="427461" cy="369332"/>
          </a:xfrm>
          <a:prstGeom prst="rect">
            <a:avLst/>
          </a:prstGeom>
          <a:noFill/>
        </p:spPr>
        <p:txBody>
          <a:bodyPr wrap="square" rtlCol="0">
            <a:spAutoFit/>
          </a:bodyPr>
          <a:lstStyle/>
          <a:p>
            <a:r>
              <a:rPr lang="en-US" altLang="zh-TW" dirty="0"/>
              <a:t>=</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778719"/>
            <a:ext cx="8458200" cy="1143000"/>
          </a:xfrm>
        </p:spPr>
        <p:txBody>
          <a:bodyPr/>
          <a:lstStyle/>
          <a:p>
            <a:r>
              <a:rPr lang="en-US" altLang="zh-TW" dirty="0">
                <a:latin typeface="Arial" panose="020B0604020202020204" pitchFamily="34" charset="0"/>
                <a:cs typeface="Arial" panose="020B0604020202020204" pitchFamily="34" charset="0"/>
              </a:rPr>
              <a:t>LSTM</a:t>
            </a:r>
            <a:endParaRPr lang="zh-TW" altLang="en-US" dirty="0">
              <a:latin typeface="Arial" panose="020B0604020202020204" pitchFamily="34" charset="0"/>
              <a:cs typeface="Arial" panose="020B0604020202020204" pitchFamily="34" charset="0"/>
            </a:endParaRPr>
          </a:p>
        </p:txBody>
      </p:sp>
      <p:sp>
        <p:nvSpPr>
          <p:cNvPr id="3" name="內容版面配置區 2"/>
          <p:cNvSpPr>
            <a:spLocks noGrp="1"/>
          </p:cNvSpPr>
          <p:nvPr>
            <p:ph idx="1"/>
          </p:nvPr>
        </p:nvSpPr>
        <p:spPr>
          <a:xfrm>
            <a:off x="685801" y="1935169"/>
            <a:ext cx="4038602" cy="4389437"/>
          </a:xfrm>
        </p:spPr>
        <p:txBody>
          <a:bodyPr/>
          <a:lstStyle/>
          <a:p>
            <a:r>
              <a:rPr lang="en-US" altLang="zh-TW" sz="2400" dirty="0">
                <a:latin typeface="Arial" panose="020B0604020202020204" pitchFamily="34" charset="0"/>
                <a:cs typeface="Arial" panose="020B0604020202020204" pitchFamily="34" charset="0"/>
              </a:rPr>
              <a:t>Standard RNN</a:t>
            </a:r>
            <a:endParaRPr lang="en-US" altLang="zh-TW" sz="2400" dirty="0">
              <a:latin typeface="Arial" panose="020B0604020202020204" pitchFamily="34" charset="0"/>
              <a:cs typeface="Arial" panose="020B0604020202020204" pitchFamily="34" charset="0"/>
            </a:endParaRPr>
          </a:p>
          <a:p>
            <a:r>
              <a:rPr lang="en-US" altLang="zh-TW" sz="2400" dirty="0">
                <a:latin typeface="Arial" panose="020B0604020202020204" pitchFamily="34" charset="0"/>
                <a:cs typeface="Arial" panose="020B0604020202020204" pitchFamily="34" charset="0"/>
              </a:rPr>
              <a:t>Input concatenate with output then  feed to input again</a:t>
            </a:r>
            <a:endParaRPr lang="en-US" altLang="zh-TW" sz="2400" dirty="0">
              <a:latin typeface="Arial" panose="020B0604020202020204" pitchFamily="34" charset="0"/>
              <a:cs typeface="Arial" panose="020B0604020202020204" pitchFamily="34" charset="0"/>
            </a:endParaRPr>
          </a:p>
          <a:p>
            <a:endParaRPr lang="en-US" altLang="zh-TW" sz="2400" dirty="0">
              <a:latin typeface="Arial" panose="020B0604020202020204" pitchFamily="34" charset="0"/>
              <a:cs typeface="Arial" panose="020B0604020202020204" pitchFamily="34" charset="0"/>
            </a:endParaRPr>
          </a:p>
          <a:p>
            <a:r>
              <a:rPr lang="en-US" altLang="zh-TW" sz="2400" dirty="0">
                <a:latin typeface="Arial" panose="020B0604020202020204" pitchFamily="34" charset="0"/>
                <a:cs typeface="Arial" panose="020B0604020202020204" pitchFamily="34" charset="0"/>
              </a:rPr>
              <a:t>LSTM</a:t>
            </a:r>
            <a:endParaRPr lang="en-US" altLang="zh-TW" sz="2400" dirty="0">
              <a:latin typeface="Arial" panose="020B0604020202020204" pitchFamily="34" charset="0"/>
              <a:cs typeface="Arial" panose="020B0604020202020204" pitchFamily="34" charset="0"/>
            </a:endParaRPr>
          </a:p>
          <a:p>
            <a:r>
              <a:rPr lang="en-US" altLang="zh-TW" sz="2400" dirty="0">
                <a:latin typeface="Arial" panose="020B0604020202020204" pitchFamily="34" charset="0"/>
                <a:cs typeface="Arial" panose="020B0604020202020204" pitchFamily="34" charset="0"/>
              </a:rPr>
              <a:t>The repeating structure is more complicated </a:t>
            </a:r>
            <a:endParaRPr lang="en-US" altLang="zh-TW" sz="2400" dirty="0">
              <a:latin typeface="Arial" panose="020B0604020202020204" pitchFamily="34" charset="0"/>
              <a:cs typeface="Arial" panose="020B0604020202020204" pitchFamily="34" charset="0"/>
            </a:endParaRPr>
          </a:p>
        </p:txBody>
      </p:sp>
      <p:pic>
        <p:nvPicPr>
          <p:cNvPr id="4" name="Picture 2" descr="http://colah.github.io/posts/2015-08-Understanding-LSTMs/img/LSTM3-SimpleRN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95016" y="1935166"/>
            <a:ext cx="4348717" cy="1627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colah.github.io/posts/2015-08-Understanding-LSTMs/img/LSTM2-no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2606" y="5317902"/>
            <a:ext cx="3480391" cy="6484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 LSTM neural netwo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5016" y="3949237"/>
            <a:ext cx="4915787" cy="18469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5400" dirty="0">
                <a:latin typeface="Arial" panose="020B0604020202020204" pitchFamily="34" charset="0"/>
                <a:cs typeface="Arial" panose="020B0604020202020204" pitchFamily="34" charset="0"/>
              </a:rPr>
              <a:t>Adding C (cell state)</a:t>
            </a:r>
            <a:endParaRPr lang="zh-TW" altLang="en-US" sz="5400" dirty="0">
              <a:latin typeface="Arial" panose="020B0604020202020204" pitchFamily="34" charset="0"/>
              <a:cs typeface="Arial" panose="020B0604020202020204" pitchFamily="34" charset="0"/>
            </a:endParaRPr>
          </a:p>
        </p:txBody>
      </p:sp>
      <p:sp>
        <p:nvSpPr>
          <p:cNvPr id="3" name="內容版面配置區 2"/>
          <p:cNvSpPr>
            <a:spLocks noGrp="1"/>
          </p:cNvSpPr>
          <p:nvPr>
            <p:ph idx="1"/>
          </p:nvPr>
        </p:nvSpPr>
        <p:spPr/>
        <p:txBody>
          <a:bodyPr/>
          <a:lstStyle/>
          <a:p>
            <a:r>
              <a:rPr lang="en-US" altLang="zh-TW" sz="2800" dirty="0">
                <a:latin typeface="Arial" panose="020B0604020202020204" pitchFamily="34" charset="0"/>
                <a:cs typeface="Arial" panose="020B0604020202020204" pitchFamily="34" charset="0"/>
              </a:rPr>
              <a:t>RNN only produces output h at every time update, so the gradient vanishing problem may exist </a:t>
            </a:r>
            <a:endParaRPr lang="en-US" altLang="zh-TW" sz="2800" dirty="0">
              <a:latin typeface="Arial" panose="020B0604020202020204" pitchFamily="34" charset="0"/>
              <a:cs typeface="Arial" panose="020B0604020202020204" pitchFamily="34" charset="0"/>
            </a:endParaRPr>
          </a:p>
          <a:p>
            <a:r>
              <a:rPr lang="en-US" altLang="zh-TW" sz="2800" dirty="0">
                <a:latin typeface="Arial" panose="020B0604020202020204" pitchFamily="34" charset="0"/>
                <a:cs typeface="Arial" panose="020B0604020202020204" pitchFamily="34" charset="0"/>
              </a:rPr>
              <a:t>In LSTM, </a:t>
            </a:r>
            <a:r>
              <a:rPr lang="en-US" altLang="zh-TW" sz="2800" i="1" dirty="0">
                <a:latin typeface="Arial" panose="020B0604020202020204" pitchFamily="34" charset="0"/>
                <a:cs typeface="Arial" panose="020B0604020202020204" pitchFamily="34" charset="0"/>
              </a:rPr>
              <a:t>C</a:t>
            </a:r>
            <a:r>
              <a:rPr lang="en-US" altLang="zh-TW" sz="2800" dirty="0">
                <a:latin typeface="Arial" panose="020B0604020202020204" pitchFamily="34" charset="0"/>
                <a:cs typeface="Arial" panose="020B0604020202020204" pitchFamily="34" charset="0"/>
              </a:rPr>
              <a:t> and </a:t>
            </a:r>
            <a:r>
              <a:rPr lang="en-US" altLang="zh-TW" sz="2800" i="1" dirty="0">
                <a:latin typeface="Arial" panose="020B0604020202020204" pitchFamily="34" charset="0"/>
                <a:cs typeface="Arial" panose="020B0604020202020204" pitchFamily="34" charset="0"/>
              </a:rPr>
              <a:t>h</a:t>
            </a:r>
            <a:r>
              <a:rPr lang="en-US" altLang="zh-TW" sz="2800" dirty="0">
                <a:latin typeface="Arial" panose="020B0604020202020204" pitchFamily="34" charset="0"/>
                <a:cs typeface="Arial" panose="020B0604020202020204" pitchFamily="34" charset="0"/>
              </a:rPr>
              <a:t> are produced during each time update</a:t>
            </a:r>
            <a:endParaRPr lang="en-US" altLang="zh-TW" sz="2800" dirty="0">
              <a:latin typeface="Arial" panose="020B0604020202020204" pitchFamily="34" charset="0"/>
              <a:cs typeface="Arial" panose="020B0604020202020204" pitchFamily="34" charset="0"/>
            </a:endParaRPr>
          </a:p>
          <a:p>
            <a:pPr lvl="1"/>
            <a:r>
              <a:rPr lang="en-US" altLang="zh-TW" sz="2800" i="1" dirty="0">
                <a:solidFill>
                  <a:srgbClr val="00B0F0"/>
                </a:solidFill>
                <a:latin typeface="Arial" panose="020B0604020202020204" pitchFamily="34" charset="0"/>
                <a:cs typeface="Arial" panose="020B0604020202020204" pitchFamily="34" charset="0"/>
              </a:rPr>
              <a:t>C</a:t>
            </a:r>
            <a:r>
              <a:rPr lang="en-US" altLang="zh-TW" sz="2800" dirty="0">
                <a:solidFill>
                  <a:srgbClr val="00B0F0"/>
                </a:solidFill>
                <a:latin typeface="Arial" panose="020B0604020202020204" pitchFamily="34" charset="0"/>
                <a:cs typeface="Arial" panose="020B0604020202020204" pitchFamily="34" charset="0"/>
              </a:rPr>
              <a:t>=cell state </a:t>
            </a:r>
            <a:r>
              <a:rPr lang="en-US" altLang="zh-TW" sz="2800" dirty="0">
                <a:latin typeface="Arial" panose="020B0604020202020204" pitchFamily="34" charset="0"/>
                <a:cs typeface="Arial" panose="020B0604020202020204" pitchFamily="34" charset="0"/>
              </a:rPr>
              <a:t>(ranges from -1 to 1) </a:t>
            </a:r>
            <a:endParaRPr lang="en-US" altLang="zh-TW" sz="2800" dirty="0">
              <a:latin typeface="Arial" panose="020B0604020202020204" pitchFamily="34" charset="0"/>
              <a:cs typeface="Arial" panose="020B0604020202020204" pitchFamily="34" charset="0"/>
            </a:endParaRPr>
          </a:p>
          <a:p>
            <a:pPr lvl="1"/>
            <a:r>
              <a:rPr lang="en-US" altLang="zh-TW" sz="2800" i="1" dirty="0">
                <a:latin typeface="Arial" panose="020B0604020202020204" pitchFamily="34" charset="0"/>
                <a:cs typeface="Arial" panose="020B0604020202020204" pitchFamily="34" charset="0"/>
              </a:rPr>
              <a:t>h</a:t>
            </a:r>
            <a:r>
              <a:rPr lang="en-US" altLang="zh-TW" sz="2800" dirty="0">
                <a:latin typeface="Arial" panose="020B0604020202020204" pitchFamily="34" charset="0"/>
                <a:cs typeface="Arial" panose="020B0604020202020204" pitchFamily="34" charset="0"/>
              </a:rPr>
              <a:t>= hidden state (ranges from -1 to 1)</a:t>
            </a:r>
            <a:endParaRPr lang="en-US" altLang="zh-TW" sz="2800" dirty="0">
              <a:latin typeface="Arial" panose="020B0604020202020204" pitchFamily="34" charset="0"/>
              <a:cs typeface="Arial" panose="020B0604020202020204" pitchFamily="34" charset="0"/>
            </a:endParaRPr>
          </a:p>
          <a:p>
            <a:pPr lvl="1"/>
            <a:r>
              <a:rPr lang="en-US" altLang="zh-TW" sz="2800" dirty="0">
                <a:latin typeface="Arial" panose="020B0604020202020204" pitchFamily="34" charset="0"/>
                <a:cs typeface="Arial" panose="020B0604020202020204" pitchFamily="34" charset="0"/>
              </a:rPr>
              <a:t>The system learns C and h together</a:t>
            </a:r>
            <a:endParaRPr lang="en-US" altLang="zh-TW" sz="2800" dirty="0">
              <a:latin typeface="Arial" panose="020B0604020202020204" pitchFamily="34" charset="0"/>
              <a:cs typeface="Arial" panose="020B0604020202020204" pitchFamily="34" charset="0"/>
            </a:endParaRPr>
          </a:p>
          <a:p>
            <a:endParaRPr lang="zh-TW" altLang="en-US" sz="2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534400" cy="1143000"/>
          </a:xfrm>
        </p:spPr>
        <p:txBody>
          <a:bodyPr>
            <a:normAutofit/>
          </a:bodyPr>
          <a:lstStyle/>
          <a:p>
            <a:r>
              <a:rPr lang="en-US" sz="5400" dirty="0">
                <a:latin typeface="Arial" panose="020B0604020202020204" pitchFamily="34" charset="0"/>
                <a:cs typeface="Arial" panose="020B0604020202020204" pitchFamily="34" charset="0"/>
              </a:rPr>
              <a:t>LSTM </a:t>
            </a:r>
            <a:endParaRPr lang="en-US" sz="5400" dirty="0">
              <a:latin typeface="Arial" panose="020B0604020202020204" pitchFamily="34" charset="0"/>
              <a:cs typeface="Arial" panose="020B0604020202020204" pitchFamily="34" charset="0"/>
            </a:endParaRPr>
          </a:p>
        </p:txBody>
      </p:sp>
      <p:sp>
        <p:nvSpPr>
          <p:cNvPr id="10" name="TextBox 9"/>
          <p:cNvSpPr txBox="1"/>
          <p:nvPr/>
        </p:nvSpPr>
        <p:spPr>
          <a:xfrm>
            <a:off x="6290261" y="2062141"/>
            <a:ext cx="3066867" cy="30008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350" dirty="0"/>
              <a:t>Long short-term memory</a:t>
            </a:r>
            <a:endParaRPr lang="en-US" sz="1350" dirty="0"/>
          </a:p>
        </p:txBody>
      </p:sp>
      <p:pic>
        <p:nvPicPr>
          <p:cNvPr id="3" name="Picture 2" descr="Screen Shot 2016-04-10 at 6.28.28 PM.png"/>
          <p:cNvPicPr>
            <a:picLocks noChangeAspect="1"/>
          </p:cNvPicPr>
          <p:nvPr/>
        </p:nvPicPr>
        <p:blipFill rotWithShape="1">
          <a:blip r:embed="rId1">
            <a:extLst>
              <a:ext uri="{28A0092B-C50C-407E-A947-70E740481C1C}">
                <a14:useLocalDpi xmlns:a14="http://schemas.microsoft.com/office/drawing/2010/main" val="0"/>
              </a:ext>
            </a:extLst>
          </a:blip>
          <a:srcRect l="2584" r="9761"/>
          <a:stretch>
            <a:fillRect/>
          </a:stretch>
        </p:blipFill>
        <p:spPr>
          <a:xfrm>
            <a:off x="2667003" y="2444015"/>
            <a:ext cx="6828141" cy="2673758"/>
          </a:xfrm>
          <a:prstGeom prst="rect">
            <a:avLst/>
          </a:prstGeom>
        </p:spPr>
      </p:pic>
      <p:pic>
        <p:nvPicPr>
          <p:cNvPr id="5" name="Picture 4" descr="Screen Shot 2016-04-10 at 6.29.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6" y="5117778"/>
            <a:ext cx="4197803" cy="824569"/>
          </a:xfrm>
          <a:prstGeom prst="rect">
            <a:avLst/>
          </a:prstGeom>
        </p:spPr>
      </p:pic>
      <p:sp>
        <p:nvSpPr>
          <p:cNvPr id="6" name="TextBox 5"/>
          <p:cNvSpPr txBox="1"/>
          <p:nvPr/>
        </p:nvSpPr>
        <p:spPr>
          <a:xfrm>
            <a:off x="6803573" y="5287869"/>
            <a:ext cx="1824538" cy="507831"/>
          </a:xfrm>
          <a:prstGeom prst="rect">
            <a:avLst/>
          </a:prstGeom>
          <a:noFill/>
        </p:spPr>
        <p:txBody>
          <a:bodyPr wrap="none" rtlCol="0">
            <a:spAutoFit/>
          </a:bodyPr>
          <a:lstStyle/>
          <a:p>
            <a:r>
              <a:rPr lang="el-GR" sz="1350" dirty="0"/>
              <a:t>σ</a:t>
            </a:r>
            <a:r>
              <a:rPr lang="en-US" sz="1350" dirty="0"/>
              <a:t>:  output in [0,1]</a:t>
            </a:r>
            <a:endParaRPr lang="en-US" sz="1350" dirty="0"/>
          </a:p>
          <a:p>
            <a:r>
              <a:rPr lang="en-US" sz="1350" dirty="0" err="1"/>
              <a:t>tanh</a:t>
            </a:r>
            <a:r>
              <a:rPr lang="en-US" sz="1350" dirty="0"/>
              <a:t>: output in [-1,+1]</a:t>
            </a:r>
            <a:endParaRPr lang="en-US" sz="1350" dirty="0"/>
          </a:p>
        </p:txBody>
      </p:sp>
      <p:sp>
        <p:nvSpPr>
          <p:cNvPr id="7" name="Down Arrow Callout 6"/>
          <p:cNvSpPr/>
          <p:nvPr/>
        </p:nvSpPr>
        <p:spPr>
          <a:xfrm>
            <a:off x="4883891" y="2161086"/>
            <a:ext cx="730251" cy="1261960"/>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Decide what to forget </a:t>
            </a:r>
            <a:endParaRPr lang="en-US" sz="1350" dirty="0"/>
          </a:p>
        </p:txBody>
      </p:sp>
      <p:sp>
        <p:nvSpPr>
          <p:cNvPr id="12" name="Down Arrow Callout 11"/>
          <p:cNvSpPr/>
          <p:nvPr/>
        </p:nvSpPr>
        <p:spPr>
          <a:xfrm>
            <a:off x="5533051" y="2161086"/>
            <a:ext cx="767421" cy="1261960"/>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Decide what to insert</a:t>
            </a:r>
            <a:endParaRPr lang="en-US" sz="1350" dirty="0"/>
          </a:p>
        </p:txBody>
      </p:sp>
      <p:sp>
        <p:nvSpPr>
          <p:cNvPr id="8" name="Up Arrow Callout 7"/>
          <p:cNvSpPr/>
          <p:nvPr/>
        </p:nvSpPr>
        <p:spPr>
          <a:xfrm>
            <a:off x="5858380" y="4245358"/>
            <a:ext cx="1351451" cy="1042511"/>
          </a:xfrm>
          <a:prstGeom prst="up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Combine with transformed </a:t>
            </a:r>
            <a:r>
              <a:rPr lang="en-US" sz="1350" dirty="0" err="1"/>
              <a:t>x</a:t>
            </a:r>
            <a:r>
              <a:rPr lang="en-US" sz="1350" baseline="-25000" dirty="0" err="1"/>
              <a:t>t</a:t>
            </a:r>
            <a:endParaRPr lang="en-US" sz="1350" baseline="-25000" dirty="0"/>
          </a:p>
        </p:txBody>
      </p:sp>
      <p:cxnSp>
        <p:nvCxnSpPr>
          <p:cNvPr id="13" name="Straight Arrow Connector 12"/>
          <p:cNvCxnSpPr/>
          <p:nvPr/>
        </p:nvCxnSpPr>
        <p:spPr>
          <a:xfrm>
            <a:off x="2721550" y="3471895"/>
            <a:ext cx="6594875"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ounded Rectangular Callout 13"/>
          <p:cNvSpPr/>
          <p:nvPr/>
        </p:nvSpPr>
        <p:spPr>
          <a:xfrm>
            <a:off x="3082204" y="2062147"/>
            <a:ext cx="1115354" cy="595585"/>
          </a:xfrm>
          <a:prstGeom prst="wedgeRoundRectCallout">
            <a:avLst>
              <a:gd name="adj1" fmla="val -44752"/>
              <a:gd name="adj2" fmla="val 17753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“Bits of memory”</a:t>
            </a:r>
            <a:endParaRPr lang="en-US" sz="13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8"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Walkthrough</a:t>
            </a:r>
            <a:endParaRPr lang="en-US" dirty="0">
              <a:latin typeface="Arial" panose="020B0604020202020204" pitchFamily="34" charset="0"/>
              <a:cs typeface="Arial" panose="020B0604020202020204" pitchFamily="34" charset="0"/>
            </a:endParaRPr>
          </a:p>
        </p:txBody>
      </p:sp>
      <p:pic>
        <p:nvPicPr>
          <p:cNvPr id="4" name="Picture 3" descr="Screen Shot 2016-04-10 at 7.30.57 P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51493" y="2840207"/>
            <a:ext cx="7084195" cy="2114455"/>
          </a:xfrm>
          <a:prstGeom prst="rect">
            <a:avLst/>
          </a:prstGeom>
        </p:spPr>
      </p:pic>
      <p:sp>
        <p:nvSpPr>
          <p:cNvPr id="5" name="Rounded Rectangular Callout 4"/>
          <p:cNvSpPr/>
          <p:nvPr/>
        </p:nvSpPr>
        <p:spPr>
          <a:xfrm>
            <a:off x="7137327" y="2249352"/>
            <a:ext cx="1717808" cy="818816"/>
          </a:xfrm>
          <a:prstGeom prst="wedgeRoundRectCallout">
            <a:avLst>
              <a:gd name="adj1" fmla="val -81672"/>
              <a:gd name="adj2" fmla="val 1338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What part of memory to “forget” – zero means forget this bit</a:t>
            </a:r>
            <a:endParaRPr lang="en-US" sz="13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Walkthrough</a:t>
            </a:r>
            <a:endParaRPr lang="en-US" dirty="0">
              <a:latin typeface="Arial" panose="020B0604020202020204" pitchFamily="34" charset="0"/>
              <a:cs typeface="Arial" panose="020B0604020202020204" pitchFamily="34" charset="0"/>
            </a:endParaRPr>
          </a:p>
        </p:txBody>
      </p:sp>
      <p:pic>
        <p:nvPicPr>
          <p:cNvPr id="4" name="Picture 3" descr="Screen Shot 2016-04-10 at 6.33.04 P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2442" y="2639390"/>
            <a:ext cx="6858000" cy="2215541"/>
          </a:xfrm>
          <a:prstGeom prst="rect">
            <a:avLst/>
          </a:prstGeom>
        </p:spPr>
      </p:pic>
      <p:sp>
        <p:nvSpPr>
          <p:cNvPr id="5" name="Rounded Rectangular Callout 4"/>
          <p:cNvSpPr/>
          <p:nvPr/>
        </p:nvSpPr>
        <p:spPr>
          <a:xfrm>
            <a:off x="7123153" y="2199738"/>
            <a:ext cx="1839927" cy="647841"/>
          </a:xfrm>
          <a:prstGeom prst="wedgeRoundRectCallout">
            <a:avLst>
              <a:gd name="adj1" fmla="val -72070"/>
              <a:gd name="adj2" fmla="val 13953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What bits to insert into the next states</a:t>
            </a:r>
            <a:endParaRPr lang="en-US" sz="1350" dirty="0"/>
          </a:p>
        </p:txBody>
      </p:sp>
      <p:sp>
        <p:nvSpPr>
          <p:cNvPr id="6" name="Rounded Rectangular Callout 5"/>
          <p:cNvSpPr/>
          <p:nvPr/>
        </p:nvSpPr>
        <p:spPr>
          <a:xfrm>
            <a:off x="6887378" y="4650696"/>
            <a:ext cx="1839927" cy="647841"/>
          </a:xfrm>
          <a:prstGeom prst="wedgeRoundRectCallout">
            <a:avLst>
              <a:gd name="adj1" fmla="val -61008"/>
              <a:gd name="adj2" fmla="val -12437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What content to store into the next cell state</a:t>
            </a:r>
            <a:endParaRPr lang="en-US" sz="13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Walkthrough</a:t>
            </a:r>
            <a:endParaRPr lang="en-US" dirty="0">
              <a:latin typeface="Arial" panose="020B0604020202020204" pitchFamily="34" charset="0"/>
              <a:cs typeface="Arial" panose="020B0604020202020204" pitchFamily="34" charset="0"/>
            </a:endParaRPr>
          </a:p>
        </p:txBody>
      </p:sp>
      <p:pic>
        <p:nvPicPr>
          <p:cNvPr id="5" name="Picture 4" descr="Screen Shot 2016-04-10 at 6.33.11 P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45735" y="2775570"/>
            <a:ext cx="6858000" cy="2128612"/>
          </a:xfrm>
          <a:prstGeom prst="rect">
            <a:avLst/>
          </a:prstGeom>
        </p:spPr>
      </p:pic>
      <p:sp>
        <p:nvSpPr>
          <p:cNvPr id="7" name="Rounded Rectangular Callout 6"/>
          <p:cNvSpPr/>
          <p:nvPr/>
        </p:nvSpPr>
        <p:spPr>
          <a:xfrm>
            <a:off x="7261833" y="2191113"/>
            <a:ext cx="2010894" cy="1168908"/>
          </a:xfrm>
          <a:prstGeom prst="wedgeRoundRectCallout">
            <a:avLst>
              <a:gd name="adj1" fmla="val -83094"/>
              <a:gd name="adj2" fmla="val 8301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Next memory cell content – mixture of not-forgotten part of previous cell and insertion</a:t>
            </a:r>
            <a:endParaRPr lang="en-US" sz="13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p:spPr>
        <p:txBody>
          <a:bodyPr vert="horz" wrap="square" lIns="92075" tIns="46038" rIns="92075" bIns="46038" numCol="1" anchor="ctr" anchorCtr="0" compatLnSpc="1"/>
          <a:lstStyle/>
          <a:p>
            <a:pPr defTabSz="762000"/>
            <a:r>
              <a:rPr lang="en-US" altLang="zh-TW" dirty="0">
                <a:latin typeface="Arial" panose="020B0604020202020204" pitchFamily="34" charset="0"/>
                <a:ea typeface="新細明體" panose="02020500000000000000" charset="-120"/>
                <a:cs typeface="Arial" panose="020B0604020202020204" pitchFamily="34" charset="0"/>
              </a:rPr>
              <a:t>Learning process</a:t>
            </a:r>
            <a:endParaRPr lang="en-US" altLang="zh-TW" dirty="0">
              <a:latin typeface="Arial" panose="020B0604020202020204" pitchFamily="34" charset="0"/>
              <a:ea typeface="新細明體" panose="02020500000000000000" charset="-120"/>
              <a:cs typeface="Arial" panose="020B0604020202020204" pitchFamily="34" charset="0"/>
            </a:endParaRPr>
          </a:p>
        </p:txBody>
      </p:sp>
      <p:sp>
        <p:nvSpPr>
          <p:cNvPr id="62467" name="Rectangle 3"/>
          <p:cNvSpPr>
            <a:spLocks noChangeArrowheads="1"/>
          </p:cNvSpPr>
          <p:nvPr/>
        </p:nvSpPr>
        <p:spPr bwMode="auto">
          <a:xfrm>
            <a:off x="6388100" y="2101850"/>
            <a:ext cx="2273300" cy="635000"/>
          </a:xfrm>
          <a:prstGeom prst="rect">
            <a:avLst/>
          </a:prstGeom>
          <a:solidFill>
            <a:schemeClr val="bg1"/>
          </a:solidFill>
          <a:ln w="12700">
            <a:solidFill>
              <a:schemeClr val="tx1"/>
            </a:solidFill>
            <a:miter lim="800000"/>
          </a:ln>
        </p:spPr>
        <p:txBody>
          <a:bodyPr wrap="none" anchor="ctr"/>
          <a:lstStyle/>
          <a:p>
            <a:endParaRPr lang="zh-TW" altLang="en-US">
              <a:ea typeface="新細明體" panose="02020500000000000000" charset="-120"/>
            </a:endParaRPr>
          </a:p>
        </p:txBody>
      </p:sp>
      <p:sp>
        <p:nvSpPr>
          <p:cNvPr id="62468" name="Rectangle 4"/>
          <p:cNvSpPr>
            <a:spLocks noChangeArrowheads="1"/>
          </p:cNvSpPr>
          <p:nvPr/>
        </p:nvSpPr>
        <p:spPr bwMode="auto">
          <a:xfrm>
            <a:off x="6518278" y="2193928"/>
            <a:ext cx="217527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400">
                <a:latin typeface="Times New Roman" panose="02020603050405020304" pitchFamily="18" charset="0"/>
              </a:rPr>
              <a:t>Compute output</a:t>
            </a:r>
            <a:endParaRPr lang="en-US" altLang="zh-TW" sz="2400">
              <a:latin typeface="Times New Roman" panose="02020603050405020304" pitchFamily="18" charset="0"/>
            </a:endParaRPr>
          </a:p>
        </p:txBody>
      </p:sp>
      <p:sp>
        <p:nvSpPr>
          <p:cNvPr id="62469" name="AutoShape 5"/>
          <p:cNvSpPr>
            <a:spLocks noChangeArrowheads="1"/>
          </p:cNvSpPr>
          <p:nvPr/>
        </p:nvSpPr>
        <p:spPr bwMode="auto">
          <a:xfrm>
            <a:off x="5930900" y="3168650"/>
            <a:ext cx="3206750" cy="1549400"/>
          </a:xfrm>
          <a:prstGeom prst="diamond">
            <a:avLst/>
          </a:prstGeom>
          <a:solidFill>
            <a:schemeClr val="bg1"/>
          </a:solidFill>
          <a:ln w="12700">
            <a:solidFill>
              <a:schemeClr val="tx1"/>
            </a:solidFill>
            <a:miter lim="800000"/>
          </a:ln>
        </p:spPr>
        <p:txBody>
          <a:bodyPr wrap="none" anchor="ctr"/>
          <a:lstStyle/>
          <a:p>
            <a:endParaRPr lang="zh-TW" altLang="en-US">
              <a:ea typeface="新細明體" panose="02020500000000000000" charset="-120"/>
            </a:endParaRPr>
          </a:p>
        </p:txBody>
      </p:sp>
      <p:sp>
        <p:nvSpPr>
          <p:cNvPr id="62470" name="Rectangle 6"/>
          <p:cNvSpPr>
            <a:spLocks noChangeArrowheads="1"/>
          </p:cNvSpPr>
          <p:nvPr/>
        </p:nvSpPr>
        <p:spPr bwMode="auto">
          <a:xfrm>
            <a:off x="6639880" y="3317878"/>
            <a:ext cx="1936428"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762000"/>
            <a:r>
              <a:rPr lang="en-US" altLang="zh-TW" sz="2400">
                <a:latin typeface="Times New Roman" panose="02020603050405020304" pitchFamily="18" charset="0"/>
              </a:rPr>
              <a:t>Is </a:t>
            </a:r>
            <a:endParaRPr lang="en-US" altLang="zh-TW" sz="2400">
              <a:latin typeface="Times New Roman" panose="02020603050405020304" pitchFamily="18" charset="0"/>
            </a:endParaRPr>
          </a:p>
          <a:p>
            <a:pPr algn="ctr" defTabSz="762000"/>
            <a:r>
              <a:rPr lang="en-US" altLang="zh-TW" sz="2400">
                <a:latin typeface="Times New Roman" panose="02020603050405020304" pitchFamily="18" charset="0"/>
              </a:rPr>
              <a:t>desired output</a:t>
            </a:r>
            <a:endParaRPr lang="en-US" altLang="zh-TW" sz="2400">
              <a:latin typeface="Times New Roman" panose="02020603050405020304" pitchFamily="18" charset="0"/>
            </a:endParaRPr>
          </a:p>
          <a:p>
            <a:pPr algn="ctr" defTabSz="762000"/>
            <a:r>
              <a:rPr lang="en-US" altLang="zh-TW" sz="2400">
                <a:latin typeface="Times New Roman" panose="02020603050405020304" pitchFamily="18" charset="0"/>
              </a:rPr>
              <a:t>achieved?</a:t>
            </a:r>
            <a:endParaRPr lang="en-US" altLang="zh-TW" sz="2400">
              <a:latin typeface="Times New Roman" panose="02020603050405020304" pitchFamily="18" charset="0"/>
            </a:endParaRPr>
          </a:p>
        </p:txBody>
      </p:sp>
      <p:sp>
        <p:nvSpPr>
          <p:cNvPr id="62471" name="Rectangle 7"/>
          <p:cNvSpPr>
            <a:spLocks noChangeArrowheads="1"/>
          </p:cNvSpPr>
          <p:nvPr/>
        </p:nvSpPr>
        <p:spPr bwMode="auto">
          <a:xfrm>
            <a:off x="6464300" y="5187950"/>
            <a:ext cx="2444750" cy="673100"/>
          </a:xfrm>
          <a:prstGeom prst="rect">
            <a:avLst/>
          </a:prstGeom>
          <a:solidFill>
            <a:schemeClr val="bg1"/>
          </a:solidFill>
          <a:ln w="12700">
            <a:solidFill>
              <a:schemeClr val="tx1"/>
            </a:solidFill>
            <a:miter lim="800000"/>
          </a:ln>
        </p:spPr>
        <p:txBody>
          <a:bodyPr wrap="none" anchor="ctr"/>
          <a:lstStyle/>
          <a:p>
            <a:endParaRPr lang="zh-TW" altLang="en-US">
              <a:ea typeface="新細明體" panose="02020500000000000000" charset="-120"/>
            </a:endParaRPr>
          </a:p>
        </p:txBody>
      </p:sp>
      <p:sp>
        <p:nvSpPr>
          <p:cNvPr id="62472" name="Rectangle 8"/>
          <p:cNvSpPr>
            <a:spLocks noChangeArrowheads="1"/>
          </p:cNvSpPr>
          <p:nvPr/>
        </p:nvSpPr>
        <p:spPr bwMode="auto">
          <a:xfrm>
            <a:off x="7242178" y="5299078"/>
            <a:ext cx="75020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400">
                <a:latin typeface="Times New Roman" panose="02020603050405020304" pitchFamily="18" charset="0"/>
              </a:rPr>
              <a:t>Stop</a:t>
            </a:r>
            <a:endParaRPr lang="en-US" altLang="zh-TW" sz="2400">
              <a:latin typeface="Times New Roman" panose="02020603050405020304" pitchFamily="18" charset="0"/>
            </a:endParaRPr>
          </a:p>
        </p:txBody>
      </p:sp>
      <p:sp>
        <p:nvSpPr>
          <p:cNvPr id="62473" name="Rectangle 9"/>
          <p:cNvSpPr>
            <a:spLocks noChangeArrowheads="1"/>
          </p:cNvSpPr>
          <p:nvPr/>
        </p:nvSpPr>
        <p:spPr bwMode="auto">
          <a:xfrm>
            <a:off x="2806700" y="3625850"/>
            <a:ext cx="1968500" cy="749300"/>
          </a:xfrm>
          <a:prstGeom prst="rect">
            <a:avLst/>
          </a:prstGeom>
          <a:solidFill>
            <a:schemeClr val="bg1"/>
          </a:solidFill>
          <a:ln w="12700">
            <a:solidFill>
              <a:schemeClr val="tx1"/>
            </a:solidFill>
            <a:miter lim="800000"/>
          </a:ln>
        </p:spPr>
        <p:txBody>
          <a:bodyPr wrap="none" anchor="ctr"/>
          <a:lstStyle/>
          <a:p>
            <a:endParaRPr lang="zh-TW" altLang="en-US">
              <a:ea typeface="新細明體" panose="02020500000000000000" charset="-120"/>
            </a:endParaRPr>
          </a:p>
        </p:txBody>
      </p:sp>
      <p:sp>
        <p:nvSpPr>
          <p:cNvPr id="62474" name="Rectangle 10"/>
          <p:cNvSpPr>
            <a:spLocks noChangeArrowheads="1"/>
          </p:cNvSpPr>
          <p:nvPr/>
        </p:nvSpPr>
        <p:spPr bwMode="auto">
          <a:xfrm>
            <a:off x="2784478" y="3775078"/>
            <a:ext cx="2040623"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400">
                <a:latin typeface="Times New Roman" panose="02020603050405020304" pitchFamily="18" charset="0"/>
              </a:rPr>
              <a:t>Adjust weights</a:t>
            </a:r>
            <a:endParaRPr lang="en-US" altLang="zh-TW" sz="2400">
              <a:latin typeface="Times New Roman" panose="02020603050405020304" pitchFamily="18" charset="0"/>
            </a:endParaRPr>
          </a:p>
        </p:txBody>
      </p:sp>
      <p:sp>
        <p:nvSpPr>
          <p:cNvPr id="62475" name="Rectangle 11"/>
          <p:cNvSpPr>
            <a:spLocks noChangeArrowheads="1"/>
          </p:cNvSpPr>
          <p:nvPr/>
        </p:nvSpPr>
        <p:spPr bwMode="auto">
          <a:xfrm>
            <a:off x="4918078" y="3394078"/>
            <a:ext cx="56265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400">
                <a:latin typeface="Times New Roman" panose="02020603050405020304" pitchFamily="18" charset="0"/>
              </a:rPr>
              <a:t>No</a:t>
            </a:r>
            <a:endParaRPr lang="en-US" altLang="zh-TW" sz="2400">
              <a:latin typeface="Times New Roman" panose="02020603050405020304" pitchFamily="18" charset="0"/>
            </a:endParaRPr>
          </a:p>
        </p:txBody>
      </p:sp>
      <p:sp>
        <p:nvSpPr>
          <p:cNvPr id="62476" name="Rectangle 12"/>
          <p:cNvSpPr>
            <a:spLocks noChangeArrowheads="1"/>
          </p:cNvSpPr>
          <p:nvPr/>
        </p:nvSpPr>
        <p:spPr bwMode="auto">
          <a:xfrm>
            <a:off x="7556503" y="4718053"/>
            <a:ext cx="63446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400">
                <a:latin typeface="Times New Roman" panose="02020603050405020304" pitchFamily="18" charset="0"/>
              </a:rPr>
              <a:t>Yes</a:t>
            </a:r>
            <a:endParaRPr lang="en-US" altLang="zh-TW" sz="2400">
              <a:latin typeface="Times New Roman" panose="02020603050405020304" pitchFamily="18" charset="0"/>
            </a:endParaRPr>
          </a:p>
        </p:txBody>
      </p:sp>
      <p:sp>
        <p:nvSpPr>
          <p:cNvPr id="62477" name="Line 13"/>
          <p:cNvSpPr>
            <a:spLocks noChangeShapeType="1"/>
          </p:cNvSpPr>
          <p:nvPr/>
        </p:nvSpPr>
        <p:spPr bwMode="auto">
          <a:xfrm>
            <a:off x="7534275" y="2738441"/>
            <a:ext cx="0" cy="433387"/>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2478" name="Line 14"/>
          <p:cNvSpPr>
            <a:spLocks noChangeShapeType="1"/>
          </p:cNvSpPr>
          <p:nvPr/>
        </p:nvSpPr>
        <p:spPr bwMode="auto">
          <a:xfrm>
            <a:off x="7543800" y="4724400"/>
            <a:ext cx="0" cy="4572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2479" name="Line 15"/>
          <p:cNvSpPr>
            <a:spLocks noChangeShapeType="1"/>
          </p:cNvSpPr>
          <p:nvPr/>
        </p:nvSpPr>
        <p:spPr bwMode="auto">
          <a:xfrm flipH="1">
            <a:off x="4838703" y="3943350"/>
            <a:ext cx="1109663"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2480" name="Line 16"/>
          <p:cNvSpPr>
            <a:spLocks noChangeShapeType="1"/>
          </p:cNvSpPr>
          <p:nvPr/>
        </p:nvSpPr>
        <p:spPr bwMode="auto">
          <a:xfrm flipV="1">
            <a:off x="3714750" y="2409828"/>
            <a:ext cx="0" cy="12096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2481" name="Line 17"/>
          <p:cNvSpPr>
            <a:spLocks noChangeShapeType="1"/>
          </p:cNvSpPr>
          <p:nvPr/>
        </p:nvSpPr>
        <p:spPr bwMode="auto">
          <a:xfrm flipV="1">
            <a:off x="3709988" y="2400303"/>
            <a:ext cx="2652712" cy="476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Walkthrough</a:t>
            </a:r>
            <a:endParaRPr lang="en-US" dirty="0">
              <a:latin typeface="Arial" panose="020B0604020202020204" pitchFamily="34" charset="0"/>
              <a:cs typeface="Arial" panose="020B0604020202020204" pitchFamily="34" charset="0"/>
            </a:endParaRPr>
          </a:p>
        </p:txBody>
      </p:sp>
      <p:pic>
        <p:nvPicPr>
          <p:cNvPr id="4" name="Picture 3" descr="Screen Shot 2016-04-10 at 6.33.17 P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7000" y="2990605"/>
            <a:ext cx="6858000" cy="2082452"/>
          </a:xfrm>
          <a:prstGeom prst="rect">
            <a:avLst/>
          </a:prstGeom>
        </p:spPr>
      </p:pic>
      <p:sp>
        <p:nvSpPr>
          <p:cNvPr id="6" name="Rounded Rectangular Callout 5"/>
          <p:cNvSpPr/>
          <p:nvPr/>
        </p:nvSpPr>
        <p:spPr>
          <a:xfrm>
            <a:off x="7104314" y="2190184"/>
            <a:ext cx="2420686" cy="818816"/>
          </a:xfrm>
          <a:prstGeom prst="wedgeRoundRectCallout">
            <a:avLst>
              <a:gd name="adj1" fmla="val -81672"/>
              <a:gd name="adj2" fmla="val 1338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What part of cell to output</a:t>
            </a:r>
            <a:endParaRPr lang="en-US" sz="1350" dirty="0"/>
          </a:p>
        </p:txBody>
      </p:sp>
      <p:sp>
        <p:nvSpPr>
          <p:cNvPr id="7" name="Rounded Rectangular Callout 6"/>
          <p:cNvSpPr/>
          <p:nvPr/>
        </p:nvSpPr>
        <p:spPr>
          <a:xfrm>
            <a:off x="7104313" y="4779552"/>
            <a:ext cx="2420686" cy="818816"/>
          </a:xfrm>
          <a:prstGeom prst="wedgeRoundRectCallout">
            <a:avLst>
              <a:gd name="adj1" fmla="val -30013"/>
              <a:gd name="adj2" fmla="val -11472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err="1"/>
              <a:t>tanh</a:t>
            </a:r>
            <a:r>
              <a:rPr lang="en-US" sz="1350" dirty="0"/>
              <a:t> maps bits to [-1,+1] range</a:t>
            </a:r>
            <a:endParaRPr lang="en-US" sz="13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428" y="541407"/>
            <a:ext cx="8305800" cy="1143000"/>
          </a:xfrm>
        </p:spPr>
        <p:txBody>
          <a:bodyPr>
            <a:normAutofit/>
          </a:bodyPr>
          <a:lstStyle/>
          <a:p>
            <a:r>
              <a:rPr lang="en-US" sz="5400" dirty="0">
                <a:latin typeface="Arial" panose="020B0604020202020204" pitchFamily="34" charset="0"/>
                <a:cs typeface="Arial" panose="020B0604020202020204" pitchFamily="34" charset="0"/>
              </a:rPr>
              <a:t>LSTM</a:t>
            </a:r>
            <a:endParaRPr lang="en-US" sz="5400" dirty="0">
              <a:latin typeface="Arial" panose="020B0604020202020204" pitchFamily="34" charset="0"/>
              <a:cs typeface="Arial" panose="020B0604020202020204" pitchFamily="34" charset="0"/>
            </a:endParaRPr>
          </a:p>
        </p:txBody>
      </p:sp>
      <p:pic>
        <p:nvPicPr>
          <p:cNvPr id="3" name="Picture 2" descr="Screen Shot 2016-04-10 at 6.28.28 PM.png"/>
          <p:cNvPicPr>
            <a:picLocks noChangeAspect="1"/>
          </p:cNvPicPr>
          <p:nvPr/>
        </p:nvPicPr>
        <p:blipFill rotWithShape="1">
          <a:blip r:embed="rId1">
            <a:extLst>
              <a:ext uri="{28A0092B-C50C-407E-A947-70E740481C1C}">
                <a14:useLocalDpi xmlns:a14="http://schemas.microsoft.com/office/drawing/2010/main" val="0"/>
              </a:ext>
            </a:extLst>
          </a:blip>
          <a:srcRect l="31220" r="42305"/>
          <a:stretch>
            <a:fillRect/>
          </a:stretch>
        </p:blipFill>
        <p:spPr>
          <a:xfrm>
            <a:off x="3855764" y="2387906"/>
            <a:ext cx="2824776" cy="3662220"/>
          </a:xfrm>
          <a:prstGeom prst="rect">
            <a:avLst/>
          </a:prstGeom>
        </p:spPr>
      </p:pic>
      <p:pic>
        <p:nvPicPr>
          <p:cNvPr id="8" name="Picture 7" descr="Screen Shot 2016-04-10 at 6.33.04 PM.png"/>
          <p:cNvPicPr>
            <a:picLocks noChangeAspect="1"/>
          </p:cNvPicPr>
          <p:nvPr/>
        </p:nvPicPr>
        <p:blipFill rotWithShape="1">
          <a:blip r:embed="rId2">
            <a:extLst>
              <a:ext uri="{28A0092B-C50C-407E-A947-70E740481C1C}">
                <a14:useLocalDpi xmlns:a14="http://schemas.microsoft.com/office/drawing/2010/main" val="0"/>
              </a:ext>
            </a:extLst>
          </a:blip>
          <a:srcRect l="48316" t="34018" r="2448" b="24457"/>
          <a:stretch>
            <a:fillRect/>
          </a:stretch>
        </p:blipFill>
        <p:spPr>
          <a:xfrm>
            <a:off x="2688268" y="2519742"/>
            <a:ext cx="3376630" cy="920009"/>
          </a:xfrm>
          <a:prstGeom prst="rect">
            <a:avLst/>
          </a:prstGeom>
        </p:spPr>
      </p:pic>
      <p:pic>
        <p:nvPicPr>
          <p:cNvPr id="9" name="Picture 8" descr="Screen Shot 2016-04-10 at 6.33.11 PM.png"/>
          <p:cNvPicPr>
            <a:picLocks noChangeAspect="1"/>
          </p:cNvPicPr>
          <p:nvPr/>
        </p:nvPicPr>
        <p:blipFill rotWithShape="1">
          <a:blip r:embed="rId3">
            <a:extLst>
              <a:ext uri="{28A0092B-C50C-407E-A947-70E740481C1C}">
                <a14:useLocalDpi xmlns:a14="http://schemas.microsoft.com/office/drawing/2010/main" val="0"/>
              </a:ext>
            </a:extLst>
          </a:blip>
          <a:srcRect l="51166" t="43170" r="11475" b="32351"/>
          <a:stretch>
            <a:fillRect/>
          </a:stretch>
        </p:blipFill>
        <p:spPr>
          <a:xfrm>
            <a:off x="6816281" y="3191612"/>
            <a:ext cx="2562110" cy="521066"/>
          </a:xfrm>
          <a:prstGeom prst="rect">
            <a:avLst/>
          </a:prstGeom>
        </p:spPr>
      </p:pic>
      <p:pic>
        <p:nvPicPr>
          <p:cNvPr id="11" name="Picture 10" descr="Screen Shot 2016-04-10 at 6.33.17 PM.png"/>
          <p:cNvPicPr>
            <a:picLocks noChangeAspect="1"/>
          </p:cNvPicPr>
          <p:nvPr/>
        </p:nvPicPr>
        <p:blipFill rotWithShape="1">
          <a:blip r:embed="rId4">
            <a:extLst>
              <a:ext uri="{28A0092B-C50C-407E-A947-70E740481C1C}">
                <a14:useLocalDpi xmlns:a14="http://schemas.microsoft.com/office/drawing/2010/main" val="0"/>
              </a:ext>
            </a:extLst>
          </a:blip>
          <a:srcRect l="51284" t="33521" r="6930" b="25818"/>
          <a:stretch>
            <a:fillRect/>
          </a:stretch>
        </p:blipFill>
        <p:spPr>
          <a:xfrm>
            <a:off x="6680539" y="3933658"/>
            <a:ext cx="2865726" cy="846734"/>
          </a:xfrm>
          <a:prstGeom prst="rect">
            <a:avLst/>
          </a:prstGeom>
        </p:spPr>
      </p:pic>
      <p:cxnSp>
        <p:nvCxnSpPr>
          <p:cNvPr id="12" name="Straight Arrow Connector 11"/>
          <p:cNvCxnSpPr/>
          <p:nvPr/>
        </p:nvCxnSpPr>
        <p:spPr>
          <a:xfrm>
            <a:off x="4175592" y="2830991"/>
            <a:ext cx="393306" cy="13200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28" idx="1"/>
          </p:cNvCxnSpPr>
          <p:nvPr/>
        </p:nvCxnSpPr>
        <p:spPr>
          <a:xfrm>
            <a:off x="3239295" y="3315576"/>
            <a:ext cx="1725382" cy="1134858"/>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680541" y="3550633"/>
            <a:ext cx="257466" cy="2686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568898" y="4080025"/>
            <a:ext cx="255198" cy="300082"/>
          </a:xfrm>
          <a:prstGeom prst="rect">
            <a:avLst/>
          </a:prstGeom>
          <a:noFill/>
        </p:spPr>
        <p:txBody>
          <a:bodyPr wrap="none" rtlCol="0">
            <a:spAutoFit/>
          </a:bodyPr>
          <a:lstStyle/>
          <a:p>
            <a:r>
              <a:rPr lang="en-US" sz="1350" i="1" dirty="0">
                <a:solidFill>
                  <a:srgbClr val="FF0000"/>
                </a:solidFill>
              </a:rPr>
              <a:t>i</a:t>
            </a:r>
            <a:r>
              <a:rPr lang="en-US" sz="1350" i="1" baseline="-25000" dirty="0">
                <a:solidFill>
                  <a:srgbClr val="FF0000"/>
                </a:solidFill>
              </a:rPr>
              <a:t>t</a:t>
            </a:r>
            <a:endParaRPr lang="en-US" sz="1350" i="1" baseline="-25000" dirty="0">
              <a:solidFill>
                <a:srgbClr val="FF0000"/>
              </a:solidFill>
            </a:endParaRPr>
          </a:p>
        </p:txBody>
      </p:sp>
      <p:pic>
        <p:nvPicPr>
          <p:cNvPr id="28" name="Picture 27" descr="Screen Shot 2016-04-10 at 6.33.04 PM.png"/>
          <p:cNvPicPr>
            <a:picLocks noChangeAspect="1"/>
          </p:cNvPicPr>
          <p:nvPr/>
        </p:nvPicPr>
        <p:blipFill rotWithShape="1">
          <a:blip r:embed="rId2">
            <a:extLst>
              <a:ext uri="{28A0092B-C50C-407E-A947-70E740481C1C}">
                <a14:useLocalDpi xmlns:a14="http://schemas.microsoft.com/office/drawing/2010/main" val="0"/>
              </a:ext>
            </a:extLst>
          </a:blip>
          <a:srcRect l="51971" t="54580" r="43968" b="29986"/>
          <a:stretch>
            <a:fillRect/>
          </a:stretch>
        </p:blipFill>
        <p:spPr>
          <a:xfrm>
            <a:off x="4964677" y="4357027"/>
            <a:ext cx="152158" cy="186818"/>
          </a:xfrm>
          <a:prstGeom prst="rect">
            <a:avLst/>
          </a:prstGeom>
          <a:solidFill>
            <a:srgbClr val="008000"/>
          </a:solidFill>
          <a:ln>
            <a:solidFill>
              <a:srgbClr val="008000"/>
            </a:solidFill>
          </a:ln>
        </p:spPr>
      </p:pic>
      <p:sp>
        <p:nvSpPr>
          <p:cNvPr id="30" name="TextBox 29"/>
          <p:cNvSpPr txBox="1"/>
          <p:nvPr/>
        </p:nvSpPr>
        <p:spPr>
          <a:xfrm>
            <a:off x="3441481" y="3715737"/>
            <a:ext cx="473206" cy="323165"/>
          </a:xfrm>
          <a:prstGeom prst="rect">
            <a:avLst/>
          </a:prstGeom>
          <a:noFill/>
        </p:spPr>
        <p:txBody>
          <a:bodyPr wrap="none" rtlCol="0">
            <a:spAutoFit/>
          </a:bodyPr>
          <a:lstStyle/>
          <a:p>
            <a:r>
              <a:rPr lang="en-US" sz="1500" i="1" dirty="0">
                <a:solidFill>
                  <a:schemeClr val="tx2"/>
                </a:solidFill>
              </a:rPr>
              <a:t>C</a:t>
            </a:r>
            <a:r>
              <a:rPr lang="en-US" sz="1500" i="1" baseline="-25000" dirty="0">
                <a:solidFill>
                  <a:schemeClr val="tx2"/>
                </a:solidFill>
              </a:rPr>
              <a:t>t-1</a:t>
            </a:r>
            <a:endParaRPr lang="en-US" sz="1500" i="1" baseline="-25000" dirty="0">
              <a:solidFill>
                <a:schemeClr val="tx2"/>
              </a:solidFill>
            </a:endParaRPr>
          </a:p>
        </p:txBody>
      </p:sp>
      <p:cxnSp>
        <p:nvCxnSpPr>
          <p:cNvPr id="33" name="Straight Arrow Connector 32"/>
          <p:cNvCxnSpPr/>
          <p:nvPr/>
        </p:nvCxnSpPr>
        <p:spPr>
          <a:xfrm flipH="1">
            <a:off x="5765667" y="4080025"/>
            <a:ext cx="1050617" cy="13850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486156" y="4008650"/>
            <a:ext cx="317716" cy="300082"/>
          </a:xfrm>
          <a:prstGeom prst="rect">
            <a:avLst/>
          </a:prstGeom>
          <a:noFill/>
          <a:ln>
            <a:solidFill>
              <a:schemeClr val="accent6">
                <a:lumMod val="75000"/>
              </a:schemeClr>
            </a:solidFill>
          </a:ln>
        </p:spPr>
        <p:txBody>
          <a:bodyPr wrap="none" rtlCol="0">
            <a:spAutoFit/>
          </a:bodyPr>
          <a:lstStyle/>
          <a:p>
            <a:r>
              <a:rPr lang="en-US" sz="1350" i="1" dirty="0" err="1"/>
              <a:t>o</a:t>
            </a:r>
            <a:r>
              <a:rPr lang="en-US" sz="1350" i="1" baseline="-25000" dirty="0" err="1"/>
              <a:t>t</a:t>
            </a:r>
            <a:endParaRPr lang="en-US" sz="1350" i="1" baseline="-25000" dirty="0"/>
          </a:p>
        </p:txBody>
      </p:sp>
      <p:cxnSp>
        <p:nvCxnSpPr>
          <p:cNvPr id="36" name="Straight Arrow Connector 35"/>
          <p:cNvCxnSpPr/>
          <p:nvPr/>
        </p:nvCxnSpPr>
        <p:spPr>
          <a:xfrm flipH="1">
            <a:off x="6680541" y="4625337"/>
            <a:ext cx="257466" cy="236108"/>
          </a:xfrm>
          <a:prstGeom prst="straightConnector1">
            <a:avLst/>
          </a:prstGeom>
          <a:ln>
            <a:solidFill>
              <a:srgbClr val="E46C0A"/>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860926" y="1938491"/>
            <a:ext cx="396262" cy="300082"/>
          </a:xfrm>
          <a:prstGeom prst="rect">
            <a:avLst/>
          </a:prstGeom>
          <a:noFill/>
        </p:spPr>
        <p:txBody>
          <a:bodyPr wrap="none" rtlCol="0">
            <a:spAutoFit/>
          </a:bodyPr>
          <a:lstStyle/>
          <a:p>
            <a:r>
              <a:rPr lang="en-US" sz="1350" dirty="0"/>
              <a:t>(1)</a:t>
            </a:r>
            <a:endParaRPr lang="en-US" sz="1350" dirty="0"/>
          </a:p>
        </p:txBody>
      </p:sp>
      <p:sp>
        <p:nvSpPr>
          <p:cNvPr id="38" name="TextBox 37"/>
          <p:cNvSpPr txBox="1"/>
          <p:nvPr/>
        </p:nvSpPr>
        <p:spPr>
          <a:xfrm>
            <a:off x="6816281" y="2979741"/>
            <a:ext cx="396262" cy="300082"/>
          </a:xfrm>
          <a:prstGeom prst="rect">
            <a:avLst/>
          </a:prstGeom>
          <a:noFill/>
        </p:spPr>
        <p:txBody>
          <a:bodyPr wrap="none" rtlCol="0">
            <a:spAutoFit/>
          </a:bodyPr>
          <a:lstStyle/>
          <a:p>
            <a:r>
              <a:rPr lang="en-US" sz="1350" dirty="0"/>
              <a:t>(2)</a:t>
            </a:r>
            <a:endParaRPr lang="en-US" sz="1350" dirty="0"/>
          </a:p>
        </p:txBody>
      </p:sp>
      <p:sp>
        <p:nvSpPr>
          <p:cNvPr id="39" name="TextBox 38"/>
          <p:cNvSpPr txBox="1"/>
          <p:nvPr/>
        </p:nvSpPr>
        <p:spPr>
          <a:xfrm>
            <a:off x="6816281" y="3738817"/>
            <a:ext cx="396262" cy="300082"/>
          </a:xfrm>
          <a:prstGeom prst="rect">
            <a:avLst/>
          </a:prstGeom>
          <a:noFill/>
        </p:spPr>
        <p:txBody>
          <a:bodyPr wrap="none" rtlCol="0">
            <a:spAutoFit/>
          </a:bodyPr>
          <a:lstStyle/>
          <a:p>
            <a:r>
              <a:rPr lang="en-US" sz="1350" dirty="0"/>
              <a:t>(3)</a:t>
            </a:r>
            <a:endParaRPr lang="en-US" sz="1350" dirty="0"/>
          </a:p>
        </p:txBody>
      </p:sp>
      <p:pic>
        <p:nvPicPr>
          <p:cNvPr id="40" name="Picture 39" descr="Screen Shot 2016-04-10 at 7.30.57 PM.png"/>
          <p:cNvPicPr>
            <a:picLocks noChangeAspect="1"/>
          </p:cNvPicPr>
          <p:nvPr/>
        </p:nvPicPr>
        <p:blipFill rotWithShape="1">
          <a:blip r:embed="rId5">
            <a:extLst>
              <a:ext uri="{28A0092B-C50C-407E-A947-70E740481C1C}">
                <a14:useLocalDpi xmlns:a14="http://schemas.microsoft.com/office/drawing/2010/main" val="0"/>
              </a:ext>
            </a:extLst>
          </a:blip>
          <a:srcRect l="51715" t="43057" r="8982" b="40694"/>
          <a:stretch>
            <a:fillRect/>
          </a:stretch>
        </p:blipFill>
        <p:spPr>
          <a:xfrm>
            <a:off x="2932503" y="2246349"/>
            <a:ext cx="2784314" cy="343568"/>
          </a:xfrm>
          <a:prstGeom prst="rect">
            <a:avLst/>
          </a:prstGeom>
        </p:spPr>
      </p:pic>
      <p:sp>
        <p:nvSpPr>
          <p:cNvPr id="46" name="TextBox 45"/>
          <p:cNvSpPr txBox="1"/>
          <p:nvPr/>
        </p:nvSpPr>
        <p:spPr>
          <a:xfrm>
            <a:off x="4046622" y="4243192"/>
            <a:ext cx="264816" cy="300082"/>
          </a:xfrm>
          <a:prstGeom prst="rect">
            <a:avLst/>
          </a:prstGeom>
          <a:noFill/>
        </p:spPr>
        <p:txBody>
          <a:bodyPr wrap="none" rtlCol="0">
            <a:spAutoFit/>
          </a:bodyPr>
          <a:lstStyle/>
          <a:p>
            <a:r>
              <a:rPr lang="en-US" sz="1350" i="1" dirty="0" err="1">
                <a:solidFill>
                  <a:srgbClr val="F900C7"/>
                </a:solidFill>
              </a:rPr>
              <a:t>f</a:t>
            </a:r>
            <a:r>
              <a:rPr lang="en-US" sz="1350" i="1" baseline="-25000" dirty="0" err="1">
                <a:solidFill>
                  <a:srgbClr val="F900C7"/>
                </a:solidFill>
              </a:rPr>
              <a:t>t</a:t>
            </a:r>
            <a:endParaRPr lang="en-US" sz="1350" i="1" baseline="-25000" dirty="0">
              <a:solidFill>
                <a:srgbClr val="F900C7"/>
              </a:solidFill>
            </a:endParaRPr>
          </a:p>
        </p:txBody>
      </p:sp>
      <p:cxnSp>
        <p:nvCxnSpPr>
          <p:cNvPr id="47" name="Straight Arrow Connector 46"/>
          <p:cNvCxnSpPr/>
          <p:nvPr/>
        </p:nvCxnSpPr>
        <p:spPr>
          <a:xfrm>
            <a:off x="3244828" y="2544161"/>
            <a:ext cx="801794" cy="1741488"/>
          </a:xfrm>
          <a:prstGeom prst="straightConnector1">
            <a:avLst/>
          </a:prstGeom>
          <a:ln>
            <a:solidFill>
              <a:srgbClr val="F900C7"/>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5283610" y="3470145"/>
            <a:ext cx="1639966" cy="3232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P spid="34" grpId="0" animBg="1"/>
      <p:bldP spid="46"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Implementing an LSTM</a:t>
            </a:r>
            <a:endParaRPr lang="en-US" dirty="0">
              <a:latin typeface="Arial" panose="020B0604020202020204" pitchFamily="34" charset="0"/>
              <a:cs typeface="Arial" panose="020B0604020202020204" pitchFamily="34" charset="0"/>
            </a:endParaRPr>
          </a:p>
        </p:txBody>
      </p:sp>
      <p:pic>
        <p:nvPicPr>
          <p:cNvPr id="8" name="Picture 7" descr="Screen Shot 2016-04-10 at 6.33.04 PM.png"/>
          <p:cNvPicPr>
            <a:picLocks noChangeAspect="1"/>
          </p:cNvPicPr>
          <p:nvPr/>
        </p:nvPicPr>
        <p:blipFill rotWithShape="1">
          <a:blip r:embed="rId1">
            <a:extLst>
              <a:ext uri="{28A0092B-C50C-407E-A947-70E740481C1C}">
                <a14:useLocalDpi xmlns:a14="http://schemas.microsoft.com/office/drawing/2010/main" val="0"/>
              </a:ext>
            </a:extLst>
          </a:blip>
          <a:srcRect l="48316" t="34018" r="2448" b="24457"/>
          <a:stretch>
            <a:fillRect/>
          </a:stretch>
        </p:blipFill>
        <p:spPr>
          <a:xfrm>
            <a:off x="3694902" y="2667667"/>
            <a:ext cx="3376630" cy="920009"/>
          </a:xfrm>
          <a:prstGeom prst="rect">
            <a:avLst/>
          </a:prstGeom>
        </p:spPr>
      </p:pic>
      <p:pic>
        <p:nvPicPr>
          <p:cNvPr id="9" name="Picture 8" descr="Screen Shot 2016-04-10 at 6.33.11 PM.png"/>
          <p:cNvPicPr>
            <a:picLocks noChangeAspect="1"/>
          </p:cNvPicPr>
          <p:nvPr/>
        </p:nvPicPr>
        <p:blipFill rotWithShape="1">
          <a:blip r:embed="rId2">
            <a:extLst>
              <a:ext uri="{28A0092B-C50C-407E-A947-70E740481C1C}">
                <a14:useLocalDpi xmlns:a14="http://schemas.microsoft.com/office/drawing/2010/main" val="0"/>
              </a:ext>
            </a:extLst>
          </a:blip>
          <a:srcRect l="51166" t="43170" r="11475" b="32351"/>
          <a:stretch>
            <a:fillRect/>
          </a:stretch>
        </p:blipFill>
        <p:spPr>
          <a:xfrm>
            <a:off x="3865138" y="3518731"/>
            <a:ext cx="2562110" cy="521066"/>
          </a:xfrm>
          <a:prstGeom prst="rect">
            <a:avLst/>
          </a:prstGeom>
        </p:spPr>
      </p:pic>
      <p:pic>
        <p:nvPicPr>
          <p:cNvPr id="11" name="Picture 10" descr="Screen Shot 2016-04-10 at 6.33.17 PM.png"/>
          <p:cNvPicPr>
            <a:picLocks noChangeAspect="1"/>
          </p:cNvPicPr>
          <p:nvPr/>
        </p:nvPicPr>
        <p:blipFill rotWithShape="1">
          <a:blip r:embed="rId3">
            <a:extLst>
              <a:ext uri="{28A0092B-C50C-407E-A947-70E740481C1C}">
                <a14:useLocalDpi xmlns:a14="http://schemas.microsoft.com/office/drawing/2010/main" val="0"/>
              </a:ext>
            </a:extLst>
          </a:blip>
          <a:srcRect l="51284" t="33521" r="6930" b="25818"/>
          <a:stretch>
            <a:fillRect/>
          </a:stretch>
        </p:blipFill>
        <p:spPr>
          <a:xfrm>
            <a:off x="3902767" y="4119115"/>
            <a:ext cx="2865726" cy="846734"/>
          </a:xfrm>
          <a:prstGeom prst="rect">
            <a:avLst/>
          </a:prstGeom>
        </p:spPr>
      </p:pic>
      <p:sp>
        <p:nvSpPr>
          <p:cNvPr id="37" name="TextBox 36"/>
          <p:cNvSpPr txBox="1"/>
          <p:nvPr/>
        </p:nvSpPr>
        <p:spPr>
          <a:xfrm>
            <a:off x="3524661" y="2410550"/>
            <a:ext cx="396262" cy="300082"/>
          </a:xfrm>
          <a:prstGeom prst="rect">
            <a:avLst/>
          </a:prstGeom>
          <a:noFill/>
        </p:spPr>
        <p:txBody>
          <a:bodyPr wrap="none" rtlCol="0">
            <a:spAutoFit/>
          </a:bodyPr>
          <a:lstStyle/>
          <a:p>
            <a:r>
              <a:rPr lang="en-US" sz="1350" dirty="0"/>
              <a:t>(1)</a:t>
            </a:r>
            <a:endParaRPr lang="en-US" sz="1350" dirty="0"/>
          </a:p>
        </p:txBody>
      </p:sp>
      <p:sp>
        <p:nvSpPr>
          <p:cNvPr id="38" name="TextBox 37"/>
          <p:cNvSpPr txBox="1"/>
          <p:nvPr/>
        </p:nvSpPr>
        <p:spPr>
          <a:xfrm>
            <a:off x="3524661" y="3587671"/>
            <a:ext cx="396262" cy="300082"/>
          </a:xfrm>
          <a:prstGeom prst="rect">
            <a:avLst/>
          </a:prstGeom>
          <a:noFill/>
        </p:spPr>
        <p:txBody>
          <a:bodyPr wrap="none" rtlCol="0">
            <a:spAutoFit/>
          </a:bodyPr>
          <a:lstStyle/>
          <a:p>
            <a:r>
              <a:rPr lang="en-US" sz="1350" dirty="0"/>
              <a:t>(2)</a:t>
            </a:r>
            <a:endParaRPr lang="en-US" sz="1350" dirty="0"/>
          </a:p>
        </p:txBody>
      </p:sp>
      <p:pic>
        <p:nvPicPr>
          <p:cNvPr id="40" name="Picture 39" descr="Screen Shot 2016-04-10 at 7.30.57 PM.png"/>
          <p:cNvPicPr>
            <a:picLocks noChangeAspect="1"/>
          </p:cNvPicPr>
          <p:nvPr/>
        </p:nvPicPr>
        <p:blipFill rotWithShape="1">
          <a:blip r:embed="rId4">
            <a:extLst>
              <a:ext uri="{28A0092B-C50C-407E-A947-70E740481C1C}">
                <a14:useLocalDpi xmlns:a14="http://schemas.microsoft.com/office/drawing/2010/main" val="0"/>
              </a:ext>
            </a:extLst>
          </a:blip>
          <a:srcRect l="51715" t="43057" r="8982" b="40694"/>
          <a:stretch>
            <a:fillRect/>
          </a:stretch>
        </p:blipFill>
        <p:spPr>
          <a:xfrm>
            <a:off x="3902767" y="2394274"/>
            <a:ext cx="2784314" cy="343568"/>
          </a:xfrm>
          <a:prstGeom prst="rect">
            <a:avLst/>
          </a:prstGeom>
        </p:spPr>
      </p:pic>
      <p:sp>
        <p:nvSpPr>
          <p:cNvPr id="25" name="TextBox 24"/>
          <p:cNvSpPr txBox="1"/>
          <p:nvPr/>
        </p:nvSpPr>
        <p:spPr>
          <a:xfrm>
            <a:off x="3562289" y="4119115"/>
            <a:ext cx="396262" cy="300082"/>
          </a:xfrm>
          <a:prstGeom prst="rect">
            <a:avLst/>
          </a:prstGeom>
          <a:noFill/>
        </p:spPr>
        <p:txBody>
          <a:bodyPr wrap="none" rtlCol="0">
            <a:spAutoFit/>
          </a:bodyPr>
          <a:lstStyle/>
          <a:p>
            <a:r>
              <a:rPr lang="en-US" sz="1350" dirty="0"/>
              <a:t>(3)</a:t>
            </a:r>
            <a:endParaRPr lang="en-US" sz="1350" dirty="0"/>
          </a:p>
        </p:txBody>
      </p:sp>
      <p:sp>
        <p:nvSpPr>
          <p:cNvPr id="5" name="TextBox 4"/>
          <p:cNvSpPr txBox="1"/>
          <p:nvPr/>
        </p:nvSpPr>
        <p:spPr>
          <a:xfrm>
            <a:off x="2782152" y="1994063"/>
            <a:ext cx="1511696" cy="369332"/>
          </a:xfrm>
          <a:prstGeom prst="rect">
            <a:avLst/>
          </a:prstGeom>
          <a:noFill/>
        </p:spPr>
        <p:txBody>
          <a:bodyPr wrap="none" rtlCol="0">
            <a:spAutoFit/>
          </a:bodyPr>
          <a:lstStyle/>
          <a:p>
            <a:r>
              <a:rPr lang="en-US" dirty="0">
                <a:latin typeface="Cambria Math" panose="02040503050406030204"/>
                <a:cs typeface="Cambria Math" panose="02040503050406030204"/>
              </a:rPr>
              <a:t>For </a:t>
            </a:r>
            <a:r>
              <a:rPr lang="en-US" i="1" dirty="0">
                <a:latin typeface="Cambria Math" panose="02040503050406030204"/>
                <a:cs typeface="Cambria Math" panose="02040503050406030204"/>
              </a:rPr>
              <a:t>t = 1,…,T:</a:t>
            </a:r>
            <a:endParaRPr lang="en-US" dirty="0">
              <a:latin typeface="Cambria Math" panose="02040503050406030204"/>
              <a:cs typeface="Cambria Math" panose="02040503050406030204"/>
            </a:endParaRPr>
          </a:p>
        </p:txBody>
      </p:sp>
      <p:pic>
        <p:nvPicPr>
          <p:cNvPr id="26" name="Picture 25" descr="Screen Shot 2016-04-10 at 6.15.1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2743" y="4499795"/>
            <a:ext cx="2683599" cy="11601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pic>
        <p:nvPicPr>
          <p:cNvPr id="4" name="Picture 2" descr="LSTM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1354" y="2171276"/>
            <a:ext cx="5783328" cy="449665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p:nvPr/>
        </p:nvSpPr>
        <p:spPr bwMode="auto">
          <a:xfrm>
            <a:off x="2279303" y="228600"/>
            <a:ext cx="4959699" cy="304800"/>
          </a:xfrm>
          <a:prstGeom prst="rect">
            <a:avLst/>
          </a:prstGeom>
          <a:noFill/>
          <a:ln w="9525">
            <a:noFill/>
            <a:miter lim="800000"/>
          </a:ln>
        </p:spPr>
        <p:txBody>
          <a:bodyPr vert="horz" wrap="square" lIns="0" tIns="45720" rIns="0" bIns="0" numCol="1" anchor="b" anchorCtr="0" compatLnSpc="1">
            <a:normAutofit fontScale="67500" lnSpcReduction="20000"/>
          </a:bodyPr>
          <a:lstStyle>
            <a:lvl1pPr algn="l" rtl="0" eaLnBrk="1" fontAlgn="base" hangingPunct="1">
              <a:spcBef>
                <a:spcPct val="0"/>
              </a:spcBef>
              <a:spcAft>
                <a:spcPct val="0"/>
              </a:spcAft>
              <a:defRPr sz="3750" kern="1200">
                <a:solidFill>
                  <a:schemeClr val="tx2"/>
                </a:solidFill>
                <a:latin typeface="+mj-lt"/>
                <a:ea typeface="+mj-ea"/>
                <a:cs typeface="+mj-cs"/>
              </a:defRPr>
            </a:lvl1pPr>
            <a:lvl2pPr algn="l" rtl="0" eaLnBrk="1" fontAlgn="base" hangingPunct="1">
              <a:spcBef>
                <a:spcPct val="0"/>
              </a:spcBef>
              <a:spcAft>
                <a:spcPct val="0"/>
              </a:spcAft>
              <a:defRPr sz="3750">
                <a:solidFill>
                  <a:schemeClr val="tx2"/>
                </a:solidFill>
                <a:latin typeface="Calibri" panose="020F0502020204030204" pitchFamily="34" charset="0"/>
              </a:defRPr>
            </a:lvl2pPr>
            <a:lvl3pPr algn="l" rtl="0" eaLnBrk="1" fontAlgn="base" hangingPunct="1">
              <a:spcBef>
                <a:spcPct val="0"/>
              </a:spcBef>
              <a:spcAft>
                <a:spcPct val="0"/>
              </a:spcAft>
              <a:defRPr sz="3750">
                <a:solidFill>
                  <a:schemeClr val="tx2"/>
                </a:solidFill>
                <a:latin typeface="Calibri" panose="020F0502020204030204" pitchFamily="34" charset="0"/>
              </a:defRPr>
            </a:lvl3pPr>
            <a:lvl4pPr algn="l" rtl="0" eaLnBrk="1" fontAlgn="base" hangingPunct="1">
              <a:spcBef>
                <a:spcPct val="0"/>
              </a:spcBef>
              <a:spcAft>
                <a:spcPct val="0"/>
              </a:spcAft>
              <a:defRPr sz="3750">
                <a:solidFill>
                  <a:schemeClr val="tx2"/>
                </a:solidFill>
                <a:latin typeface="Calibri" panose="020F0502020204030204" pitchFamily="34" charset="0"/>
              </a:defRPr>
            </a:lvl4pPr>
            <a:lvl5pPr algn="l" rtl="0" eaLnBrk="1" fontAlgn="base" hangingPunct="1">
              <a:spcBef>
                <a:spcPct val="0"/>
              </a:spcBef>
              <a:spcAft>
                <a:spcPct val="0"/>
              </a:spcAft>
              <a:defRPr sz="3750">
                <a:solidFill>
                  <a:schemeClr val="tx2"/>
                </a:solidFill>
                <a:latin typeface="Calibri" panose="020F0502020204030204" pitchFamily="34" charset="0"/>
              </a:defRPr>
            </a:lvl5pPr>
            <a:lvl6pPr marL="342900" algn="l" rtl="0" eaLnBrk="1" fontAlgn="base" hangingPunct="1">
              <a:spcBef>
                <a:spcPct val="0"/>
              </a:spcBef>
              <a:spcAft>
                <a:spcPct val="0"/>
              </a:spcAft>
              <a:defRPr sz="3750">
                <a:solidFill>
                  <a:schemeClr val="tx2"/>
                </a:solidFill>
                <a:latin typeface="Calibri" panose="020F0502020204030204" pitchFamily="34" charset="0"/>
              </a:defRPr>
            </a:lvl6pPr>
            <a:lvl7pPr marL="685800" algn="l" rtl="0" eaLnBrk="1" fontAlgn="base" hangingPunct="1">
              <a:spcBef>
                <a:spcPct val="0"/>
              </a:spcBef>
              <a:spcAft>
                <a:spcPct val="0"/>
              </a:spcAft>
              <a:defRPr sz="3750">
                <a:solidFill>
                  <a:schemeClr val="tx2"/>
                </a:solidFill>
                <a:latin typeface="Calibri" panose="020F0502020204030204" pitchFamily="34" charset="0"/>
              </a:defRPr>
            </a:lvl7pPr>
            <a:lvl8pPr marL="1028700" algn="l" rtl="0" eaLnBrk="1" fontAlgn="base" hangingPunct="1">
              <a:spcBef>
                <a:spcPct val="0"/>
              </a:spcBef>
              <a:spcAft>
                <a:spcPct val="0"/>
              </a:spcAft>
              <a:defRPr sz="3750">
                <a:solidFill>
                  <a:schemeClr val="tx2"/>
                </a:solidFill>
                <a:latin typeface="Calibri" panose="020F0502020204030204" pitchFamily="34" charset="0"/>
              </a:defRPr>
            </a:lvl8pPr>
            <a:lvl9pPr marL="1371600" algn="l" rtl="0" eaLnBrk="1" fontAlgn="base" hangingPunct="1">
              <a:spcBef>
                <a:spcPct val="0"/>
              </a:spcBef>
              <a:spcAft>
                <a:spcPct val="0"/>
              </a:spcAft>
              <a:defRPr sz="3750">
                <a:solidFill>
                  <a:schemeClr val="tx2"/>
                </a:solidFill>
                <a:latin typeface="Calibri" panose="020F0502020204030204" pitchFamily="34" charset="0"/>
              </a:defRPr>
            </a:lvl9pPr>
          </a:lstStyle>
          <a:p>
            <a:r>
              <a:rPr lang="en-US" sz="2800"/>
              <a:t> </a:t>
            </a:r>
            <a:endParaRPr lang="en-US" sz="2800" dirty="0"/>
          </a:p>
        </p:txBody>
      </p:sp>
      <p:sp>
        <p:nvSpPr>
          <p:cNvPr id="6" name="Content Placeholder 2"/>
          <p:cNvSpPr txBox="1"/>
          <p:nvPr/>
        </p:nvSpPr>
        <p:spPr bwMode="auto">
          <a:xfrm>
            <a:off x="2009856" y="1668410"/>
            <a:ext cx="8458200" cy="4795855"/>
          </a:xfrm>
          <a:prstGeom prst="rect">
            <a:avLst/>
          </a:prstGeom>
          <a:noFill/>
          <a:ln w="9525">
            <a:noFill/>
            <a:miter lim="800000"/>
          </a:ln>
        </p:spPr>
        <p:txBody>
          <a:bodyPr vert="horz" wrap="square" lIns="91440" tIns="45720" rIns="91440" bIns="45720" numCol="1" anchor="t" anchorCtr="0" compatLnSpc="1"/>
          <a:lstStyle>
            <a:lvl1pPr marL="205105" indent="-205105" algn="l" rtl="0" eaLnBrk="1" fontAlgn="base" hangingPunct="1">
              <a:spcBef>
                <a:spcPct val="20000"/>
              </a:spcBef>
              <a:spcAft>
                <a:spcPct val="0"/>
              </a:spcAft>
              <a:buClr>
                <a:srgbClr val="0BD0D9"/>
              </a:buClr>
              <a:buSzPct val="95000"/>
              <a:buFont typeface="Wingdings 2" panose="05020102010507070707" pitchFamily="18" charset="2"/>
              <a:buChar char=""/>
              <a:defRPr sz="1950" kern="1200">
                <a:solidFill>
                  <a:schemeClr val="tx1"/>
                </a:solidFill>
                <a:latin typeface="+mn-lt"/>
                <a:ea typeface="+mn-ea"/>
                <a:cs typeface="+mn-cs"/>
              </a:defRPr>
            </a:lvl1pPr>
            <a:lvl2pPr marL="480060" indent="-184785" algn="l" rtl="0" eaLnBrk="1" fontAlgn="base" hangingPunct="1">
              <a:spcBef>
                <a:spcPct val="20000"/>
              </a:spcBef>
              <a:spcAft>
                <a:spcPct val="0"/>
              </a:spcAft>
              <a:buClr>
                <a:schemeClr val="accent1"/>
              </a:buClr>
              <a:buSzPct val="85000"/>
              <a:buFont typeface="Wingdings 2" panose="05020102010507070707" pitchFamily="18" charset="2"/>
              <a:buChar char=""/>
              <a:defRPr sz="1800" kern="1200">
                <a:solidFill>
                  <a:schemeClr val="tx1"/>
                </a:solidFill>
                <a:latin typeface="+mn-lt"/>
                <a:ea typeface="+mn-ea"/>
                <a:cs typeface="+mn-cs"/>
              </a:defRPr>
            </a:lvl2pPr>
            <a:lvl3pPr marL="685800" indent="-184785" algn="l" rtl="0" eaLnBrk="1" fontAlgn="base" hangingPunct="1">
              <a:spcBef>
                <a:spcPct val="20000"/>
              </a:spcBef>
              <a:spcAft>
                <a:spcPct val="0"/>
              </a:spcAft>
              <a:buClr>
                <a:schemeClr val="accent2"/>
              </a:buClr>
              <a:buSzPct val="70000"/>
              <a:buFont typeface="Wingdings 2" panose="05020102010507070707" pitchFamily="18" charset="2"/>
              <a:buChar char=""/>
              <a:defRPr sz="1575" kern="1200">
                <a:solidFill>
                  <a:schemeClr val="tx1"/>
                </a:solidFill>
                <a:latin typeface="+mn-lt"/>
                <a:ea typeface="+mn-ea"/>
                <a:cs typeface="+mn-cs"/>
              </a:defRPr>
            </a:lvl3pPr>
            <a:lvl4pPr marL="890905" indent="-157480" algn="l" rtl="0" eaLnBrk="1" fontAlgn="base" hangingPunct="1">
              <a:spcBef>
                <a:spcPct val="20000"/>
              </a:spcBef>
              <a:spcAft>
                <a:spcPct val="0"/>
              </a:spcAft>
              <a:buClr>
                <a:srgbClr val="0BD0D9"/>
              </a:buClr>
              <a:buSzPct val="65000"/>
              <a:buFont typeface="Wingdings 2" panose="05020102010507070707" pitchFamily="18" charset="2"/>
              <a:buChar char=""/>
              <a:defRPr sz="1500" kern="1200">
                <a:solidFill>
                  <a:schemeClr val="tx1"/>
                </a:solidFill>
                <a:latin typeface="+mn-lt"/>
                <a:ea typeface="+mn-ea"/>
                <a:cs typeface="+mn-cs"/>
              </a:defRPr>
            </a:lvl4pPr>
            <a:lvl5pPr marL="1096645" indent="-157480" algn="l" rtl="0" eaLnBrk="1" fontAlgn="base" hangingPunct="1">
              <a:spcBef>
                <a:spcPct val="20000"/>
              </a:spcBef>
              <a:spcAft>
                <a:spcPct val="0"/>
              </a:spcAft>
              <a:buClr>
                <a:srgbClr val="10CF9B"/>
              </a:buClr>
              <a:buSzPct val="65000"/>
              <a:buFont typeface="Wingdings 2" panose="05020102010507070707" pitchFamily="18" charset="2"/>
              <a:buChar char=""/>
              <a:defRPr sz="1500" kern="1200">
                <a:solidFill>
                  <a:schemeClr val="tx1"/>
                </a:solidFill>
                <a:latin typeface="+mn-lt"/>
                <a:ea typeface="+mn-ea"/>
                <a:cs typeface="+mn-cs"/>
              </a:defRPr>
            </a:lvl5pPr>
            <a:lvl6pPr marL="1303020" indent="-157480" algn="l" rtl="0" eaLnBrk="1" latinLnBrk="0" hangingPunct="1">
              <a:spcBef>
                <a:spcPct val="20000"/>
              </a:spcBef>
              <a:buClr>
                <a:schemeClr val="accent5"/>
              </a:buClr>
              <a:buSzPct val="80000"/>
              <a:buFont typeface="Wingdings 2" panose="05020102010507070707"/>
              <a:buChar char=""/>
              <a:defRPr kumimoji="0" sz="1350" kern="1200">
                <a:solidFill>
                  <a:schemeClr val="tx1"/>
                </a:solidFill>
                <a:latin typeface="+mn-lt"/>
                <a:ea typeface="+mn-ea"/>
                <a:cs typeface="+mn-cs"/>
              </a:defRPr>
            </a:lvl6pPr>
            <a:lvl7pPr marL="1440180" indent="-137160" algn="l" rtl="0" eaLnBrk="1" latinLnBrk="0" hangingPunct="1">
              <a:spcBef>
                <a:spcPct val="20000"/>
              </a:spcBef>
              <a:buClr>
                <a:schemeClr val="accent6"/>
              </a:buClr>
              <a:buSzPct val="80000"/>
              <a:buFont typeface="Wingdings 2" panose="05020102010507070707"/>
              <a:buChar char=""/>
              <a:defRPr kumimoji="0"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0" sz="1200" kern="1200">
                <a:solidFill>
                  <a:schemeClr val="tx1"/>
                </a:solidFill>
                <a:latin typeface="+mn-lt"/>
                <a:ea typeface="+mn-ea"/>
                <a:cs typeface="+mn-cs"/>
              </a:defRPr>
            </a:lvl8pPr>
            <a:lvl9pPr marL="1851660" indent="-137160" algn="l" rtl="0" eaLnBrk="1" latinLnBrk="0" hangingPunct="1">
              <a:spcBef>
                <a:spcPct val="20000"/>
              </a:spcBef>
              <a:buClr>
                <a:schemeClr val="tx2"/>
              </a:buClr>
              <a:buFontTx/>
              <a:buChar char="•"/>
              <a:defRPr kumimoji="0" sz="1050" kern="1200" baseline="0">
                <a:solidFill>
                  <a:schemeClr val="tx1"/>
                </a:solidFill>
                <a:latin typeface="+mn-lt"/>
                <a:ea typeface="+mn-ea"/>
                <a:cs typeface="+mn-cs"/>
              </a:defRPr>
            </a:lvl9pPr>
          </a:lstStyle>
          <a:p>
            <a:r>
              <a:rPr lang="en-US"/>
              <a:t> </a:t>
            </a:r>
            <a:endParaRPr lang="en-US" dirty="0"/>
          </a:p>
        </p:txBody>
      </p:sp>
      <p:sp>
        <p:nvSpPr>
          <p:cNvPr id="9" name="TextBox 5"/>
          <p:cNvSpPr txBox="1"/>
          <p:nvPr/>
        </p:nvSpPr>
        <p:spPr>
          <a:xfrm>
            <a:off x="5374791" y="4118914"/>
            <a:ext cx="941283" cy="369332"/>
          </a:xfrm>
          <a:prstGeom prst="rect">
            <a:avLst/>
          </a:prstGeom>
          <a:noFill/>
        </p:spPr>
        <p:txBody>
          <a:bodyPr wrap="none" rtlCol="0">
            <a:spAutoFit/>
          </a:bodyPr>
          <a:lstStyle/>
          <a:p>
            <a:r>
              <a:rPr lang="en-US" i="1" dirty="0">
                <a:solidFill>
                  <a:srgbClr val="FF0000"/>
                </a:solidFill>
              </a:rPr>
              <a:t>U(mx1)</a:t>
            </a:r>
            <a:endParaRPr lang="en-US" i="1" dirty="0">
              <a:solidFill>
                <a:srgbClr val="FF0000"/>
              </a:solidFill>
            </a:endParaRPr>
          </a:p>
        </p:txBody>
      </p:sp>
      <p:sp>
        <p:nvSpPr>
          <p:cNvPr id="10" name="TextBox 8"/>
          <p:cNvSpPr txBox="1"/>
          <p:nvPr/>
        </p:nvSpPr>
        <p:spPr>
          <a:xfrm>
            <a:off x="4131167" y="5847389"/>
            <a:ext cx="5317481" cy="461665"/>
          </a:xfrm>
          <a:prstGeom prst="rect">
            <a:avLst/>
          </a:prstGeom>
          <a:noFill/>
        </p:spPr>
        <p:txBody>
          <a:bodyPr wrap="none" rtlCol="0">
            <a:spAutoFit/>
          </a:bodyPr>
          <a:lstStyle/>
          <a:p>
            <a:r>
              <a:rPr lang="en-US" sz="2400" dirty="0">
                <a:solidFill>
                  <a:srgbClr val="FF0000"/>
                </a:solidFill>
              </a:rPr>
              <a:t>Size( </a:t>
            </a:r>
            <a:r>
              <a:rPr lang="en-US" sz="2400" i="1" dirty="0" err="1">
                <a:solidFill>
                  <a:srgbClr val="FF0000"/>
                </a:solidFill>
              </a:rPr>
              <a:t>X</a:t>
            </a:r>
            <a:r>
              <a:rPr lang="en-US" sz="2400" i="1" baseline="-25000" dirty="0" err="1">
                <a:solidFill>
                  <a:srgbClr val="FF0000"/>
                </a:solidFill>
              </a:rPr>
              <a:t>t</a:t>
            </a:r>
            <a:r>
              <a:rPr lang="en-US" sz="2400" i="1" baseline="-25000" dirty="0">
                <a:solidFill>
                  <a:srgbClr val="FF0000"/>
                </a:solidFill>
              </a:rPr>
              <a:t>(nx1)</a:t>
            </a:r>
            <a:r>
              <a:rPr lang="en-US" sz="2400" dirty="0">
                <a:solidFill>
                  <a:srgbClr val="FF0000"/>
                </a:solidFill>
              </a:rPr>
              <a:t> append </a:t>
            </a:r>
            <a:r>
              <a:rPr lang="en-US" sz="2400" i="1" dirty="0">
                <a:solidFill>
                  <a:srgbClr val="FF0000"/>
                </a:solidFill>
              </a:rPr>
              <a:t>h</a:t>
            </a:r>
            <a:r>
              <a:rPr lang="en-US" sz="2400" i="1" baseline="-25000" dirty="0">
                <a:solidFill>
                  <a:srgbClr val="FF0000"/>
                </a:solidFill>
              </a:rPr>
              <a:t>t-1(mx1)</a:t>
            </a:r>
            <a:r>
              <a:rPr lang="en-US" sz="2400" baseline="-25000" dirty="0">
                <a:solidFill>
                  <a:srgbClr val="FF0000"/>
                </a:solidFill>
              </a:rPr>
              <a:t> </a:t>
            </a:r>
            <a:r>
              <a:rPr lang="en-US" sz="2400" dirty="0">
                <a:solidFill>
                  <a:srgbClr val="FF0000"/>
                </a:solidFill>
              </a:rPr>
              <a:t>)=(</a:t>
            </a:r>
            <a:r>
              <a:rPr lang="en-US" sz="2400" i="1" dirty="0" err="1">
                <a:solidFill>
                  <a:srgbClr val="FF0000"/>
                </a:solidFill>
              </a:rPr>
              <a:t>n+m</a:t>
            </a:r>
            <a:r>
              <a:rPr lang="en-US" sz="2400" dirty="0">
                <a:solidFill>
                  <a:srgbClr val="FF0000"/>
                </a:solidFill>
              </a:rPr>
              <a:t>)x1</a:t>
            </a:r>
            <a:endParaRPr lang="en-US" sz="2400" dirty="0">
              <a:solidFill>
                <a:srgbClr val="FF0000"/>
              </a:solidFill>
            </a:endParaRPr>
          </a:p>
        </p:txBody>
      </p:sp>
      <p:sp>
        <p:nvSpPr>
          <p:cNvPr id="11" name="TextBox 6"/>
          <p:cNvSpPr txBox="1"/>
          <p:nvPr/>
        </p:nvSpPr>
        <p:spPr>
          <a:xfrm>
            <a:off x="2063113" y="5210573"/>
            <a:ext cx="1122423" cy="461665"/>
          </a:xfrm>
          <a:prstGeom prst="rect">
            <a:avLst/>
          </a:prstGeom>
          <a:noFill/>
        </p:spPr>
        <p:txBody>
          <a:bodyPr wrap="none" rtlCol="0">
            <a:spAutoFit/>
          </a:bodyPr>
          <a:lstStyle/>
          <a:p>
            <a:r>
              <a:rPr lang="en-US" sz="2400" i="1" dirty="0"/>
              <a:t>h</a:t>
            </a:r>
            <a:r>
              <a:rPr lang="en-US" sz="2400" i="1" baseline="-25000" dirty="0"/>
              <a:t>t-1(mx1)</a:t>
            </a:r>
            <a:endParaRPr lang="en-US" sz="2400" i="1" baseline="-25000" dirty="0"/>
          </a:p>
        </p:txBody>
      </p:sp>
      <p:sp>
        <p:nvSpPr>
          <p:cNvPr id="12" name="TextBox 10"/>
          <p:cNvSpPr txBox="1"/>
          <p:nvPr/>
        </p:nvSpPr>
        <p:spPr>
          <a:xfrm>
            <a:off x="1905003" y="3410289"/>
            <a:ext cx="1173719" cy="461665"/>
          </a:xfrm>
          <a:prstGeom prst="rect">
            <a:avLst/>
          </a:prstGeom>
          <a:noFill/>
        </p:spPr>
        <p:txBody>
          <a:bodyPr wrap="none" rtlCol="0">
            <a:spAutoFit/>
          </a:bodyPr>
          <a:lstStyle/>
          <a:p>
            <a:r>
              <a:rPr lang="en-US" sz="2400" i="1" dirty="0"/>
              <a:t>C</a:t>
            </a:r>
            <a:r>
              <a:rPr lang="en-US" sz="2400" i="1" baseline="-25000" dirty="0"/>
              <a:t>t-1(mx1)</a:t>
            </a:r>
            <a:endParaRPr lang="en-US" sz="2400" i="1" baseline="-25000" dirty="0"/>
          </a:p>
        </p:txBody>
      </p:sp>
      <p:sp>
        <p:nvSpPr>
          <p:cNvPr id="13" name="TextBox 12"/>
          <p:cNvSpPr txBox="1"/>
          <p:nvPr/>
        </p:nvSpPr>
        <p:spPr>
          <a:xfrm>
            <a:off x="8221679" y="4597691"/>
            <a:ext cx="939681" cy="461665"/>
          </a:xfrm>
          <a:prstGeom prst="rect">
            <a:avLst/>
          </a:prstGeom>
          <a:noFill/>
        </p:spPr>
        <p:txBody>
          <a:bodyPr wrap="none" rtlCol="0">
            <a:spAutoFit/>
          </a:bodyPr>
          <a:lstStyle/>
          <a:p>
            <a:r>
              <a:rPr lang="en-US" sz="2400" i="1" dirty="0" err="1"/>
              <a:t>h</a:t>
            </a:r>
            <a:r>
              <a:rPr lang="en-US" sz="2400" i="1" baseline="-25000" dirty="0" err="1"/>
              <a:t>t</a:t>
            </a:r>
            <a:r>
              <a:rPr lang="en-US" sz="2400" i="1" baseline="-25000" dirty="0"/>
              <a:t>(mx1)</a:t>
            </a:r>
            <a:endParaRPr lang="en-US" sz="2400" i="1" baseline="-25000" dirty="0"/>
          </a:p>
        </p:txBody>
      </p:sp>
      <p:sp>
        <p:nvSpPr>
          <p:cNvPr id="14" name="TextBox 13"/>
          <p:cNvSpPr txBox="1"/>
          <p:nvPr/>
        </p:nvSpPr>
        <p:spPr>
          <a:xfrm>
            <a:off x="4546402" y="4197578"/>
            <a:ext cx="825867" cy="369332"/>
          </a:xfrm>
          <a:prstGeom prst="rect">
            <a:avLst/>
          </a:prstGeom>
          <a:noFill/>
        </p:spPr>
        <p:txBody>
          <a:bodyPr wrap="none" rtlCol="0">
            <a:spAutoFit/>
          </a:bodyPr>
          <a:lstStyle/>
          <a:p>
            <a:r>
              <a:rPr lang="en-US" i="1" dirty="0" err="1">
                <a:solidFill>
                  <a:srgbClr val="FF0000"/>
                </a:solidFill>
              </a:rPr>
              <a:t>i</a:t>
            </a:r>
            <a:r>
              <a:rPr lang="en-US" i="1" dirty="0">
                <a:solidFill>
                  <a:srgbClr val="FF0000"/>
                </a:solidFill>
              </a:rPr>
              <a:t>(mx1)</a:t>
            </a:r>
            <a:endParaRPr lang="en-US" i="1" dirty="0">
              <a:solidFill>
                <a:srgbClr val="FF0000"/>
              </a:solidFill>
            </a:endParaRPr>
          </a:p>
        </p:txBody>
      </p:sp>
      <p:sp>
        <p:nvSpPr>
          <p:cNvPr id="15" name="TextBox 14"/>
          <p:cNvSpPr txBox="1"/>
          <p:nvPr/>
        </p:nvSpPr>
        <p:spPr>
          <a:xfrm>
            <a:off x="8153400" y="2927649"/>
            <a:ext cx="1430200" cy="523220"/>
          </a:xfrm>
          <a:prstGeom prst="rect">
            <a:avLst/>
          </a:prstGeom>
          <a:noFill/>
        </p:spPr>
        <p:txBody>
          <a:bodyPr wrap="none" rtlCol="0">
            <a:spAutoFit/>
          </a:bodyPr>
          <a:lstStyle/>
          <a:p>
            <a:r>
              <a:rPr lang="en-US" sz="2800" i="1" dirty="0"/>
              <a:t>C</a:t>
            </a:r>
            <a:r>
              <a:rPr lang="en-US" sz="2800" i="1" baseline="-25000" dirty="0"/>
              <a:t>t</a:t>
            </a:r>
            <a:r>
              <a:rPr lang="en-US" sz="2800" i="1" dirty="0"/>
              <a:t>(mx1)</a:t>
            </a:r>
            <a:endParaRPr lang="en-US" sz="2800" i="1" dirty="0"/>
          </a:p>
        </p:txBody>
      </p:sp>
      <p:sp>
        <p:nvSpPr>
          <p:cNvPr id="16" name="TextBox 15"/>
          <p:cNvSpPr txBox="1"/>
          <p:nvPr/>
        </p:nvSpPr>
        <p:spPr>
          <a:xfrm>
            <a:off x="6099594" y="4197578"/>
            <a:ext cx="946093" cy="369332"/>
          </a:xfrm>
          <a:prstGeom prst="rect">
            <a:avLst/>
          </a:prstGeom>
          <a:noFill/>
        </p:spPr>
        <p:txBody>
          <a:bodyPr wrap="none" rtlCol="0">
            <a:spAutoFit/>
          </a:bodyPr>
          <a:lstStyle/>
          <a:p>
            <a:r>
              <a:rPr lang="en-US" i="1" dirty="0" err="1">
                <a:solidFill>
                  <a:srgbClr val="FF0000"/>
                </a:solidFill>
              </a:rPr>
              <a:t>o</a:t>
            </a:r>
            <a:r>
              <a:rPr lang="en-US" i="1" baseline="-25000" dirty="0" err="1">
                <a:solidFill>
                  <a:srgbClr val="FF0000"/>
                </a:solidFill>
              </a:rPr>
              <a:t>t</a:t>
            </a:r>
            <a:r>
              <a:rPr lang="en-US" i="1" dirty="0">
                <a:solidFill>
                  <a:srgbClr val="FF0000"/>
                </a:solidFill>
              </a:rPr>
              <a:t>(mx1)</a:t>
            </a:r>
            <a:endParaRPr lang="en-US" i="1" dirty="0">
              <a:solidFill>
                <a:srgbClr val="FF0000"/>
              </a:solidFill>
            </a:endParaRPr>
          </a:p>
        </p:txBody>
      </p:sp>
      <p:sp>
        <p:nvSpPr>
          <p:cNvPr id="17" name="TextBox 9"/>
          <p:cNvSpPr txBox="1"/>
          <p:nvPr/>
        </p:nvSpPr>
        <p:spPr>
          <a:xfrm>
            <a:off x="3158863" y="4274949"/>
            <a:ext cx="881973" cy="369332"/>
          </a:xfrm>
          <a:prstGeom prst="rect">
            <a:avLst/>
          </a:prstGeom>
          <a:noFill/>
        </p:spPr>
        <p:txBody>
          <a:bodyPr wrap="none" rtlCol="0">
            <a:spAutoFit/>
          </a:bodyPr>
          <a:lstStyle/>
          <a:p>
            <a:r>
              <a:rPr lang="en-US" i="1" dirty="0" err="1">
                <a:solidFill>
                  <a:srgbClr val="FF0000"/>
                </a:solidFill>
              </a:rPr>
              <a:t>f</a:t>
            </a:r>
            <a:r>
              <a:rPr lang="en-US" i="1" baseline="-25000" dirty="0" err="1">
                <a:solidFill>
                  <a:srgbClr val="FF0000"/>
                </a:solidFill>
              </a:rPr>
              <a:t>t</a:t>
            </a:r>
            <a:r>
              <a:rPr lang="en-US" dirty="0">
                <a:solidFill>
                  <a:srgbClr val="FF0000"/>
                </a:solidFill>
              </a:rPr>
              <a:t>(mx1)</a:t>
            </a:r>
            <a:endParaRPr lang="en-US" dirty="0">
              <a:solidFill>
                <a:srgbClr val="FF0000"/>
              </a:solidFill>
            </a:endParaRPr>
          </a:p>
        </p:txBody>
      </p:sp>
      <p:sp>
        <p:nvSpPr>
          <p:cNvPr id="18" name="Oval 17"/>
          <p:cNvSpPr/>
          <p:nvPr/>
        </p:nvSpPr>
        <p:spPr>
          <a:xfrm>
            <a:off x="3619500" y="3131949"/>
            <a:ext cx="2171700" cy="1143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085180" y="3251029"/>
            <a:ext cx="1364476" cy="369332"/>
          </a:xfrm>
          <a:prstGeom prst="rect">
            <a:avLst/>
          </a:prstGeom>
          <a:noFill/>
        </p:spPr>
        <p:txBody>
          <a:bodyPr wrap="none" rtlCol="0">
            <a:spAutoFit/>
          </a:bodyPr>
          <a:lstStyle/>
          <a:p>
            <a:r>
              <a:rPr lang="en-US" dirty="0"/>
              <a:t>Forget gate</a:t>
            </a:r>
            <a:endParaRPr lang="en-US" dirty="0"/>
          </a:p>
        </p:txBody>
      </p:sp>
      <p:graphicFrame>
        <p:nvGraphicFramePr>
          <p:cNvPr id="20" name="Object 19"/>
          <p:cNvGraphicFramePr>
            <a:graphicFrameLocks noChangeAspect="1"/>
          </p:cNvGraphicFramePr>
          <p:nvPr/>
        </p:nvGraphicFramePr>
        <p:xfrm>
          <a:off x="1628775" y="11116"/>
          <a:ext cx="6781800" cy="1074737"/>
        </p:xfrm>
        <a:graphic>
          <a:graphicData uri="http://schemas.openxmlformats.org/presentationml/2006/ole">
            <mc:AlternateContent xmlns:mc="http://schemas.openxmlformats.org/markup-compatibility/2006">
              <mc:Choice xmlns:v="urn:schemas-microsoft-com:vml" Requires="v">
                <p:oleObj spid="_x0000_s154452" name="方程式" r:id="rId2" imgW="73152000" imgH="11582400" progId="Equation.3">
                  <p:embed/>
                </p:oleObj>
              </mc:Choice>
              <mc:Fallback>
                <p:oleObj name="方程式" r:id="rId2" imgW="73152000" imgH="11582400" progId="Equation.3">
                  <p:embed/>
                  <p:pic>
                    <p:nvPicPr>
                      <p:cNvPr id="0" name="Object 19"/>
                      <p:cNvPicPr/>
                      <p:nvPr/>
                    </p:nvPicPr>
                    <p:blipFill>
                      <a:blip r:embed="rId3"/>
                      <a:stretch>
                        <a:fillRect/>
                      </a:stretch>
                    </p:blipFill>
                    <p:spPr>
                      <a:xfrm>
                        <a:off x="1628775" y="11116"/>
                        <a:ext cx="6781800" cy="1074737"/>
                      </a:xfrm>
                      <a:prstGeom prst="rect">
                        <a:avLst/>
                      </a:prstGeom>
                      <a:ln>
                        <a:solidFill>
                          <a:schemeClr val="accent1">
                            <a:shade val="50000"/>
                          </a:schemeClr>
                        </a:solidFill>
                      </a:ln>
                    </p:spPr>
                  </p:pic>
                </p:oleObj>
              </mc:Fallback>
            </mc:AlternateContent>
          </a:graphicData>
        </a:graphic>
      </p:graphicFrame>
      <p:graphicFrame>
        <p:nvGraphicFramePr>
          <p:cNvPr id="21" name="Object 24"/>
          <p:cNvGraphicFramePr>
            <a:graphicFrameLocks noChangeAspect="1"/>
          </p:cNvGraphicFramePr>
          <p:nvPr/>
        </p:nvGraphicFramePr>
        <p:xfrm>
          <a:off x="2567088" y="2093267"/>
          <a:ext cx="6484937" cy="533400"/>
        </p:xfrm>
        <a:graphic>
          <a:graphicData uri="http://schemas.openxmlformats.org/presentationml/2006/ole">
            <mc:AlternateContent xmlns:mc="http://schemas.openxmlformats.org/markup-compatibility/2006">
              <mc:Choice xmlns:v="urn:schemas-microsoft-com:vml" Requires="v">
                <p:oleObj spid="_x0000_s154453" name="Equation" r:id="rId4" imgW="70408800" imgH="5791200" progId="Equation.3">
                  <p:embed/>
                </p:oleObj>
              </mc:Choice>
              <mc:Fallback>
                <p:oleObj name="Equation" r:id="rId4" imgW="70408800" imgH="5791200" progId="Equation.3">
                  <p:embed/>
                  <p:pic>
                    <p:nvPicPr>
                      <p:cNvPr id="0" name="Object 24"/>
                      <p:cNvPicPr/>
                      <p:nvPr/>
                    </p:nvPicPr>
                    <p:blipFill>
                      <a:blip r:embed="rId5"/>
                      <a:stretch>
                        <a:fillRect/>
                      </a:stretch>
                    </p:blipFill>
                    <p:spPr>
                      <a:xfrm>
                        <a:off x="2567088" y="2093267"/>
                        <a:ext cx="6484937" cy="533400"/>
                      </a:xfrm>
                      <a:prstGeom prst="rect">
                        <a:avLst/>
                      </a:prstGeom>
                      <a:solidFill>
                        <a:schemeClr val="bg1"/>
                      </a:solidFill>
                      <a:ln>
                        <a:solidFill>
                          <a:schemeClr val="accent1">
                            <a:shade val="50000"/>
                          </a:schemeClr>
                        </a:solidFill>
                      </a:ln>
                    </p:spPr>
                  </p:pic>
                </p:oleObj>
              </mc:Fallback>
            </mc:AlternateContent>
          </a:graphicData>
        </a:graphic>
      </p:graphicFrame>
      <p:cxnSp>
        <p:nvCxnSpPr>
          <p:cNvPr id="22" name="Straight Arrow Connector 26"/>
          <p:cNvCxnSpPr>
            <a:endCxn id="14" idx="1"/>
          </p:cNvCxnSpPr>
          <p:nvPr/>
        </p:nvCxnSpPr>
        <p:spPr>
          <a:xfrm>
            <a:off x="3200400" y="2626668"/>
            <a:ext cx="1346000" cy="17555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3" name="Object 29"/>
          <p:cNvGraphicFramePr>
            <a:graphicFrameLocks noChangeAspect="1"/>
          </p:cNvGraphicFramePr>
          <p:nvPr/>
        </p:nvGraphicFramePr>
        <p:xfrm>
          <a:off x="2167540" y="1071714"/>
          <a:ext cx="6115292" cy="486508"/>
        </p:xfrm>
        <a:graphic>
          <a:graphicData uri="http://schemas.openxmlformats.org/presentationml/2006/ole">
            <mc:AlternateContent xmlns:mc="http://schemas.openxmlformats.org/markup-compatibility/2006">
              <mc:Choice xmlns:v="urn:schemas-microsoft-com:vml" Requires="v">
                <p:oleObj spid="_x0000_s154454" name="Equation" r:id="rId6" imgW="72542400" imgH="5791200" progId="Equation.3">
                  <p:embed/>
                </p:oleObj>
              </mc:Choice>
              <mc:Fallback>
                <p:oleObj name="Equation" r:id="rId6" imgW="72542400" imgH="5791200" progId="Equation.3">
                  <p:embed/>
                  <p:pic>
                    <p:nvPicPr>
                      <p:cNvPr id="0" name="Object 29"/>
                      <p:cNvPicPr/>
                      <p:nvPr/>
                    </p:nvPicPr>
                    <p:blipFill>
                      <a:blip r:embed="rId7"/>
                      <a:stretch>
                        <a:fillRect/>
                      </a:stretch>
                    </p:blipFill>
                    <p:spPr>
                      <a:xfrm>
                        <a:off x="2167540" y="1071714"/>
                        <a:ext cx="6115292" cy="486508"/>
                      </a:xfrm>
                      <a:prstGeom prst="rect">
                        <a:avLst/>
                      </a:prstGeom>
                      <a:ln>
                        <a:solidFill>
                          <a:schemeClr val="accent1">
                            <a:shade val="50000"/>
                          </a:schemeClr>
                        </a:solidFill>
                      </a:ln>
                    </p:spPr>
                  </p:pic>
                </p:oleObj>
              </mc:Fallback>
            </mc:AlternateContent>
          </a:graphicData>
        </a:graphic>
      </p:graphicFrame>
      <p:cxnSp>
        <p:nvCxnSpPr>
          <p:cNvPr id="24" name="Straight Arrow Connector 31"/>
          <p:cNvCxnSpPr/>
          <p:nvPr/>
        </p:nvCxnSpPr>
        <p:spPr>
          <a:xfrm flipH="1">
            <a:off x="6244321" y="1595738"/>
            <a:ext cx="842280" cy="26018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5" name="Object 35"/>
          <p:cNvGraphicFramePr>
            <a:graphicFrameLocks noChangeAspect="1"/>
          </p:cNvGraphicFramePr>
          <p:nvPr/>
        </p:nvGraphicFramePr>
        <p:xfrm>
          <a:off x="2362203" y="1565761"/>
          <a:ext cx="6239089" cy="472659"/>
        </p:xfrm>
        <a:graphic>
          <a:graphicData uri="http://schemas.openxmlformats.org/presentationml/2006/ole">
            <mc:AlternateContent xmlns:mc="http://schemas.openxmlformats.org/markup-compatibility/2006">
              <mc:Choice xmlns:v="urn:schemas-microsoft-com:vml" Requires="v">
                <p:oleObj spid="_x0000_s154455" name="Equation" r:id="rId8" imgW="76504800" imgH="5791200" progId="Equation.3">
                  <p:embed/>
                </p:oleObj>
              </mc:Choice>
              <mc:Fallback>
                <p:oleObj name="Equation" r:id="rId8" imgW="76504800" imgH="5791200" progId="Equation.3">
                  <p:embed/>
                  <p:pic>
                    <p:nvPicPr>
                      <p:cNvPr id="0" name="Object 35"/>
                      <p:cNvPicPr/>
                      <p:nvPr/>
                    </p:nvPicPr>
                    <p:blipFill>
                      <a:blip r:embed="rId9"/>
                      <a:stretch>
                        <a:fillRect/>
                      </a:stretch>
                    </p:blipFill>
                    <p:spPr>
                      <a:xfrm>
                        <a:off x="2362203" y="1565761"/>
                        <a:ext cx="6239089" cy="472659"/>
                      </a:xfrm>
                      <a:prstGeom prst="rect">
                        <a:avLst/>
                      </a:prstGeom>
                      <a:ln>
                        <a:solidFill>
                          <a:schemeClr val="accent1">
                            <a:shade val="50000"/>
                          </a:schemeClr>
                        </a:solidFill>
                      </a:ln>
                    </p:spPr>
                  </p:pic>
                </p:oleObj>
              </mc:Fallback>
            </mc:AlternateContent>
          </a:graphicData>
        </a:graphic>
      </p:graphicFrame>
      <p:cxnSp>
        <p:nvCxnSpPr>
          <p:cNvPr id="26" name="Straight Arrow Connector 39"/>
          <p:cNvCxnSpPr/>
          <p:nvPr/>
        </p:nvCxnSpPr>
        <p:spPr>
          <a:xfrm>
            <a:off x="3086304" y="1905000"/>
            <a:ext cx="2536717" cy="22925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43"/>
          <p:cNvSpPr txBox="1"/>
          <p:nvPr/>
        </p:nvSpPr>
        <p:spPr>
          <a:xfrm>
            <a:off x="8516001" y="144844"/>
            <a:ext cx="2305439" cy="830997"/>
          </a:xfrm>
          <a:prstGeom prst="rect">
            <a:avLst/>
          </a:prstGeom>
          <a:noFill/>
        </p:spPr>
        <p:txBody>
          <a:bodyPr wrap="none" rtlCol="0">
            <a:spAutoFit/>
          </a:bodyPr>
          <a:lstStyle/>
          <a:p>
            <a:r>
              <a:rPr lang="en-US" sz="2400" i="1" dirty="0">
                <a:solidFill>
                  <a:srgbClr val="FF0000"/>
                </a:solidFill>
              </a:rPr>
              <a:t>X is of size nx1</a:t>
            </a:r>
            <a:endParaRPr lang="en-US" sz="2400" i="1" dirty="0">
              <a:solidFill>
                <a:srgbClr val="FF0000"/>
              </a:solidFill>
            </a:endParaRPr>
          </a:p>
          <a:p>
            <a:r>
              <a:rPr lang="en-US" sz="2400" i="1" dirty="0">
                <a:solidFill>
                  <a:srgbClr val="FF0000"/>
                </a:solidFill>
              </a:rPr>
              <a:t>h is of size mx1</a:t>
            </a:r>
            <a:endParaRPr lang="en-US" sz="2400" i="1" dirty="0">
              <a:solidFill>
                <a:srgbClr val="FF0000"/>
              </a:solidFill>
            </a:endParaRPr>
          </a:p>
        </p:txBody>
      </p:sp>
      <p:cxnSp>
        <p:nvCxnSpPr>
          <p:cNvPr id="30" name="Straight Arrow Connector 34"/>
          <p:cNvCxnSpPr/>
          <p:nvPr/>
        </p:nvCxnSpPr>
        <p:spPr>
          <a:xfrm flipH="1" flipV="1">
            <a:off x="3970719" y="5194708"/>
            <a:ext cx="14094" cy="2282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6"/>
          <p:cNvCxnSpPr/>
          <p:nvPr/>
        </p:nvCxnSpPr>
        <p:spPr>
          <a:xfrm>
            <a:off x="3034183" y="3758009"/>
            <a:ext cx="4259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8"/>
          <p:cNvCxnSpPr/>
          <p:nvPr/>
        </p:nvCxnSpPr>
        <p:spPr>
          <a:xfrm>
            <a:off x="5938327" y="3729949"/>
            <a:ext cx="4259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40"/>
          <p:cNvCxnSpPr/>
          <p:nvPr/>
        </p:nvCxnSpPr>
        <p:spPr>
          <a:xfrm>
            <a:off x="4336598" y="3729949"/>
            <a:ext cx="4259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1"/>
          <p:cNvCxnSpPr/>
          <p:nvPr/>
        </p:nvCxnSpPr>
        <p:spPr>
          <a:xfrm>
            <a:off x="6885990" y="3782597"/>
            <a:ext cx="0" cy="2285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5"/>
          <p:cNvCxnSpPr/>
          <p:nvPr/>
        </p:nvCxnSpPr>
        <p:spPr>
          <a:xfrm>
            <a:off x="3086301" y="5497042"/>
            <a:ext cx="4259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47"/>
          <p:cNvCxnSpPr/>
          <p:nvPr/>
        </p:nvCxnSpPr>
        <p:spPr>
          <a:xfrm>
            <a:off x="6902327" y="4945056"/>
            <a:ext cx="0" cy="2285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23"/>
          <p:cNvCxnSpPr/>
          <p:nvPr/>
        </p:nvCxnSpPr>
        <p:spPr>
          <a:xfrm>
            <a:off x="1656228" y="1066803"/>
            <a:ext cx="2474939" cy="21842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8" name="Object 7"/>
          <p:cNvGraphicFramePr>
            <a:graphicFrameLocks noChangeAspect="1"/>
          </p:cNvGraphicFramePr>
          <p:nvPr/>
        </p:nvGraphicFramePr>
        <p:xfrm>
          <a:off x="8514682" y="1205708"/>
          <a:ext cx="1803400" cy="203200"/>
        </p:xfrm>
        <a:graphic>
          <a:graphicData uri="http://schemas.openxmlformats.org/presentationml/2006/ole">
            <mc:AlternateContent xmlns:mc="http://schemas.openxmlformats.org/markup-compatibility/2006">
              <mc:Choice xmlns:v="urn:schemas-microsoft-com:vml" Requires="v">
                <p:oleObj spid="_x0000_s154456" name="Equation" r:id="rId10" imgW="43281600" imgH="4876800" progId="Equation.3">
                  <p:embed/>
                </p:oleObj>
              </mc:Choice>
              <mc:Fallback>
                <p:oleObj name="Equation" r:id="rId10" imgW="43281600" imgH="4876800" progId="Equation.3">
                  <p:embed/>
                  <p:pic>
                    <p:nvPicPr>
                      <p:cNvPr id="0" name="Object 7"/>
                      <p:cNvPicPr/>
                      <p:nvPr/>
                    </p:nvPicPr>
                    <p:blipFill>
                      <a:blip r:embed="rId11"/>
                      <a:stretch>
                        <a:fillRect/>
                      </a:stretch>
                    </p:blipFill>
                    <p:spPr>
                      <a:xfrm>
                        <a:off x="8514682" y="1205708"/>
                        <a:ext cx="1803400" cy="203200"/>
                      </a:xfrm>
                      <a:prstGeom prst="rect">
                        <a:avLst/>
                      </a:prstGeom>
                      <a:ln>
                        <a:solidFill>
                          <a:schemeClr val="accent1"/>
                        </a:solid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ltLang="zh-TW" dirty="0"/>
              <a:t>GRU</a:t>
            </a:r>
            <a:endParaRPr lang="en-US" altLang="zh-TW" dirty="0">
              <a:solidFill>
                <a:srgbClr val="FF0000"/>
              </a:solidFill>
            </a:endParaRPr>
          </a:p>
        </p:txBody>
      </p:sp>
      <p:pic>
        <p:nvPicPr>
          <p:cNvPr id="32770"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2006601"/>
            <a:ext cx="9144000"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Box 1"/>
          <p:cNvSpPr txBox="1">
            <a:spLocks noChangeArrowheads="1"/>
          </p:cNvSpPr>
          <p:nvPr/>
        </p:nvSpPr>
        <p:spPr bwMode="auto">
          <a:xfrm>
            <a:off x="2119118" y="1811616"/>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800" dirty="0"/>
              <a:t>Reset gate</a:t>
            </a:r>
            <a:endParaRPr lang="en-US" altLang="zh-TW" sz="1800" dirty="0"/>
          </a:p>
        </p:txBody>
      </p:sp>
      <p:cxnSp>
        <p:nvCxnSpPr>
          <p:cNvPr id="4" name="Straight Arrow Connector 3"/>
          <p:cNvCxnSpPr>
            <a:cxnSpLocks noChangeShapeType="1"/>
          </p:cNvCxnSpPr>
          <p:nvPr/>
        </p:nvCxnSpPr>
        <p:spPr bwMode="auto">
          <a:xfrm flipH="1">
            <a:off x="2819400" y="2181225"/>
            <a:ext cx="152400" cy="1066800"/>
          </a:xfrm>
          <a:prstGeom prst="straightConnector1">
            <a:avLst/>
          </a:prstGeom>
          <a:noFill/>
          <a:ln w="25400">
            <a:solidFill>
              <a:srgbClr val="FF0000"/>
            </a:solidFill>
            <a:rou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2774" name="TextBox 6"/>
          <p:cNvSpPr txBox="1">
            <a:spLocks noChangeArrowheads="1"/>
          </p:cNvSpPr>
          <p:nvPr/>
        </p:nvSpPr>
        <p:spPr bwMode="auto">
          <a:xfrm>
            <a:off x="7772400" y="6488114"/>
            <a:ext cx="282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800"/>
              <a:t>X,*: element-wise multiply</a:t>
            </a:r>
            <a:endParaRPr lang="en-US" altLang="zh-TW" sz="1800"/>
          </a:p>
        </p:txBody>
      </p:sp>
      <p:pic>
        <p:nvPicPr>
          <p:cNvPr id="32775"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3214" y="-25400"/>
            <a:ext cx="274478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Box 13"/>
          <p:cNvSpPr txBox="1">
            <a:spLocks noChangeArrowheads="1"/>
          </p:cNvSpPr>
          <p:nvPr/>
        </p:nvSpPr>
        <p:spPr bwMode="auto">
          <a:xfrm>
            <a:off x="8305800" y="25400"/>
            <a:ext cx="80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800"/>
              <a:t>LSTM</a:t>
            </a:r>
            <a:endParaRPr lang="en-US" altLang="zh-TW" sz="1800"/>
          </a:p>
        </p:txBody>
      </p:sp>
      <p:sp>
        <p:nvSpPr>
          <p:cNvPr id="32777" name="TextBox 14"/>
          <p:cNvSpPr txBox="1">
            <a:spLocks noChangeArrowheads="1"/>
          </p:cNvSpPr>
          <p:nvPr/>
        </p:nvSpPr>
        <p:spPr bwMode="auto">
          <a:xfrm>
            <a:off x="3511550" y="1811060"/>
            <a:ext cx="1443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800" dirty="0"/>
              <a:t>Update gate</a:t>
            </a:r>
            <a:endParaRPr lang="en-US" altLang="zh-TW" sz="1800" dirty="0"/>
          </a:p>
        </p:txBody>
      </p:sp>
      <p:cxnSp>
        <p:nvCxnSpPr>
          <p:cNvPr id="18" name="Straight Arrow Connector 17"/>
          <p:cNvCxnSpPr>
            <a:cxnSpLocks noChangeShapeType="1"/>
          </p:cNvCxnSpPr>
          <p:nvPr/>
        </p:nvCxnSpPr>
        <p:spPr bwMode="auto">
          <a:xfrm flipH="1">
            <a:off x="3962400" y="2133600"/>
            <a:ext cx="304800" cy="1447800"/>
          </a:xfrm>
          <a:prstGeom prst="straightConnector1">
            <a:avLst/>
          </a:prstGeom>
          <a:noFill/>
          <a:ln w="25400">
            <a:solidFill>
              <a:srgbClr val="FF0000"/>
            </a:solidFill>
            <a:rou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內容版面配置區 2"/>
          <p:cNvSpPr>
            <a:spLocks noGrp="1"/>
          </p:cNvSpPr>
          <p:nvPr>
            <p:ph idx="1"/>
          </p:nvPr>
        </p:nvSpPr>
        <p:spPr>
          <a:xfrm>
            <a:off x="685800" y="5105400"/>
            <a:ext cx="9677400" cy="1396209"/>
          </a:xfrm>
        </p:spPr>
        <p:txBody>
          <a:bodyPr/>
          <a:lstStyle/>
          <a:p>
            <a:r>
              <a:rPr lang="en-US" altLang="zh-TW" sz="2800" dirty="0">
                <a:latin typeface="Arial" panose="020B0604020202020204" pitchFamily="34" charset="0"/>
                <a:cs typeface="Arial" panose="020B0604020202020204" pitchFamily="34" charset="0"/>
              </a:rPr>
              <a:t>Combine the </a:t>
            </a:r>
            <a:r>
              <a:rPr lang="en-US" altLang="zh-TW" sz="2800" dirty="0">
                <a:solidFill>
                  <a:schemeClr val="accent2"/>
                </a:solidFill>
                <a:latin typeface="Arial" panose="020B0604020202020204" pitchFamily="34" charset="0"/>
                <a:cs typeface="Arial" panose="020B0604020202020204" pitchFamily="34" charset="0"/>
              </a:rPr>
              <a:t>forget</a:t>
            </a:r>
            <a:r>
              <a:rPr lang="en-US" altLang="zh-TW" sz="2800" dirty="0">
                <a:latin typeface="Arial" panose="020B0604020202020204" pitchFamily="34" charset="0"/>
                <a:cs typeface="Arial" panose="020B0604020202020204" pitchFamily="34" charset="0"/>
              </a:rPr>
              <a:t> and </a:t>
            </a:r>
            <a:r>
              <a:rPr lang="en-US" altLang="zh-TW" sz="2800" dirty="0">
                <a:solidFill>
                  <a:schemeClr val="accent2"/>
                </a:solidFill>
                <a:latin typeface="Arial" panose="020B0604020202020204" pitchFamily="34" charset="0"/>
                <a:cs typeface="Arial" panose="020B0604020202020204" pitchFamily="34" charset="0"/>
              </a:rPr>
              <a:t>input</a:t>
            </a:r>
            <a:r>
              <a:rPr lang="en-US" altLang="zh-TW" sz="2800" dirty="0">
                <a:latin typeface="Arial" panose="020B0604020202020204" pitchFamily="34" charset="0"/>
                <a:cs typeface="Arial" panose="020B0604020202020204" pitchFamily="34" charset="0"/>
              </a:rPr>
              <a:t> into </a:t>
            </a:r>
            <a:r>
              <a:rPr lang="en-US" altLang="zh-TW" sz="2800" dirty="0">
                <a:solidFill>
                  <a:schemeClr val="accent2"/>
                </a:solidFill>
                <a:latin typeface="Arial" panose="020B0604020202020204" pitchFamily="34" charset="0"/>
                <a:cs typeface="Arial" panose="020B0604020202020204" pitchFamily="34" charset="0"/>
              </a:rPr>
              <a:t>a single update gate</a:t>
            </a:r>
            <a:r>
              <a:rPr lang="en-US" altLang="zh-TW" sz="2800" dirty="0">
                <a:latin typeface="Arial" panose="020B0604020202020204" pitchFamily="34" charset="0"/>
                <a:cs typeface="Arial" panose="020B0604020202020204" pitchFamily="34" charset="0"/>
              </a:rPr>
              <a:t>.</a:t>
            </a:r>
            <a:endParaRPr lang="en-US" altLang="zh-TW" sz="2800" dirty="0">
              <a:latin typeface="Arial" panose="020B0604020202020204" pitchFamily="34" charset="0"/>
              <a:cs typeface="Arial" panose="020B0604020202020204" pitchFamily="34" charset="0"/>
            </a:endParaRPr>
          </a:p>
          <a:p>
            <a:r>
              <a:rPr lang="en-US" altLang="zh-TW" sz="2800">
                <a:latin typeface="Arial" panose="020B0604020202020204" pitchFamily="34" charset="0"/>
                <a:cs typeface="Arial" panose="020B0604020202020204" pitchFamily="34" charset="0"/>
              </a:rPr>
              <a:t>Merge </a:t>
            </a:r>
            <a:r>
              <a:rPr lang="en-US" altLang="zh-TW" sz="2800" dirty="0">
                <a:latin typeface="Arial" panose="020B0604020202020204" pitchFamily="34" charset="0"/>
                <a:cs typeface="Arial" panose="020B0604020202020204" pitchFamily="34" charset="0"/>
              </a:rPr>
              <a:t>the</a:t>
            </a:r>
            <a:r>
              <a:rPr lang="en-US" altLang="zh-TW" sz="2800" dirty="0">
                <a:solidFill>
                  <a:schemeClr val="accent2"/>
                </a:solidFill>
                <a:latin typeface="Arial" panose="020B0604020202020204" pitchFamily="34" charset="0"/>
                <a:cs typeface="Arial" panose="020B0604020202020204" pitchFamily="34" charset="0"/>
              </a:rPr>
              <a:t> cell state and hidden state</a:t>
            </a:r>
            <a:r>
              <a:rPr lang="en-US" altLang="zh-TW" sz="2800" dirty="0">
                <a:latin typeface="Arial" panose="020B0604020202020204" pitchFamily="34" charset="0"/>
                <a:cs typeface="Arial" panose="020B0604020202020204" pitchFamily="34" charset="0"/>
              </a:rPr>
              <a:t>.</a:t>
            </a:r>
            <a:endParaRPr lang="en-US" altLang="zh-TW" sz="2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zh-TW" sz="5400" dirty="0">
                <a:ea typeface="MS PGothic" panose="020B0600070205080204" pitchFamily="34" charset="-128"/>
              </a:rPr>
              <a:t>Generative Adversarial Network (GAN)</a:t>
            </a:r>
            <a:endParaRPr lang="en-US" altLang="zh-TW" sz="5400" dirty="0">
              <a:ea typeface="MS PGothic" panose="020B0600070205080204" pitchFamily="34" charset="-128"/>
            </a:endParaRPr>
          </a:p>
        </p:txBody>
      </p:sp>
      <p:sp>
        <p:nvSpPr>
          <p:cNvPr id="3" name="Content Placeholder 2"/>
          <p:cNvSpPr>
            <a:spLocks noGrp="1"/>
          </p:cNvSpPr>
          <p:nvPr>
            <p:ph idx="1"/>
          </p:nvPr>
        </p:nvSpPr>
        <p:spPr/>
        <p:txBody>
          <a:bodyPr/>
          <a:lstStyle/>
          <a:p>
            <a:pPr>
              <a:buFont typeface="Wingdings" panose="05000000000000000000" charset="0"/>
              <a:buChar char="l"/>
              <a:defRPr/>
            </a:pPr>
            <a:r>
              <a:rPr lang="en-US" sz="3200" dirty="0">
                <a:latin typeface="Arial" panose="020B0604020202020204" pitchFamily="34" charset="0"/>
                <a:cs typeface="Arial" panose="020B0604020202020204" pitchFamily="34" charset="0"/>
              </a:rPr>
              <a:t>GAN was first introduced by Ian Goodfellow et al. in 2014.</a:t>
            </a:r>
            <a:endParaRPr lang="en-US" sz="3200" dirty="0">
              <a:latin typeface="Arial" panose="020B0604020202020204" pitchFamily="34" charset="0"/>
              <a:cs typeface="Arial" panose="020B0604020202020204" pitchFamily="34" charset="0"/>
            </a:endParaRPr>
          </a:p>
          <a:p>
            <a:pPr>
              <a:buFont typeface="Wingdings" panose="05000000000000000000" charset="0"/>
              <a:buChar char="l"/>
              <a:defRPr/>
            </a:pPr>
            <a:r>
              <a:rPr lang="en-US" sz="3200" dirty="0">
                <a:latin typeface="Arial" panose="020B0604020202020204" pitchFamily="34" charset="0"/>
                <a:cs typeface="Arial" panose="020B0604020202020204" pitchFamily="34" charset="0"/>
              </a:rPr>
              <a:t>Have been used in generating images, videos, poems, some simple conversation.</a:t>
            </a:r>
            <a:endParaRPr lang="en-US" sz="3200" dirty="0">
              <a:latin typeface="Arial" panose="020B0604020202020204" pitchFamily="34" charset="0"/>
              <a:cs typeface="Arial" panose="020B0604020202020204" pitchFamily="34" charset="0"/>
            </a:endParaRPr>
          </a:p>
          <a:p>
            <a:pPr>
              <a:buFont typeface="Wingdings" panose="05000000000000000000" charset="0"/>
              <a:buChar char="l"/>
              <a:defRPr/>
            </a:pPr>
            <a:r>
              <a:rPr lang="en-US" sz="3200" dirty="0">
                <a:latin typeface="Arial" panose="020B0604020202020204" pitchFamily="34" charset="0"/>
                <a:cs typeface="Arial" panose="020B0604020202020204" pitchFamily="34" charset="0"/>
              </a:rPr>
              <a:t>This co-evolution approach might have far-reaching implications, which </a:t>
            </a:r>
            <a:r>
              <a:rPr lang="en-US" sz="3200" dirty="0">
                <a:solidFill>
                  <a:srgbClr val="00B0F0"/>
                </a:solidFill>
                <a:latin typeface="Arial" panose="020B0604020202020204" pitchFamily="34" charset="0"/>
                <a:cs typeface="Arial" panose="020B0604020202020204" pitchFamily="34" charset="0"/>
              </a:rPr>
              <a:t>may hold the key to making computers a lot more intelligent.</a:t>
            </a:r>
            <a:endParaRPr lang="en-US" sz="3200" dirty="0">
              <a:solidFill>
                <a:srgbClr val="00B0F0"/>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3" name="標題 1"/>
          <p:cNvSpPr>
            <a:spLocks noGrp="1"/>
          </p:cNvSpPr>
          <p:nvPr>
            <p:ph type="title"/>
          </p:nvPr>
        </p:nvSpPr>
        <p:spPr>
          <a:xfrm>
            <a:off x="669925" y="464344"/>
            <a:ext cx="10972800" cy="1143000"/>
          </a:xfrm>
        </p:spPr>
        <p:txBody>
          <a:bodyPr/>
          <a:lstStyle/>
          <a:p>
            <a:r>
              <a:rPr lang="en-US" altLang="zh-TW" dirty="0">
                <a:ea typeface="MS PGothic" panose="020B0600070205080204" pitchFamily="34" charset="-128"/>
              </a:rPr>
              <a:t>Step-wise</a:t>
            </a:r>
            <a:r>
              <a:rPr lang="en-US" altLang="zh-TW" dirty="0">
                <a:solidFill>
                  <a:srgbClr val="FF0000"/>
                </a:solidFill>
                <a:ea typeface="MS PGothic" panose="020B0600070205080204" pitchFamily="34" charset="-128"/>
              </a:rPr>
              <a:t> </a:t>
            </a:r>
            <a:r>
              <a:rPr lang="en-US" altLang="zh-TW" dirty="0">
                <a:ea typeface="MS PGothic" panose="020B0600070205080204" pitchFamily="34" charset="-128"/>
              </a:rPr>
              <a:t>generation</a:t>
            </a:r>
            <a:endParaRPr lang="zh-TW" altLang="en-US" dirty="0">
              <a:ea typeface="MS PGothic" panose="020B0600070205080204" pitchFamily="34" charset="-128"/>
            </a:endParaRPr>
          </a:p>
        </p:txBody>
      </p:sp>
      <p:sp>
        <p:nvSpPr>
          <p:cNvPr id="4" name="矩形 3"/>
          <p:cNvSpPr>
            <a:spLocks noChangeArrowheads="1"/>
          </p:cNvSpPr>
          <p:nvPr/>
        </p:nvSpPr>
        <p:spPr bwMode="auto">
          <a:xfrm>
            <a:off x="1576388" y="1714500"/>
            <a:ext cx="2157412" cy="1200707"/>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000" dirty="0">
                <a:solidFill>
                  <a:srgbClr val="000000"/>
                </a:solidFill>
              </a:rPr>
              <a:t>Generator</a:t>
            </a:r>
            <a:endParaRPr lang="en-US" altLang="zh-TW" sz="2000" dirty="0">
              <a:solidFill>
                <a:srgbClr val="000000"/>
              </a:solidFill>
            </a:endParaRPr>
          </a:p>
          <a:p>
            <a:pPr algn="ctr" eaLnBrk="1" hangingPunct="1"/>
            <a:r>
              <a:rPr lang="en-US" altLang="zh-TW" sz="2000" dirty="0">
                <a:solidFill>
                  <a:srgbClr val="000000"/>
                </a:solidFill>
              </a:rPr>
              <a:t>v1</a:t>
            </a:r>
            <a:endParaRPr lang="zh-TW" altLang="en-US" sz="2000" dirty="0">
              <a:solidFill>
                <a:srgbClr val="000000"/>
              </a:solidFill>
            </a:endParaRPr>
          </a:p>
        </p:txBody>
      </p:sp>
      <p:sp>
        <p:nvSpPr>
          <p:cNvPr id="7" name="矩形 6"/>
          <p:cNvSpPr>
            <a:spLocks noChangeArrowheads="1"/>
          </p:cNvSpPr>
          <p:nvPr/>
        </p:nvSpPr>
        <p:spPr bwMode="auto">
          <a:xfrm>
            <a:off x="1576389" y="4292600"/>
            <a:ext cx="2157412" cy="128428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dirty="0">
                <a:solidFill>
                  <a:srgbClr val="000000"/>
                </a:solidFill>
              </a:rPr>
              <a:t>Discriminator</a:t>
            </a:r>
            <a:endParaRPr lang="en-US" altLang="zh-TW" dirty="0">
              <a:solidFill>
                <a:srgbClr val="000000"/>
              </a:solidFill>
            </a:endParaRPr>
          </a:p>
          <a:p>
            <a:pPr algn="ctr" eaLnBrk="1" hangingPunct="1"/>
            <a:r>
              <a:rPr lang="en-US" altLang="zh-TW" dirty="0">
                <a:solidFill>
                  <a:srgbClr val="000000"/>
                </a:solidFill>
              </a:rPr>
              <a:t>v1</a:t>
            </a:r>
            <a:endParaRPr lang="zh-TW" altLang="en-US" dirty="0">
              <a:solidFill>
                <a:srgbClr val="000000"/>
              </a:solidFill>
            </a:endParaRPr>
          </a:p>
        </p:txBody>
      </p:sp>
      <p:grpSp>
        <p:nvGrpSpPr>
          <p:cNvPr id="23556" name="群組 8"/>
          <p:cNvGrpSpPr/>
          <p:nvPr/>
        </p:nvGrpSpPr>
        <p:grpSpPr bwMode="auto">
          <a:xfrm>
            <a:off x="3733800" y="5900739"/>
            <a:ext cx="4216400" cy="808037"/>
            <a:chOff x="2432087" y="5867400"/>
            <a:chExt cx="4216363" cy="808392"/>
          </a:xfrm>
        </p:grpSpPr>
        <p:pic>
          <p:nvPicPr>
            <p:cNvPr id="23581" name="Picture 2" descr="「mnist」的圖片搜尋結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21177" y="5867400"/>
              <a:ext cx="2627273" cy="80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2" name="文字方塊 7"/>
            <p:cNvSpPr txBox="1">
              <a:spLocks noChangeArrowheads="1"/>
            </p:cNvSpPr>
            <p:nvPr/>
          </p:nvSpPr>
          <p:spPr bwMode="auto">
            <a:xfrm>
              <a:off x="2432087" y="6062748"/>
              <a:ext cx="1763697" cy="40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000"/>
                <a:t>Real images:</a:t>
              </a:r>
              <a:endParaRPr lang="zh-TW" altLang="en-US" sz="2000"/>
            </a:p>
          </p:txBody>
        </p:sp>
      </p:grpSp>
      <p:sp>
        <p:nvSpPr>
          <p:cNvPr id="17" name="矩形 16"/>
          <p:cNvSpPr>
            <a:spLocks noChangeArrowheads="1"/>
          </p:cNvSpPr>
          <p:nvPr/>
        </p:nvSpPr>
        <p:spPr bwMode="auto">
          <a:xfrm>
            <a:off x="4976811" y="1704975"/>
            <a:ext cx="2109783" cy="1284288"/>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000" dirty="0">
                <a:solidFill>
                  <a:srgbClr val="000000"/>
                </a:solidFill>
              </a:rPr>
              <a:t>Generator</a:t>
            </a:r>
            <a:endParaRPr lang="en-US" altLang="zh-TW" sz="2000" dirty="0">
              <a:solidFill>
                <a:srgbClr val="000000"/>
              </a:solidFill>
            </a:endParaRPr>
          </a:p>
          <a:p>
            <a:pPr algn="ctr" eaLnBrk="1" hangingPunct="1"/>
            <a:r>
              <a:rPr lang="en-US" altLang="zh-TW" sz="2000" dirty="0">
                <a:solidFill>
                  <a:srgbClr val="000000"/>
                </a:solidFill>
              </a:rPr>
              <a:t>v2</a:t>
            </a:r>
            <a:endParaRPr lang="zh-TW" altLang="en-US" sz="2000" dirty="0">
              <a:solidFill>
                <a:srgbClr val="000000"/>
              </a:solidFill>
            </a:endParaRPr>
          </a:p>
        </p:txBody>
      </p:sp>
      <p:sp>
        <p:nvSpPr>
          <p:cNvPr id="18" name="矩形 17"/>
          <p:cNvSpPr>
            <a:spLocks noChangeArrowheads="1"/>
          </p:cNvSpPr>
          <p:nvPr/>
        </p:nvSpPr>
        <p:spPr bwMode="auto">
          <a:xfrm>
            <a:off x="5016497" y="4283075"/>
            <a:ext cx="2157412" cy="128428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dirty="0">
                <a:solidFill>
                  <a:srgbClr val="000000"/>
                </a:solidFill>
              </a:rPr>
              <a:t>Discriminator</a:t>
            </a:r>
            <a:endParaRPr lang="en-US" altLang="zh-TW" dirty="0">
              <a:solidFill>
                <a:srgbClr val="000000"/>
              </a:solidFill>
            </a:endParaRPr>
          </a:p>
          <a:p>
            <a:pPr algn="ctr" eaLnBrk="1" hangingPunct="1"/>
            <a:r>
              <a:rPr lang="en-US" altLang="zh-TW" dirty="0">
                <a:solidFill>
                  <a:srgbClr val="000000"/>
                </a:solidFill>
              </a:rPr>
              <a:t>v2</a:t>
            </a:r>
            <a:endParaRPr lang="zh-TW" altLang="en-US" dirty="0">
              <a:solidFill>
                <a:srgbClr val="000000"/>
              </a:solidFill>
            </a:endParaRPr>
          </a:p>
        </p:txBody>
      </p:sp>
      <p:sp>
        <p:nvSpPr>
          <p:cNvPr id="19" name="矩形 18"/>
          <p:cNvSpPr>
            <a:spLocks noChangeArrowheads="1"/>
          </p:cNvSpPr>
          <p:nvPr/>
        </p:nvSpPr>
        <p:spPr bwMode="auto">
          <a:xfrm>
            <a:off x="8412948" y="1735138"/>
            <a:ext cx="2157403" cy="1284287"/>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000" dirty="0">
                <a:solidFill>
                  <a:srgbClr val="000000"/>
                </a:solidFill>
              </a:rPr>
              <a:t>Generator</a:t>
            </a:r>
            <a:endParaRPr lang="en-US" altLang="zh-TW" sz="2000" dirty="0">
              <a:solidFill>
                <a:srgbClr val="000000"/>
              </a:solidFill>
            </a:endParaRPr>
          </a:p>
          <a:p>
            <a:pPr algn="ctr" eaLnBrk="1" hangingPunct="1"/>
            <a:r>
              <a:rPr lang="en-US" altLang="zh-TW" sz="2000" dirty="0">
                <a:solidFill>
                  <a:srgbClr val="000000"/>
                </a:solidFill>
              </a:rPr>
              <a:t>v3</a:t>
            </a:r>
            <a:endParaRPr lang="zh-TW" altLang="en-US" sz="2000" dirty="0">
              <a:solidFill>
                <a:srgbClr val="000000"/>
              </a:solidFill>
            </a:endParaRPr>
          </a:p>
        </p:txBody>
      </p:sp>
      <p:sp>
        <p:nvSpPr>
          <p:cNvPr id="20" name="矩形 19"/>
          <p:cNvSpPr>
            <a:spLocks noChangeArrowheads="1"/>
          </p:cNvSpPr>
          <p:nvPr/>
        </p:nvSpPr>
        <p:spPr bwMode="auto">
          <a:xfrm>
            <a:off x="8412948" y="4313238"/>
            <a:ext cx="2157407" cy="1284287"/>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dirty="0">
                <a:solidFill>
                  <a:srgbClr val="000000"/>
                </a:solidFill>
              </a:rPr>
              <a:t>Discriminator</a:t>
            </a:r>
            <a:endParaRPr lang="en-US" altLang="zh-TW" dirty="0">
              <a:solidFill>
                <a:srgbClr val="000000"/>
              </a:solidFill>
            </a:endParaRPr>
          </a:p>
          <a:p>
            <a:pPr algn="ctr" eaLnBrk="1" hangingPunct="1"/>
            <a:r>
              <a:rPr lang="en-US" altLang="zh-TW" dirty="0">
                <a:solidFill>
                  <a:srgbClr val="000000"/>
                </a:solidFill>
              </a:rPr>
              <a:t>v3</a:t>
            </a:r>
            <a:endParaRPr lang="zh-TW" altLang="en-US" dirty="0">
              <a:solidFill>
                <a:srgbClr val="000000"/>
              </a:solidFill>
            </a:endParaRPr>
          </a:p>
        </p:txBody>
      </p:sp>
      <p:sp>
        <p:nvSpPr>
          <p:cNvPr id="21" name="箭號: 向右 20"/>
          <p:cNvSpPr/>
          <p:nvPr/>
        </p:nvSpPr>
        <p:spPr>
          <a:xfrm>
            <a:off x="3946920" y="4579541"/>
            <a:ext cx="890588" cy="7016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22" name="箭號: 向右 21"/>
          <p:cNvSpPr/>
          <p:nvPr/>
        </p:nvSpPr>
        <p:spPr>
          <a:xfrm>
            <a:off x="7287413" y="4648200"/>
            <a:ext cx="892175" cy="7016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23" name="箭號: 向右 22"/>
          <p:cNvSpPr/>
          <p:nvPr/>
        </p:nvSpPr>
        <p:spPr>
          <a:xfrm>
            <a:off x="3946920" y="1972866"/>
            <a:ext cx="890588" cy="7016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24" name="箭號: 向右 23"/>
          <p:cNvSpPr/>
          <p:nvPr/>
        </p:nvSpPr>
        <p:spPr>
          <a:xfrm>
            <a:off x="7287413" y="2041525"/>
            <a:ext cx="892175" cy="7016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pic>
        <p:nvPicPr>
          <p:cNvPr id="25" name="圖片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3325814"/>
            <a:ext cx="22050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圖片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3340101"/>
            <a:ext cx="21018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圖片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89113" y="3471863"/>
            <a:ext cx="19637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直線單箭頭接點 28"/>
          <p:cNvCxnSpPr/>
          <p:nvPr/>
        </p:nvCxnSpPr>
        <p:spPr>
          <a:xfrm flipH="1">
            <a:off x="2819400" y="2921001"/>
            <a:ext cx="0" cy="41910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a:off x="6157913" y="3019425"/>
            <a:ext cx="0" cy="41910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9152724" y="3063874"/>
            <a:ext cx="0" cy="41910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2826544" y="3841751"/>
            <a:ext cx="0" cy="41751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6156325" y="3786188"/>
            <a:ext cx="0" cy="41751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9181299" y="3830637"/>
            <a:ext cx="0" cy="41751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7870025" y="5621337"/>
            <a:ext cx="1311275" cy="41910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flipV="1">
            <a:off x="3449638" y="5646738"/>
            <a:ext cx="1873250" cy="34925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flipV="1">
            <a:off x="6181725" y="5576888"/>
            <a:ext cx="279400" cy="32385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577" name="TextBox 2"/>
          <p:cNvSpPr txBox="1">
            <a:spLocks noChangeArrowheads="1"/>
          </p:cNvSpPr>
          <p:nvPr/>
        </p:nvSpPr>
        <p:spPr bwMode="auto">
          <a:xfrm>
            <a:off x="422275" y="3284539"/>
            <a:ext cx="1154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600" dirty="0"/>
              <a:t>Generated</a:t>
            </a:r>
            <a:endParaRPr lang="en-US" altLang="zh-TW" sz="1600" dirty="0"/>
          </a:p>
          <a:p>
            <a:pPr eaLnBrk="1" hangingPunct="1"/>
            <a:r>
              <a:rPr lang="en-US" altLang="zh-TW" sz="1600" dirty="0"/>
              <a:t>images</a:t>
            </a:r>
            <a:endParaRPr lang="en-US" altLang="zh-TW" sz="1600" dirty="0"/>
          </a:p>
        </p:txBody>
      </p:sp>
      <p:cxnSp>
        <p:nvCxnSpPr>
          <p:cNvPr id="31" name="Straight Arrow Connector 30"/>
          <p:cNvCxnSpPr>
            <a:cxnSpLocks noChangeShapeType="1"/>
            <a:stCxn id="23577" idx="3"/>
            <a:endCxn id="26" idx="1"/>
          </p:cNvCxnSpPr>
          <p:nvPr/>
        </p:nvCxnSpPr>
        <p:spPr bwMode="auto">
          <a:xfrm>
            <a:off x="1576388" y="3576639"/>
            <a:ext cx="620712" cy="22225"/>
          </a:xfrm>
          <a:prstGeom prst="straightConnector1">
            <a:avLst/>
          </a:prstGeom>
          <a:noFill/>
          <a:ln w="25400">
            <a:solidFill>
              <a:srgbClr val="FF0000"/>
            </a:solidFill>
            <a:rou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579" name="TextBox 4"/>
          <p:cNvSpPr txBox="1">
            <a:spLocks noChangeArrowheads="1"/>
          </p:cNvSpPr>
          <p:nvPr/>
        </p:nvSpPr>
        <p:spPr bwMode="auto">
          <a:xfrm>
            <a:off x="1562101" y="6019801"/>
            <a:ext cx="19159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800" dirty="0"/>
              <a:t>Binary classifiers</a:t>
            </a:r>
            <a:endParaRPr lang="en-US" altLang="zh-TW" sz="1800" dirty="0"/>
          </a:p>
        </p:txBody>
      </p:sp>
      <p:cxnSp>
        <p:nvCxnSpPr>
          <p:cNvPr id="8" name="Straight Arrow Connector 7"/>
          <p:cNvCxnSpPr>
            <a:cxnSpLocks noChangeShapeType="1"/>
            <a:stCxn id="23579" idx="0"/>
          </p:cNvCxnSpPr>
          <p:nvPr/>
        </p:nvCxnSpPr>
        <p:spPr bwMode="auto">
          <a:xfrm flipV="1">
            <a:off x="2520056" y="5638800"/>
            <a:ext cx="375544" cy="381001"/>
          </a:xfrm>
          <a:prstGeom prst="straightConnector1">
            <a:avLst/>
          </a:prstGeom>
          <a:noFill/>
          <a:ln w="25400">
            <a:solidFill>
              <a:srgbClr val="FF0000"/>
            </a:solidFill>
            <a:rou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7" grpId="0" animBg="1"/>
      <p:bldP spid="18" grpId="0" animBg="1"/>
      <p:bldP spid="19" grpId="0" animBg="1"/>
      <p:bldP spid="20" grpId="0" animBg="1"/>
      <p:bldP spid="21" grpId="0" animBg="1"/>
      <p:bldP spid="22" grpId="0" animBg="1"/>
      <p:bldP spid="23" grpId="0" animBg="1"/>
      <p:bldP spid="24" grpId="0" animBg="1"/>
      <p:bldP spid="23577" grpId="0"/>
      <p:bldP spid="23579"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標題 1"/>
          <p:cNvSpPr>
            <a:spLocks noGrp="1"/>
          </p:cNvSpPr>
          <p:nvPr>
            <p:ph type="title"/>
          </p:nvPr>
        </p:nvSpPr>
        <p:spPr/>
        <p:txBody>
          <a:bodyPr/>
          <a:lstStyle/>
          <a:p>
            <a:r>
              <a:rPr lang="en-US" altLang="zh-TW">
                <a:ea typeface="MS PGothic" panose="020B0600070205080204" pitchFamily="34" charset="-128"/>
              </a:rPr>
              <a:t>GAN – Learn a discriminator</a:t>
            </a:r>
            <a:endParaRPr lang="zh-TW" altLang="en-US">
              <a:ea typeface="MS PGothic" panose="020B0600070205080204" pitchFamily="34" charset="-128"/>
            </a:endParaRPr>
          </a:p>
        </p:txBody>
      </p:sp>
      <p:sp>
        <p:nvSpPr>
          <p:cNvPr id="4" name="矩形 3"/>
          <p:cNvSpPr>
            <a:spLocks noChangeArrowheads="1"/>
          </p:cNvSpPr>
          <p:nvPr/>
        </p:nvSpPr>
        <p:spPr bwMode="auto">
          <a:xfrm>
            <a:off x="3702845" y="1946392"/>
            <a:ext cx="2658962" cy="971490"/>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000" dirty="0">
                <a:solidFill>
                  <a:srgbClr val="000000"/>
                </a:solidFill>
              </a:rPr>
              <a:t>Generator</a:t>
            </a:r>
            <a:endParaRPr lang="en-US" altLang="zh-TW" sz="2000" dirty="0">
              <a:solidFill>
                <a:srgbClr val="000000"/>
              </a:solidFill>
            </a:endParaRPr>
          </a:p>
        </p:txBody>
      </p:sp>
      <p:pic>
        <p:nvPicPr>
          <p:cNvPr id="5" name="圖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178576" y="2111376"/>
            <a:ext cx="2462212"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線單箭頭接點 5"/>
          <p:cNvCxnSpPr/>
          <p:nvPr/>
        </p:nvCxnSpPr>
        <p:spPr>
          <a:xfrm>
            <a:off x="6392763" y="2373312"/>
            <a:ext cx="577850"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bwMode="auto">
          <a:xfrm>
            <a:off x="4953001" y="3276600"/>
            <a:ext cx="4830763" cy="1244600"/>
            <a:chOff x="-80962" y="5526052"/>
            <a:chExt cx="4831031" cy="1244259"/>
          </a:xfrm>
        </p:grpSpPr>
        <p:pic>
          <p:nvPicPr>
            <p:cNvPr id="24624" name="Picture 2" descr="「mnis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381" y="5526052"/>
              <a:ext cx="2806688" cy="86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5" name="文字方塊 8"/>
            <p:cNvSpPr txBox="1">
              <a:spLocks noChangeArrowheads="1"/>
            </p:cNvSpPr>
            <p:nvPr/>
          </p:nvSpPr>
          <p:spPr bwMode="auto">
            <a:xfrm>
              <a:off x="-80962" y="5754651"/>
              <a:ext cx="1828800" cy="101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000"/>
                <a:t>Real images</a:t>
              </a:r>
              <a:endParaRPr lang="en-US" altLang="zh-TW" sz="2000"/>
            </a:p>
            <a:p>
              <a:pPr eaLnBrk="1" hangingPunct="1"/>
              <a:r>
                <a:rPr lang="en-US" altLang="zh-TW" sz="2000"/>
                <a:t>Sampled from DB:</a:t>
              </a:r>
              <a:endParaRPr lang="zh-TW" altLang="en-US" sz="2000"/>
            </a:p>
          </p:txBody>
        </p:sp>
      </p:grpSp>
      <p:sp>
        <p:nvSpPr>
          <p:cNvPr id="12" name="矩形 11"/>
          <p:cNvSpPr>
            <a:spLocks noChangeArrowheads="1"/>
          </p:cNvSpPr>
          <p:nvPr/>
        </p:nvSpPr>
        <p:spPr bwMode="auto">
          <a:xfrm>
            <a:off x="4056063" y="5211765"/>
            <a:ext cx="2236787" cy="1049312"/>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dirty="0">
                <a:solidFill>
                  <a:srgbClr val="000000"/>
                </a:solidFill>
              </a:rPr>
              <a:t>Discriminator</a:t>
            </a:r>
            <a:endParaRPr lang="en-US" altLang="zh-TW" dirty="0">
              <a:solidFill>
                <a:srgbClr val="000000"/>
              </a:solidFill>
            </a:endParaRPr>
          </a:p>
        </p:txBody>
      </p:sp>
      <p:sp>
        <p:nvSpPr>
          <p:cNvPr id="13" name="矩形 12"/>
          <p:cNvSpPr/>
          <p:nvPr/>
        </p:nvSpPr>
        <p:spPr>
          <a:xfrm>
            <a:off x="1388294" y="5257799"/>
            <a:ext cx="1049312" cy="1003277"/>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altLang="zh-TW" sz="2400" dirty="0">
                <a:solidFill>
                  <a:srgbClr val="000000"/>
                </a:solidFill>
              </a:rPr>
              <a:t>image</a:t>
            </a:r>
            <a:endParaRPr lang="zh-TW" altLang="en-US" sz="2400" dirty="0">
              <a:solidFill>
                <a:srgbClr val="000000"/>
              </a:solidFill>
            </a:endParaRPr>
          </a:p>
        </p:txBody>
      </p:sp>
      <p:cxnSp>
        <p:nvCxnSpPr>
          <p:cNvPr id="14" name="直線單箭頭接點 13"/>
          <p:cNvCxnSpPr/>
          <p:nvPr/>
        </p:nvCxnSpPr>
        <p:spPr>
          <a:xfrm>
            <a:off x="2982120" y="5791200"/>
            <a:ext cx="5778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6565900" y="5854700"/>
            <a:ext cx="5778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a:spLocks noChangeArrowheads="1"/>
          </p:cNvSpPr>
          <p:nvPr/>
        </p:nvSpPr>
        <p:spPr bwMode="auto">
          <a:xfrm>
            <a:off x="7297739" y="5622926"/>
            <a:ext cx="162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1/0</a:t>
            </a:r>
            <a:endParaRPr lang="zh-TW" altLang="en-US"/>
          </a:p>
        </p:txBody>
      </p:sp>
      <p:sp>
        <p:nvSpPr>
          <p:cNvPr id="17" name="文字方塊 16"/>
          <p:cNvSpPr txBox="1">
            <a:spLocks noChangeArrowheads="1"/>
          </p:cNvSpPr>
          <p:nvPr/>
        </p:nvSpPr>
        <p:spPr bwMode="auto">
          <a:xfrm>
            <a:off x="7723189" y="5622926"/>
            <a:ext cx="2124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a:t>(real or fake)</a:t>
            </a:r>
            <a:endParaRPr lang="zh-TW" altLang="en-US"/>
          </a:p>
        </p:txBody>
      </p:sp>
      <p:sp>
        <p:nvSpPr>
          <p:cNvPr id="19" name="文字方塊 18"/>
          <p:cNvSpPr txBox="1">
            <a:spLocks noChangeArrowheads="1"/>
          </p:cNvSpPr>
          <p:nvPr/>
        </p:nvSpPr>
        <p:spPr bwMode="auto">
          <a:xfrm>
            <a:off x="810023" y="1925120"/>
            <a:ext cx="21939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dirty="0"/>
              <a:t>Randomly sample a vector</a:t>
            </a:r>
            <a:endParaRPr lang="zh-TW" altLang="en-US" dirty="0"/>
          </a:p>
        </p:txBody>
      </p:sp>
      <p:cxnSp>
        <p:nvCxnSpPr>
          <p:cNvPr id="20" name="直線單箭頭接點 19"/>
          <p:cNvCxnSpPr/>
          <p:nvPr/>
        </p:nvCxnSpPr>
        <p:spPr>
          <a:xfrm>
            <a:off x="2982120" y="2413000"/>
            <a:ext cx="577850"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072214" y="2114550"/>
            <a:ext cx="614363" cy="5969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2" name="矩形 21"/>
          <p:cNvSpPr/>
          <p:nvPr/>
        </p:nvSpPr>
        <p:spPr>
          <a:xfrm>
            <a:off x="7791352" y="2114550"/>
            <a:ext cx="612775" cy="5969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3" name="矩形 22"/>
          <p:cNvSpPr/>
          <p:nvPr/>
        </p:nvSpPr>
        <p:spPr>
          <a:xfrm>
            <a:off x="8466039" y="2114550"/>
            <a:ext cx="614363" cy="5969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3"/>
          <p:cNvSpPr/>
          <p:nvPr/>
        </p:nvSpPr>
        <p:spPr>
          <a:xfrm>
            <a:off x="9140727" y="2114550"/>
            <a:ext cx="612775" cy="5969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5" name="文字方塊 24"/>
          <p:cNvSpPr txBox="1"/>
          <p:nvPr/>
        </p:nvSpPr>
        <p:spPr>
          <a:xfrm>
            <a:off x="7210217" y="4182717"/>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rPr>
              <a:t>1</a:t>
            </a:r>
            <a:endParaRPr lang="zh-TW" altLang="en-US" sz="2400" dirty="0">
              <a:solidFill>
                <a:srgbClr val="000000"/>
              </a:solidFill>
            </a:endParaRPr>
          </a:p>
        </p:txBody>
      </p:sp>
      <p:sp>
        <p:nvSpPr>
          <p:cNvPr id="26" name="文字方塊 25"/>
          <p:cNvSpPr txBox="1"/>
          <p:nvPr/>
        </p:nvSpPr>
        <p:spPr>
          <a:xfrm>
            <a:off x="7869082" y="4182717"/>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rPr>
              <a:t>1</a:t>
            </a:r>
            <a:endParaRPr lang="zh-TW" altLang="en-US" sz="2400" dirty="0">
              <a:solidFill>
                <a:srgbClr val="000000"/>
              </a:solidFill>
            </a:endParaRPr>
          </a:p>
        </p:txBody>
      </p:sp>
      <p:sp>
        <p:nvSpPr>
          <p:cNvPr id="27" name="文字方塊 26"/>
          <p:cNvSpPr txBox="1"/>
          <p:nvPr/>
        </p:nvSpPr>
        <p:spPr>
          <a:xfrm>
            <a:off x="8563729" y="4182717"/>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rPr>
              <a:t>1</a:t>
            </a:r>
            <a:endParaRPr lang="zh-TW" altLang="en-US" sz="2400" dirty="0">
              <a:solidFill>
                <a:srgbClr val="000000"/>
              </a:solidFill>
            </a:endParaRPr>
          </a:p>
        </p:txBody>
      </p:sp>
      <p:sp>
        <p:nvSpPr>
          <p:cNvPr id="28" name="文字方塊 27"/>
          <p:cNvSpPr txBox="1"/>
          <p:nvPr/>
        </p:nvSpPr>
        <p:spPr>
          <a:xfrm>
            <a:off x="9258376" y="4182717"/>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rPr>
              <a:t>1</a:t>
            </a:r>
            <a:endParaRPr lang="zh-TW" altLang="en-US" sz="2400" dirty="0">
              <a:solidFill>
                <a:srgbClr val="000000"/>
              </a:solidFill>
            </a:endParaRPr>
          </a:p>
        </p:txBody>
      </p:sp>
      <p:sp>
        <p:nvSpPr>
          <p:cNvPr id="29" name="文字方塊 28"/>
          <p:cNvSpPr txBox="1"/>
          <p:nvPr/>
        </p:nvSpPr>
        <p:spPr>
          <a:xfrm>
            <a:off x="7219912" y="2741677"/>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solidFill>
                  <a:srgbClr val="000000"/>
                </a:solidFill>
              </a:rPr>
              <a:t>0</a:t>
            </a:r>
            <a:endParaRPr lang="zh-TW" altLang="en-US" sz="2400" dirty="0">
              <a:solidFill>
                <a:srgbClr val="000000"/>
              </a:solidFill>
            </a:endParaRPr>
          </a:p>
        </p:txBody>
      </p:sp>
      <p:sp>
        <p:nvSpPr>
          <p:cNvPr id="30" name="文字方塊 29"/>
          <p:cNvSpPr txBox="1"/>
          <p:nvPr/>
        </p:nvSpPr>
        <p:spPr>
          <a:xfrm>
            <a:off x="7878777" y="2741677"/>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solidFill>
                  <a:srgbClr val="000000"/>
                </a:solidFill>
              </a:rPr>
              <a:t>0</a:t>
            </a:r>
            <a:endParaRPr lang="zh-TW" altLang="en-US" sz="2400" dirty="0">
              <a:solidFill>
                <a:srgbClr val="000000"/>
              </a:solidFill>
            </a:endParaRPr>
          </a:p>
        </p:txBody>
      </p:sp>
      <p:sp>
        <p:nvSpPr>
          <p:cNvPr id="31" name="文字方塊 30"/>
          <p:cNvSpPr txBox="1"/>
          <p:nvPr/>
        </p:nvSpPr>
        <p:spPr>
          <a:xfrm>
            <a:off x="8573424" y="2741677"/>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solidFill>
                  <a:srgbClr val="000000"/>
                </a:solidFill>
              </a:rPr>
              <a:t>0</a:t>
            </a:r>
            <a:endParaRPr lang="zh-TW" altLang="en-US" sz="2400" dirty="0">
              <a:solidFill>
                <a:srgbClr val="000000"/>
              </a:solidFill>
            </a:endParaRPr>
          </a:p>
        </p:txBody>
      </p:sp>
      <p:sp>
        <p:nvSpPr>
          <p:cNvPr id="32" name="文字方塊 31"/>
          <p:cNvSpPr txBox="1"/>
          <p:nvPr/>
        </p:nvSpPr>
        <p:spPr>
          <a:xfrm>
            <a:off x="9268071" y="2741677"/>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solidFill>
                  <a:srgbClr val="000000"/>
                </a:solidFill>
              </a:rPr>
              <a:t>0</a:t>
            </a:r>
            <a:endParaRPr lang="zh-TW" altLang="en-US" sz="2400" dirty="0">
              <a:solidFill>
                <a:srgbClr val="000000"/>
              </a:solidFill>
            </a:endParaRPr>
          </a:p>
        </p:txBody>
      </p:sp>
      <p:cxnSp>
        <p:nvCxnSpPr>
          <p:cNvPr id="33" name="直線接點 32"/>
          <p:cNvCxnSpPr>
            <a:endCxn id="12" idx="0"/>
          </p:cNvCxnSpPr>
          <p:nvPr/>
        </p:nvCxnSpPr>
        <p:spPr>
          <a:xfrm flipH="1">
            <a:off x="5174457" y="4459289"/>
            <a:ext cx="1735934" cy="752476"/>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966645" y="1946392"/>
            <a:ext cx="2874963" cy="29352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6" grpId="0"/>
      <p:bldP spid="17" grpId="0"/>
      <p:bldP spid="19" grpId="0"/>
      <p:bldP spid="21" grpId="0" animBg="1"/>
      <p:bldP spid="22" grpId="0" animBg="1"/>
      <p:bldP spid="23" grpId="0" animBg="1"/>
      <p:bldP spid="24" grpId="0" animBg="1"/>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標題 1"/>
          <p:cNvSpPr>
            <a:spLocks noGrp="1"/>
          </p:cNvSpPr>
          <p:nvPr>
            <p:ph type="title"/>
          </p:nvPr>
        </p:nvSpPr>
        <p:spPr/>
        <p:txBody>
          <a:bodyPr/>
          <a:lstStyle/>
          <a:p>
            <a:r>
              <a:rPr lang="en-US" altLang="zh-TW">
                <a:ea typeface="MS PGothic" panose="020B0600070205080204" pitchFamily="34" charset="-128"/>
              </a:rPr>
              <a:t>GAN – Learn a generator</a:t>
            </a:r>
            <a:endParaRPr lang="zh-TW" altLang="en-US">
              <a:ea typeface="MS PGothic" panose="020B0600070205080204" pitchFamily="34" charset="-128"/>
            </a:endParaRPr>
          </a:p>
        </p:txBody>
      </p:sp>
      <p:sp>
        <p:nvSpPr>
          <p:cNvPr id="4" name="矩形 3"/>
          <p:cNvSpPr>
            <a:spLocks noChangeArrowheads="1"/>
          </p:cNvSpPr>
          <p:nvPr/>
        </p:nvSpPr>
        <p:spPr bwMode="auto">
          <a:xfrm>
            <a:off x="7308058" y="4671110"/>
            <a:ext cx="2388392" cy="943770"/>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dirty="0">
                <a:solidFill>
                  <a:srgbClr val="000000"/>
                </a:solidFill>
              </a:rPr>
              <a:t>Discriminator</a:t>
            </a:r>
            <a:endParaRPr lang="en-US" altLang="zh-TW" dirty="0">
              <a:solidFill>
                <a:srgbClr val="000000"/>
              </a:solidFill>
            </a:endParaRPr>
          </a:p>
          <a:p>
            <a:pPr algn="ctr" eaLnBrk="1" hangingPunct="1"/>
            <a:r>
              <a:rPr lang="en-US" altLang="zh-TW" dirty="0">
                <a:solidFill>
                  <a:srgbClr val="000000"/>
                </a:solidFill>
              </a:rPr>
              <a:t>v1</a:t>
            </a:r>
            <a:endParaRPr lang="zh-TW" altLang="en-US" dirty="0">
              <a:solidFill>
                <a:srgbClr val="000000"/>
              </a:solidFill>
            </a:endParaRPr>
          </a:p>
        </p:txBody>
      </p:sp>
      <p:cxnSp>
        <p:nvCxnSpPr>
          <p:cNvPr id="6" name="直線單箭頭接點 5"/>
          <p:cNvCxnSpPr/>
          <p:nvPr/>
        </p:nvCxnSpPr>
        <p:spPr>
          <a:xfrm>
            <a:off x="8401844" y="5693572"/>
            <a:ext cx="0" cy="4191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a:spLocks noChangeArrowheads="1"/>
          </p:cNvSpPr>
          <p:nvPr/>
        </p:nvSpPr>
        <p:spPr bwMode="auto">
          <a:xfrm>
            <a:off x="7143750" y="1924050"/>
            <a:ext cx="2478088" cy="926307"/>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000" dirty="0">
                <a:solidFill>
                  <a:srgbClr val="000000"/>
                </a:solidFill>
              </a:rPr>
              <a:t>Generator</a:t>
            </a:r>
            <a:endParaRPr lang="en-US" altLang="zh-TW" sz="2000" dirty="0">
              <a:solidFill>
                <a:srgbClr val="000000"/>
              </a:solidFill>
            </a:endParaRPr>
          </a:p>
          <a:p>
            <a:pPr algn="ctr" eaLnBrk="1" hangingPunct="1"/>
            <a:r>
              <a:rPr lang="en-US" altLang="zh-TW" sz="2000" dirty="0">
                <a:solidFill>
                  <a:srgbClr val="000000"/>
                </a:solidFill>
              </a:rPr>
              <a:t>v1</a:t>
            </a:r>
            <a:endParaRPr lang="zh-TW" altLang="en-US" sz="2000" dirty="0">
              <a:solidFill>
                <a:srgbClr val="000000"/>
              </a:solidFill>
            </a:endParaRPr>
          </a:p>
        </p:txBody>
      </p:sp>
      <p:sp>
        <p:nvSpPr>
          <p:cNvPr id="12" name="文字方塊 11"/>
          <p:cNvSpPr txBox="1">
            <a:spLocks noChangeArrowheads="1"/>
          </p:cNvSpPr>
          <p:nvPr/>
        </p:nvSpPr>
        <p:spPr bwMode="auto">
          <a:xfrm>
            <a:off x="7223921" y="637778"/>
            <a:ext cx="22272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000" dirty="0"/>
              <a:t>Randomly sample a vector</a:t>
            </a:r>
            <a:endParaRPr lang="zh-TW" altLang="en-US" sz="2000" dirty="0"/>
          </a:p>
        </p:txBody>
      </p:sp>
      <p:cxnSp>
        <p:nvCxnSpPr>
          <p:cNvPr id="13" name="直線單箭頭接點 12"/>
          <p:cNvCxnSpPr/>
          <p:nvPr/>
        </p:nvCxnSpPr>
        <p:spPr>
          <a:xfrm>
            <a:off x="8376444" y="2881998"/>
            <a:ext cx="0" cy="3873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群組 16"/>
          <p:cNvGrpSpPr/>
          <p:nvPr/>
        </p:nvGrpSpPr>
        <p:grpSpPr bwMode="auto">
          <a:xfrm>
            <a:off x="7914482" y="3269348"/>
            <a:ext cx="855663" cy="908050"/>
            <a:chOff x="6584318" y="4441441"/>
            <a:chExt cx="854917" cy="908717"/>
          </a:xfrm>
        </p:grpSpPr>
        <p:pic>
          <p:nvPicPr>
            <p:cNvPr id="25631" name="圖片 1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614214" y="4441442"/>
              <a:ext cx="795127" cy="90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6584318" y="4441441"/>
              <a:ext cx="854917" cy="8324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sp>
        <p:nvSpPr>
          <p:cNvPr id="19" name="文字方塊 18"/>
          <p:cNvSpPr txBox="1">
            <a:spLocks noChangeArrowheads="1"/>
          </p:cNvSpPr>
          <p:nvPr/>
        </p:nvSpPr>
        <p:spPr bwMode="auto">
          <a:xfrm>
            <a:off x="7872811" y="5941001"/>
            <a:ext cx="1109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a:t>0.13</a:t>
            </a:r>
            <a:endParaRPr lang="zh-TW" altLang="en-US"/>
          </a:p>
        </p:txBody>
      </p:sp>
      <p:sp>
        <p:nvSpPr>
          <p:cNvPr id="20" name="文字方塊 19"/>
          <p:cNvSpPr txBox="1">
            <a:spLocks noChangeArrowheads="1"/>
          </p:cNvSpPr>
          <p:nvPr/>
        </p:nvSpPr>
        <p:spPr bwMode="auto">
          <a:xfrm>
            <a:off x="652870" y="1991871"/>
            <a:ext cx="39989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dirty="0"/>
              <a:t>Updating the parameters of generator </a:t>
            </a:r>
            <a:endParaRPr lang="zh-TW" altLang="en-US" dirty="0"/>
          </a:p>
        </p:txBody>
      </p:sp>
      <p:sp>
        <p:nvSpPr>
          <p:cNvPr id="21" name="文字方塊 20"/>
          <p:cNvSpPr txBox="1">
            <a:spLocks noChangeArrowheads="1"/>
          </p:cNvSpPr>
          <p:nvPr/>
        </p:nvSpPr>
        <p:spPr bwMode="auto">
          <a:xfrm>
            <a:off x="1601788" y="2985293"/>
            <a:ext cx="35718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000" dirty="0"/>
              <a:t>The output be classified as “real” (as close to 1 as possible)</a:t>
            </a:r>
            <a:endParaRPr lang="zh-TW" altLang="en-US" sz="2000" dirty="0"/>
          </a:p>
        </p:txBody>
      </p:sp>
      <p:sp>
        <p:nvSpPr>
          <p:cNvPr id="24" name="文字方塊 23"/>
          <p:cNvSpPr txBox="1">
            <a:spLocks noChangeArrowheads="1"/>
          </p:cNvSpPr>
          <p:nvPr/>
        </p:nvSpPr>
        <p:spPr bwMode="auto">
          <a:xfrm>
            <a:off x="637783" y="4629726"/>
            <a:ext cx="51196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dirty="0">
                <a:solidFill>
                  <a:srgbClr val="0000FF"/>
                </a:solidFill>
              </a:rPr>
              <a:t>Using gradient descent to update the parameters in the generator, but fix the discriminator</a:t>
            </a:r>
            <a:endParaRPr lang="zh-TW" altLang="en-US" dirty="0">
              <a:solidFill>
                <a:srgbClr val="0000FF"/>
              </a:solidFill>
            </a:endParaRPr>
          </a:p>
        </p:txBody>
      </p:sp>
      <p:cxnSp>
        <p:nvCxnSpPr>
          <p:cNvPr id="27" name="直線單箭頭接點 26"/>
          <p:cNvCxnSpPr/>
          <p:nvPr/>
        </p:nvCxnSpPr>
        <p:spPr>
          <a:xfrm>
            <a:off x="8376444" y="4177398"/>
            <a:ext cx="0" cy="4175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8338346" y="1425177"/>
            <a:ext cx="0" cy="38576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箭號: 向右 30"/>
          <p:cNvSpPr/>
          <p:nvPr/>
        </p:nvSpPr>
        <p:spPr>
          <a:xfrm>
            <a:off x="1063626" y="3226593"/>
            <a:ext cx="460375" cy="668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3" name="文字方塊 32"/>
          <p:cNvSpPr txBox="1">
            <a:spLocks noChangeArrowheads="1"/>
          </p:cNvSpPr>
          <p:nvPr/>
        </p:nvSpPr>
        <p:spPr bwMode="auto">
          <a:xfrm>
            <a:off x="6106504" y="5872961"/>
            <a:ext cx="1109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dirty="0">
                <a:solidFill>
                  <a:srgbClr val="FF0000"/>
                </a:solidFill>
              </a:rPr>
              <a:t>1.0</a:t>
            </a:r>
            <a:endParaRPr lang="zh-TW" altLang="en-US" dirty="0">
              <a:solidFill>
                <a:srgbClr val="FF0000"/>
              </a:solidFill>
            </a:endParaRPr>
          </a:p>
        </p:txBody>
      </p:sp>
      <p:grpSp>
        <p:nvGrpSpPr>
          <p:cNvPr id="35" name="群組 34"/>
          <p:cNvGrpSpPr/>
          <p:nvPr/>
        </p:nvGrpSpPr>
        <p:grpSpPr bwMode="auto">
          <a:xfrm>
            <a:off x="6269833" y="3296446"/>
            <a:ext cx="854075" cy="831850"/>
            <a:chOff x="5787173" y="3098679"/>
            <a:chExt cx="854917" cy="831928"/>
          </a:xfrm>
        </p:grpSpPr>
        <p:pic>
          <p:nvPicPr>
            <p:cNvPr id="25629" name="圖片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39633" y="3149688"/>
              <a:ext cx="678859" cy="73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33"/>
            <p:cNvSpPr/>
            <p:nvPr/>
          </p:nvSpPr>
          <p:spPr>
            <a:xfrm>
              <a:off x="5787173" y="3098679"/>
              <a:ext cx="854917" cy="83192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cxnSp>
        <p:nvCxnSpPr>
          <p:cNvPr id="37" name="直線接點 36"/>
          <p:cNvCxnSpPr/>
          <p:nvPr/>
        </p:nvCxnSpPr>
        <p:spPr>
          <a:xfrm>
            <a:off x="7787482" y="3202674"/>
            <a:ext cx="1109663" cy="981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7872811" y="6020376"/>
            <a:ext cx="1020763" cy="3175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文字方塊 25"/>
          <p:cNvSpPr txBox="1">
            <a:spLocks noChangeArrowheads="1"/>
          </p:cNvSpPr>
          <p:nvPr/>
        </p:nvSpPr>
        <p:spPr bwMode="auto">
          <a:xfrm>
            <a:off x="7328298" y="2320925"/>
            <a:ext cx="110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dirty="0">
                <a:solidFill>
                  <a:srgbClr val="FF0000"/>
                </a:solidFill>
              </a:rPr>
              <a:t>v2</a:t>
            </a:r>
            <a:endParaRPr lang="zh-TW" altLang="en-US" dirty="0">
              <a:solidFill>
                <a:srgbClr val="FF0000"/>
              </a:solidFill>
            </a:endParaRPr>
          </a:p>
        </p:txBody>
      </p:sp>
      <p:cxnSp>
        <p:nvCxnSpPr>
          <p:cNvPr id="28" name="直線接點 27"/>
          <p:cNvCxnSpPr/>
          <p:nvPr/>
        </p:nvCxnSpPr>
        <p:spPr>
          <a:xfrm flipV="1">
            <a:off x="8125619" y="2590800"/>
            <a:ext cx="42703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5622" name="TextBox 1"/>
          <p:cNvSpPr txBox="1">
            <a:spLocks noChangeArrowheads="1"/>
          </p:cNvSpPr>
          <p:nvPr/>
        </p:nvSpPr>
        <p:spPr bwMode="auto">
          <a:xfrm>
            <a:off x="5928901" y="2038352"/>
            <a:ext cx="765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800" dirty="0"/>
              <a:t>Train </a:t>
            </a:r>
            <a:endParaRPr lang="en-US" altLang="zh-TW" sz="1800" dirty="0"/>
          </a:p>
          <a:p>
            <a:pPr eaLnBrk="1" hangingPunct="1"/>
            <a:r>
              <a:rPr lang="en-US" altLang="zh-TW" sz="1800" dirty="0"/>
              <a:t>this</a:t>
            </a:r>
            <a:endParaRPr lang="en-US" altLang="zh-TW" sz="1800" dirty="0"/>
          </a:p>
        </p:txBody>
      </p:sp>
      <p:sp>
        <p:nvSpPr>
          <p:cNvPr id="25623" name="TextBox 2"/>
          <p:cNvSpPr txBox="1">
            <a:spLocks noChangeArrowheads="1"/>
          </p:cNvSpPr>
          <p:nvPr/>
        </p:nvSpPr>
        <p:spPr bwMode="auto">
          <a:xfrm>
            <a:off x="5901532" y="4769647"/>
            <a:ext cx="8651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800"/>
              <a:t>Do not</a:t>
            </a:r>
            <a:endParaRPr lang="en-US" altLang="zh-TW" sz="1800"/>
          </a:p>
          <a:p>
            <a:pPr eaLnBrk="1" hangingPunct="1"/>
            <a:r>
              <a:rPr lang="en-US" altLang="zh-TW" sz="1800"/>
              <a:t>Train</a:t>
            </a:r>
            <a:endParaRPr lang="en-US" altLang="zh-TW" sz="1800"/>
          </a:p>
          <a:p>
            <a:pPr eaLnBrk="1" hangingPunct="1"/>
            <a:r>
              <a:rPr lang="en-US" altLang="zh-TW" sz="1800"/>
              <a:t>This</a:t>
            </a:r>
            <a:endParaRPr lang="en-US" altLang="zh-TW" sz="1800"/>
          </a:p>
        </p:txBody>
      </p:sp>
      <p:cxnSp>
        <p:nvCxnSpPr>
          <p:cNvPr id="7" name="Straight Arrow Connector 6"/>
          <p:cNvCxnSpPr>
            <a:cxnSpLocks noChangeShapeType="1"/>
          </p:cNvCxnSpPr>
          <p:nvPr/>
        </p:nvCxnSpPr>
        <p:spPr bwMode="auto">
          <a:xfrm flipV="1">
            <a:off x="6717120" y="2343152"/>
            <a:ext cx="377021" cy="18366"/>
          </a:xfrm>
          <a:prstGeom prst="straightConnector1">
            <a:avLst/>
          </a:prstGeom>
          <a:noFill/>
          <a:ln w="25400">
            <a:solidFill>
              <a:srgbClr val="FF0000"/>
            </a:solidFill>
            <a:rou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Straight Arrow Connector 8"/>
          <p:cNvCxnSpPr>
            <a:cxnSpLocks noChangeShapeType="1"/>
          </p:cNvCxnSpPr>
          <p:nvPr/>
        </p:nvCxnSpPr>
        <p:spPr bwMode="auto">
          <a:xfrm>
            <a:off x="6694880" y="5310984"/>
            <a:ext cx="368702" cy="0"/>
          </a:xfrm>
          <a:prstGeom prst="straightConnector1">
            <a:avLst/>
          </a:prstGeom>
          <a:noFill/>
          <a:ln w="25400">
            <a:solidFill>
              <a:srgbClr val="FF0000"/>
            </a:solidFill>
            <a:rou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626" name="TextBox 10"/>
          <p:cNvSpPr txBox="1">
            <a:spLocks noChangeArrowheads="1"/>
          </p:cNvSpPr>
          <p:nvPr/>
        </p:nvSpPr>
        <p:spPr bwMode="auto">
          <a:xfrm>
            <a:off x="9525000" y="3048001"/>
            <a:ext cx="1143000" cy="83026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600">
                <a:solidFill>
                  <a:srgbClr val="FF0000"/>
                </a:solidFill>
              </a:rPr>
              <a:t>They have</a:t>
            </a:r>
            <a:endParaRPr lang="en-US" altLang="zh-TW" sz="1600">
              <a:solidFill>
                <a:srgbClr val="FF0000"/>
              </a:solidFill>
            </a:endParaRPr>
          </a:p>
          <a:p>
            <a:pPr eaLnBrk="1" hangingPunct="1"/>
            <a:r>
              <a:rPr lang="en-US" altLang="zh-TW" sz="1600">
                <a:solidFill>
                  <a:srgbClr val="FF0000"/>
                </a:solidFill>
              </a:rPr>
              <a:t>Opposite</a:t>
            </a:r>
            <a:endParaRPr lang="en-US" altLang="zh-TW" sz="1600">
              <a:solidFill>
                <a:srgbClr val="FF0000"/>
              </a:solidFill>
            </a:endParaRPr>
          </a:p>
          <a:p>
            <a:pPr eaLnBrk="1" hangingPunct="1"/>
            <a:r>
              <a:rPr lang="en-US" altLang="zh-TW" sz="1600">
                <a:solidFill>
                  <a:srgbClr val="FF0000"/>
                </a:solidFill>
              </a:rPr>
              <a:t>objectives</a:t>
            </a:r>
            <a:endParaRPr lang="en-US" altLang="zh-TW" sz="1600">
              <a:solidFill>
                <a:srgbClr val="FF0000"/>
              </a:solidFill>
            </a:endParaRPr>
          </a:p>
        </p:txBody>
      </p:sp>
      <p:cxnSp>
        <p:nvCxnSpPr>
          <p:cNvPr id="15" name="Straight Arrow Connector 14"/>
          <p:cNvCxnSpPr>
            <a:cxnSpLocks noChangeShapeType="1"/>
            <a:stCxn id="25626" idx="0"/>
          </p:cNvCxnSpPr>
          <p:nvPr/>
        </p:nvCxnSpPr>
        <p:spPr bwMode="auto">
          <a:xfrm flipH="1" flipV="1">
            <a:off x="9753600" y="2514600"/>
            <a:ext cx="342900" cy="533400"/>
          </a:xfrm>
          <a:prstGeom prst="straightConnector1">
            <a:avLst/>
          </a:prstGeom>
          <a:noFill/>
          <a:ln w="25400">
            <a:solidFill>
              <a:schemeClr val="tx1"/>
            </a:solidFill>
            <a:rou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p:cNvCxnSpPr>
            <a:cxnSpLocks noChangeShapeType="1"/>
            <a:stCxn id="25626" idx="2"/>
          </p:cNvCxnSpPr>
          <p:nvPr/>
        </p:nvCxnSpPr>
        <p:spPr bwMode="auto">
          <a:xfrm flipH="1">
            <a:off x="9677400" y="3878264"/>
            <a:ext cx="419100" cy="922337"/>
          </a:xfrm>
          <a:prstGeom prst="straightConnector1">
            <a:avLst/>
          </a:prstGeom>
          <a:noFill/>
          <a:ln w="25400">
            <a:solidFill>
              <a:schemeClr val="tx1"/>
            </a:solidFill>
            <a:rou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4" grpId="0"/>
      <p:bldP spid="31" grpId="0" animBg="1"/>
      <p:bldP spid="33" grpId="0"/>
      <p:bldP spid="2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內容版面配置區 6"/>
          <p:cNvPicPr>
            <a:picLocks noGrp="1" noChangeAspect="1"/>
          </p:cNvPicPr>
          <p:nvPr>
            <p:ph idx="1"/>
          </p:nvPr>
        </p:nvPicPr>
        <p:blipFill>
          <a:blip r:embed="rId1" cstate="print">
            <a:extLst>
              <a:ext uri="{28A0092B-C50C-407E-A947-70E740481C1C}">
                <a14:useLocalDpi xmlns:a14="http://schemas.microsoft.com/office/drawing/2010/main" val="0"/>
              </a:ext>
            </a:extLst>
          </a:blip>
          <a:srcRect/>
          <a:stretch>
            <a:fillRect/>
          </a:stretch>
        </p:blipFill>
        <p:spPr>
          <a:xfrm>
            <a:off x="1758156" y="2398713"/>
            <a:ext cx="8639175" cy="2997200"/>
          </a:xfrm>
        </p:spPr>
      </p:pic>
      <p:sp>
        <p:nvSpPr>
          <p:cNvPr id="8" name="矩形 7"/>
          <p:cNvSpPr>
            <a:spLocks noRot="1" noChangeAspect="1" noMove="1" noResize="1" noEditPoints="1" noAdjustHandles="1" noChangeArrowheads="1" noChangeShapeType="1" noTextEdit="1"/>
          </p:cNvSpPr>
          <p:nvPr/>
        </p:nvSpPr>
        <p:spPr>
          <a:xfrm>
            <a:off x="3279722" y="1902405"/>
            <a:ext cx="1443857" cy="461665"/>
          </a:xfrm>
          <a:prstGeom prst="rect">
            <a:avLst/>
          </a:prstGeom>
          <a:blipFill rotWithShape="1">
            <a:blip r:embed="rId2"/>
            <a:stretch>
              <a:fillRect/>
            </a:stretch>
          </a:blipFill>
        </p:spPr>
        <p:txBody>
          <a:bodyPr/>
          <a:lstStyle/>
          <a:p>
            <a:pPr>
              <a:defRPr/>
            </a:pPr>
            <a:r>
              <a:rPr lang="en-US">
                <a:noFill/>
                <a:latin typeface="Arial" panose="020B0604020202020204" pitchFamily="34" charset="0"/>
                <a:ea typeface="MS PGothic" panose="020B0600070205080204" pitchFamily="34" charset="-128"/>
                <a:cs typeface="MS PGothic" panose="020B0600070205080204" pitchFamily="34" charset="-128"/>
              </a:rPr>
              <a:t> </a:t>
            </a:r>
            <a:endParaRPr lang="en-US">
              <a:noFill/>
              <a:latin typeface="Arial" panose="020B0604020202020204" pitchFamily="34" charset="0"/>
              <a:ea typeface="MS PGothic" panose="020B0600070205080204" pitchFamily="34" charset="-128"/>
              <a:cs typeface="MS PGothic" panose="020B0600070205080204" pitchFamily="34" charset="-128"/>
            </a:endParaRPr>
          </a:p>
        </p:txBody>
      </p:sp>
      <p:sp>
        <p:nvSpPr>
          <p:cNvPr id="9" name="矩形 8"/>
          <p:cNvSpPr/>
          <p:nvPr/>
        </p:nvSpPr>
        <p:spPr>
          <a:xfrm>
            <a:off x="4945855" y="2862263"/>
            <a:ext cx="652462" cy="40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矩形 10"/>
          <p:cNvSpPr/>
          <p:nvPr/>
        </p:nvSpPr>
        <p:spPr>
          <a:xfrm>
            <a:off x="8335168" y="2971800"/>
            <a:ext cx="652463" cy="40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3" name="文字方塊 12"/>
          <p:cNvSpPr txBox="1">
            <a:spLocks noChangeArrowheads="1"/>
          </p:cNvSpPr>
          <p:nvPr/>
        </p:nvSpPr>
        <p:spPr bwMode="auto">
          <a:xfrm>
            <a:off x="5428456" y="1915319"/>
            <a:ext cx="1335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CA" altLang="zh-TW" sz="2000" dirty="0"/>
              <a:t>P</a:t>
            </a:r>
            <a:r>
              <a:rPr lang="en-CA" altLang="zh-TW" sz="2000" baseline="-25000" dirty="0"/>
              <a:t>G</a:t>
            </a:r>
            <a:r>
              <a:rPr lang="en-CA" altLang="zh-TW" sz="2000" dirty="0"/>
              <a:t>(</a:t>
            </a:r>
            <a:r>
              <a:rPr lang="en-CA" altLang="zh-TW" sz="2000" dirty="0" err="1"/>
              <a:t>x,θ</a:t>
            </a:r>
            <a:r>
              <a:rPr lang="en-CA" altLang="zh-TW" sz="2000" dirty="0"/>
              <a:t>)</a:t>
            </a:r>
            <a:endParaRPr lang="zh-TW" altLang="en-US" sz="2000" dirty="0"/>
          </a:p>
        </p:txBody>
      </p:sp>
      <p:sp>
        <p:nvSpPr>
          <p:cNvPr id="14" name="矩形 13"/>
          <p:cNvSpPr>
            <a:spLocks noRot="1" noChangeAspect="1" noMove="1" noResize="1" noEditPoints="1" noAdjustHandles="1" noChangeArrowheads="1" noChangeShapeType="1" noTextEdit="1"/>
          </p:cNvSpPr>
          <p:nvPr/>
        </p:nvSpPr>
        <p:spPr>
          <a:xfrm>
            <a:off x="6013672" y="3787055"/>
            <a:ext cx="426399" cy="461665"/>
          </a:xfrm>
          <a:prstGeom prst="rect">
            <a:avLst/>
          </a:prstGeom>
          <a:blipFill rotWithShape="1">
            <a:blip r:embed="rId3"/>
            <a:stretch>
              <a:fillRect/>
            </a:stretch>
          </a:blipFill>
        </p:spPr>
        <p:txBody>
          <a:bodyPr/>
          <a:lstStyle/>
          <a:p>
            <a:pPr>
              <a:defRPr/>
            </a:pPr>
            <a:r>
              <a:rPr lang="en-US">
                <a:noFill/>
                <a:latin typeface="Arial" panose="020B0604020202020204" pitchFamily="34" charset="0"/>
                <a:ea typeface="MS PGothic" panose="020B0600070205080204" pitchFamily="34" charset="-128"/>
                <a:cs typeface="MS PGothic" panose="020B0600070205080204" pitchFamily="34" charset="-128"/>
              </a:rPr>
              <a:t> </a:t>
            </a:r>
            <a:endParaRPr lang="en-US">
              <a:noFill/>
              <a:latin typeface="Arial" panose="020B0604020202020204" pitchFamily="34" charset="0"/>
              <a:ea typeface="MS PGothic" panose="020B0600070205080204" pitchFamily="34" charset="-128"/>
              <a:cs typeface="MS PGothic" panose="020B0600070205080204" pitchFamily="34" charset="-128"/>
            </a:endParaRPr>
          </a:p>
        </p:txBody>
      </p:sp>
      <p:sp>
        <p:nvSpPr>
          <p:cNvPr id="46089" name="Title 2"/>
          <p:cNvSpPr>
            <a:spLocks noGrp="1"/>
          </p:cNvSpPr>
          <p:nvPr>
            <p:ph type="title"/>
          </p:nvPr>
        </p:nvSpPr>
        <p:spPr/>
        <p:txBody>
          <a:bodyPr/>
          <a:lstStyle/>
          <a:p>
            <a:r>
              <a:rPr lang="en-US" altLang="zh-TW" dirty="0">
                <a:ea typeface="MS PGothic" panose="020B0600070205080204" pitchFamily="34" charset="-128"/>
              </a:rPr>
              <a:t>Use an NN as P</a:t>
            </a:r>
            <a:r>
              <a:rPr lang="en-US" altLang="zh-TW" baseline="-25000" dirty="0">
                <a:ea typeface="MS PGothic" panose="020B0600070205080204" pitchFamily="34" charset="-128"/>
              </a:rPr>
              <a:t>G</a:t>
            </a:r>
            <a:r>
              <a:rPr lang="en-US" altLang="zh-TW" dirty="0">
                <a:ea typeface="MS PGothic" panose="020B0600070205080204" pitchFamily="34" charset="-128"/>
              </a:rPr>
              <a:t>(x; θ)</a:t>
            </a:r>
            <a:endParaRPr lang="en-US" altLang="zh-TW" dirty="0">
              <a:ea typeface="MS PGothic" panose="020B0600070205080204" pitchFamily="34" charset="-128"/>
            </a:endParaRPr>
          </a:p>
        </p:txBody>
      </p:sp>
      <p:sp>
        <p:nvSpPr>
          <p:cNvPr id="46090" name="TextBox 14"/>
          <p:cNvSpPr txBox="1">
            <a:spLocks noChangeArrowheads="1"/>
          </p:cNvSpPr>
          <p:nvPr/>
        </p:nvSpPr>
        <p:spPr bwMode="auto">
          <a:xfrm>
            <a:off x="8332787" y="1918082"/>
            <a:ext cx="989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000" dirty="0" err="1"/>
              <a:t>P</a:t>
            </a:r>
            <a:r>
              <a:rPr lang="en-US" altLang="zh-TW" sz="2000" baseline="-25000" dirty="0" err="1"/>
              <a:t>data</a:t>
            </a:r>
            <a:r>
              <a:rPr lang="en-US" altLang="zh-TW" sz="2000" dirty="0"/>
              <a:t>(x)</a:t>
            </a:r>
            <a:endParaRPr lang="en-US" altLang="zh-TW" sz="2000" dirty="0"/>
          </a:p>
        </p:txBody>
      </p:sp>
      <p:sp>
        <p:nvSpPr>
          <p:cNvPr id="46091" name="TextBox 15"/>
          <p:cNvSpPr txBox="1">
            <a:spLocks noChangeArrowheads="1"/>
          </p:cNvSpPr>
          <p:nvPr/>
        </p:nvSpPr>
        <p:spPr bwMode="auto">
          <a:xfrm>
            <a:off x="3702842" y="6007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TW" altLang="zh-TW" sz="1800"/>
          </a:p>
        </p:txBody>
      </p:sp>
      <p:sp>
        <p:nvSpPr>
          <p:cNvPr id="46092" name="TextBox 16"/>
          <p:cNvSpPr txBox="1">
            <a:spLocks noChangeArrowheads="1"/>
          </p:cNvSpPr>
          <p:nvPr/>
        </p:nvSpPr>
        <p:spPr bwMode="auto">
          <a:xfrm>
            <a:off x="4096543" y="3810000"/>
            <a:ext cx="384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000"/>
              <a:t>G</a:t>
            </a:r>
            <a:endParaRPr lang="en-US" altLang="zh-TW" sz="2000"/>
          </a:p>
        </p:txBody>
      </p:sp>
      <p:sp>
        <p:nvSpPr>
          <p:cNvPr id="46093" name="TextBox 17"/>
          <p:cNvSpPr txBox="1">
            <a:spLocks noChangeArrowheads="1"/>
          </p:cNvSpPr>
          <p:nvPr/>
        </p:nvSpPr>
        <p:spPr bwMode="auto">
          <a:xfrm>
            <a:off x="4393406" y="4648200"/>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800" dirty="0"/>
              <a:t>θ</a:t>
            </a:r>
            <a:endParaRPr lang="en-US" altLang="zh-TW" sz="1800" dirty="0"/>
          </a:p>
        </p:txBody>
      </p:sp>
      <p:sp>
        <p:nvSpPr>
          <p:cNvPr id="46094" name="TextBox 1"/>
          <p:cNvSpPr txBox="1">
            <a:spLocks noChangeArrowheads="1"/>
          </p:cNvSpPr>
          <p:nvPr/>
        </p:nvSpPr>
        <p:spPr bwMode="auto">
          <a:xfrm>
            <a:off x="2877343" y="5105401"/>
            <a:ext cx="12366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800"/>
              <a:t>Smaller</a:t>
            </a:r>
            <a:endParaRPr lang="en-US" altLang="zh-TW" sz="1800"/>
          </a:p>
          <a:p>
            <a:pPr eaLnBrk="1" hangingPunct="1"/>
            <a:r>
              <a:rPr lang="en-US" altLang="zh-TW" sz="1800"/>
              <a:t>dimension</a:t>
            </a:r>
            <a:endParaRPr lang="en-US" altLang="zh-TW" sz="1800"/>
          </a:p>
        </p:txBody>
      </p:sp>
      <p:cxnSp>
        <p:nvCxnSpPr>
          <p:cNvPr id="4" name="Straight Arrow Connector 3"/>
          <p:cNvCxnSpPr>
            <a:cxnSpLocks noChangeShapeType="1"/>
          </p:cNvCxnSpPr>
          <p:nvPr/>
        </p:nvCxnSpPr>
        <p:spPr bwMode="auto">
          <a:xfrm flipV="1">
            <a:off x="3182142" y="4648200"/>
            <a:ext cx="0" cy="457200"/>
          </a:xfrm>
          <a:prstGeom prst="straightConnector1">
            <a:avLst/>
          </a:prstGeom>
          <a:noFill/>
          <a:ln w="25400">
            <a:solidFill>
              <a:srgbClr val="FF0000"/>
            </a:solidFill>
            <a:rou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6096" name="TextBox 5"/>
          <p:cNvSpPr txBox="1">
            <a:spLocks noChangeArrowheads="1"/>
          </p:cNvSpPr>
          <p:nvPr/>
        </p:nvSpPr>
        <p:spPr bwMode="auto">
          <a:xfrm>
            <a:off x="4325143" y="5562601"/>
            <a:ext cx="12366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800"/>
              <a:t>Larger</a:t>
            </a:r>
            <a:endParaRPr lang="en-US" altLang="zh-TW" sz="1800"/>
          </a:p>
          <a:p>
            <a:pPr eaLnBrk="1" hangingPunct="1"/>
            <a:r>
              <a:rPr lang="en-US" altLang="zh-TW" sz="1800"/>
              <a:t>dimension</a:t>
            </a:r>
            <a:endParaRPr lang="en-US" altLang="zh-TW" sz="1800"/>
          </a:p>
        </p:txBody>
      </p:sp>
      <p:cxnSp>
        <p:nvCxnSpPr>
          <p:cNvPr id="12" name="Straight Arrow Connector 11"/>
          <p:cNvCxnSpPr>
            <a:cxnSpLocks noChangeShapeType="1"/>
            <a:stCxn id="46096" idx="0"/>
          </p:cNvCxnSpPr>
          <p:nvPr/>
        </p:nvCxnSpPr>
        <p:spPr bwMode="auto">
          <a:xfrm flipH="1" flipV="1">
            <a:off x="4858543" y="5257800"/>
            <a:ext cx="85725" cy="304800"/>
          </a:xfrm>
          <a:prstGeom prst="straightConnector1">
            <a:avLst/>
          </a:prstGeom>
          <a:noFill/>
          <a:ln w="25400">
            <a:solidFill>
              <a:srgbClr val="FF0000"/>
            </a:solidFill>
            <a:rou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6098" name="TextBox 14"/>
          <p:cNvSpPr txBox="1">
            <a:spLocks noChangeArrowheads="1"/>
          </p:cNvSpPr>
          <p:nvPr/>
        </p:nvSpPr>
        <p:spPr bwMode="auto">
          <a:xfrm>
            <a:off x="1543842" y="4876800"/>
            <a:ext cx="13644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800"/>
              <a:t>Prior </a:t>
            </a:r>
            <a:endParaRPr lang="en-US" altLang="zh-TW" sz="1800"/>
          </a:p>
          <a:p>
            <a:pPr eaLnBrk="1" hangingPunct="1"/>
            <a:r>
              <a:rPr lang="en-US" altLang="zh-TW" sz="1800"/>
              <a:t>distribution </a:t>
            </a:r>
            <a:endParaRPr lang="en-US" altLang="zh-TW" sz="1800"/>
          </a:p>
          <a:p>
            <a:pPr eaLnBrk="1" hangingPunct="1"/>
            <a:r>
              <a:rPr lang="en-US" altLang="zh-TW" sz="1800"/>
              <a:t>of z</a:t>
            </a:r>
            <a:endParaRPr lang="en-US" altLang="zh-TW" sz="1800"/>
          </a:p>
        </p:txBody>
      </p:sp>
      <p:cxnSp>
        <p:nvCxnSpPr>
          <p:cNvPr id="17" name="Straight Arrow Connector 16"/>
          <p:cNvCxnSpPr>
            <a:cxnSpLocks noChangeShapeType="1"/>
            <a:stCxn id="46098" idx="0"/>
          </p:cNvCxnSpPr>
          <p:nvPr/>
        </p:nvCxnSpPr>
        <p:spPr bwMode="auto">
          <a:xfrm flipV="1">
            <a:off x="2226080" y="4572000"/>
            <a:ext cx="41662" cy="304800"/>
          </a:xfrm>
          <a:prstGeom prst="straightConnector1">
            <a:avLst/>
          </a:prstGeom>
          <a:noFill/>
          <a:ln w="25400">
            <a:solidFill>
              <a:srgbClr val="FF0000"/>
            </a:solidFill>
            <a:rou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33400" y="849848"/>
            <a:ext cx="10972799" cy="609600"/>
          </a:xfrm>
          <a:noFill/>
        </p:spPr>
        <p:txBody>
          <a:bodyPr vert="horz" wrap="square" lIns="92075" tIns="46038" rIns="92075" bIns="46038" numCol="1" anchor="ctr" anchorCtr="0" compatLnSpc="1"/>
          <a:lstStyle/>
          <a:p>
            <a:pPr defTabSz="762000"/>
            <a:r>
              <a:rPr lang="en-US" altLang="zh-TW" sz="4800" dirty="0">
                <a:latin typeface="Arial" panose="020B0604020202020204" pitchFamily="34" charset="0"/>
                <a:ea typeface="新細明體" panose="02020500000000000000" charset="-120"/>
                <a:cs typeface="Arial" panose="020B0604020202020204" pitchFamily="34" charset="0"/>
              </a:rPr>
              <a:t>Computational capabilities of McCulloch-Pitts model</a:t>
            </a:r>
            <a:endParaRPr lang="en-US" altLang="zh-TW" sz="4800" dirty="0">
              <a:latin typeface="Arial" panose="020B0604020202020204" pitchFamily="34" charset="0"/>
              <a:ea typeface="新細明體" panose="02020500000000000000" charset="-120"/>
              <a:cs typeface="Arial" panose="020B0604020202020204" pitchFamily="34" charset="0"/>
            </a:endParaRPr>
          </a:p>
        </p:txBody>
      </p:sp>
      <p:sp>
        <p:nvSpPr>
          <p:cNvPr id="63492" name="Oval 4"/>
          <p:cNvSpPr>
            <a:spLocks noChangeArrowheads="1"/>
          </p:cNvSpPr>
          <p:nvPr/>
        </p:nvSpPr>
        <p:spPr bwMode="auto">
          <a:xfrm>
            <a:off x="7416800" y="3359150"/>
            <a:ext cx="1054100" cy="1054100"/>
          </a:xfrm>
          <a:prstGeom prst="ellipse">
            <a:avLst/>
          </a:prstGeom>
          <a:solidFill>
            <a:schemeClr val="bg1"/>
          </a:solidFill>
          <a:ln w="12700">
            <a:solidFill>
              <a:schemeClr val="tx1"/>
            </a:solidFill>
            <a:round/>
          </a:ln>
        </p:spPr>
        <p:txBody>
          <a:bodyPr wrap="none" anchor="ctr"/>
          <a:lstStyle/>
          <a:p>
            <a:endParaRPr lang="zh-TW" altLang="en-US">
              <a:ea typeface="新細明體" panose="02020500000000000000" charset="-120"/>
            </a:endParaRPr>
          </a:p>
        </p:txBody>
      </p:sp>
      <p:sp>
        <p:nvSpPr>
          <p:cNvPr id="63495" name="Line 7"/>
          <p:cNvSpPr>
            <a:spLocks noChangeShapeType="1"/>
          </p:cNvSpPr>
          <p:nvPr/>
        </p:nvSpPr>
        <p:spPr bwMode="auto">
          <a:xfrm>
            <a:off x="6477000" y="3181353"/>
            <a:ext cx="1004888" cy="4429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3496" name="Line 8"/>
          <p:cNvSpPr>
            <a:spLocks noChangeShapeType="1"/>
          </p:cNvSpPr>
          <p:nvPr/>
        </p:nvSpPr>
        <p:spPr bwMode="auto">
          <a:xfrm flipV="1">
            <a:off x="6496053" y="4119566"/>
            <a:ext cx="976313" cy="31908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3497" name="Line 9"/>
          <p:cNvSpPr>
            <a:spLocks noChangeShapeType="1"/>
          </p:cNvSpPr>
          <p:nvPr/>
        </p:nvSpPr>
        <p:spPr bwMode="auto">
          <a:xfrm>
            <a:off x="8467725" y="3848100"/>
            <a:ext cx="6667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3498" name="Rectangle 10"/>
          <p:cNvSpPr>
            <a:spLocks noChangeArrowheads="1"/>
          </p:cNvSpPr>
          <p:nvPr/>
        </p:nvSpPr>
        <p:spPr bwMode="auto">
          <a:xfrm>
            <a:off x="8794750" y="3360738"/>
            <a:ext cx="482504"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3200" dirty="0">
                <a:latin typeface="Times New Roman" panose="02020603050405020304" pitchFamily="18" charset="0"/>
              </a:rPr>
              <a:t>O</a:t>
            </a:r>
            <a:endParaRPr lang="en-US" altLang="zh-TW" sz="3200" dirty="0">
              <a:latin typeface="Times New Roman" panose="02020603050405020304" pitchFamily="18" charset="0"/>
            </a:endParaRPr>
          </a:p>
        </p:txBody>
      </p:sp>
      <p:sp>
        <p:nvSpPr>
          <p:cNvPr id="63499" name="Rectangle 11"/>
          <p:cNvSpPr>
            <a:spLocks noChangeArrowheads="1"/>
          </p:cNvSpPr>
          <p:nvPr/>
        </p:nvSpPr>
        <p:spPr bwMode="auto">
          <a:xfrm>
            <a:off x="6958810" y="2984298"/>
            <a:ext cx="391133"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3200" dirty="0">
                <a:latin typeface="Times New Roman" panose="02020603050405020304" pitchFamily="18" charset="0"/>
              </a:rPr>
              <a:t>1</a:t>
            </a:r>
            <a:endParaRPr lang="en-US" altLang="zh-TW" sz="3200" dirty="0">
              <a:latin typeface="Times New Roman" panose="02020603050405020304" pitchFamily="18" charset="0"/>
            </a:endParaRPr>
          </a:p>
        </p:txBody>
      </p:sp>
      <p:sp>
        <p:nvSpPr>
          <p:cNvPr id="63500" name="Rectangle 12"/>
          <p:cNvSpPr>
            <a:spLocks noChangeArrowheads="1"/>
          </p:cNvSpPr>
          <p:nvPr/>
        </p:nvSpPr>
        <p:spPr bwMode="auto">
          <a:xfrm>
            <a:off x="6942529" y="3685855"/>
            <a:ext cx="391133"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3200" dirty="0">
                <a:latin typeface="Times New Roman" panose="02020603050405020304" pitchFamily="18" charset="0"/>
              </a:rPr>
              <a:t>1</a:t>
            </a:r>
            <a:endParaRPr lang="en-US" altLang="zh-TW" sz="3200" dirty="0">
              <a:latin typeface="Times New Roman" panose="02020603050405020304" pitchFamily="18" charset="0"/>
            </a:endParaRPr>
          </a:p>
        </p:txBody>
      </p:sp>
      <p:sp>
        <p:nvSpPr>
          <p:cNvPr id="63501" name="Rectangle 13"/>
          <p:cNvSpPr>
            <a:spLocks noChangeArrowheads="1"/>
          </p:cNvSpPr>
          <p:nvPr/>
        </p:nvSpPr>
        <p:spPr bwMode="auto">
          <a:xfrm>
            <a:off x="6423025" y="5041900"/>
            <a:ext cx="349993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3200" dirty="0">
                <a:latin typeface="Times New Roman" panose="02020603050405020304" pitchFamily="18" charset="0"/>
              </a:rPr>
              <a:t>W X+</a:t>
            </a:r>
            <a:r>
              <a:rPr lang="en-US" altLang="zh-TW" sz="3200" dirty="0">
                <a:latin typeface="Symbol" panose="05050102010706020507" pitchFamily="18" charset="2"/>
              </a:rPr>
              <a:t>Q </a:t>
            </a:r>
            <a:r>
              <a:rPr lang="en-US" altLang="zh-TW" sz="3200" dirty="0">
                <a:latin typeface="Times New Roman" panose="02020603050405020304" pitchFamily="18" charset="0"/>
              </a:rPr>
              <a:t>= x</a:t>
            </a:r>
            <a:r>
              <a:rPr lang="en-US" altLang="zh-TW" sz="3200" baseline="-25000" dirty="0">
                <a:latin typeface="Times New Roman" panose="02020603050405020304" pitchFamily="18" charset="0"/>
              </a:rPr>
              <a:t>1</a:t>
            </a:r>
            <a:r>
              <a:rPr lang="en-US" altLang="zh-TW" sz="3200" dirty="0">
                <a:latin typeface="Times New Roman" panose="02020603050405020304" pitchFamily="18" charset="0"/>
              </a:rPr>
              <a:t>+x</a:t>
            </a:r>
            <a:r>
              <a:rPr lang="en-US" altLang="zh-TW" sz="3200" baseline="-25000" dirty="0">
                <a:latin typeface="Times New Roman" panose="02020603050405020304" pitchFamily="18" charset="0"/>
              </a:rPr>
              <a:t>2</a:t>
            </a:r>
            <a:r>
              <a:rPr lang="en-US" altLang="zh-TW" sz="3200" dirty="0">
                <a:latin typeface="Times New Roman" panose="02020603050405020304" pitchFamily="18" charset="0"/>
              </a:rPr>
              <a:t>-0.5</a:t>
            </a:r>
            <a:endParaRPr lang="en-US" altLang="zh-TW" sz="3200" dirty="0">
              <a:latin typeface="Times New Roman" panose="02020603050405020304" pitchFamily="18" charset="0"/>
            </a:endParaRPr>
          </a:p>
        </p:txBody>
      </p:sp>
      <p:sp>
        <p:nvSpPr>
          <p:cNvPr id="63502" name="Rectangle 14"/>
          <p:cNvSpPr>
            <a:spLocks noChangeArrowheads="1"/>
          </p:cNvSpPr>
          <p:nvPr/>
        </p:nvSpPr>
        <p:spPr bwMode="auto">
          <a:xfrm>
            <a:off x="7356475" y="3632200"/>
            <a:ext cx="122309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800" dirty="0">
                <a:latin typeface="Symbol" panose="05050102010706020507" pitchFamily="18" charset="2"/>
              </a:rPr>
              <a:t>Q</a:t>
            </a:r>
            <a:r>
              <a:rPr lang="en-US" altLang="zh-TW" sz="2800" dirty="0">
                <a:latin typeface="Times New Roman" panose="02020603050405020304" pitchFamily="18" charset="0"/>
              </a:rPr>
              <a:t>=-0.5</a:t>
            </a:r>
            <a:endParaRPr lang="en-US" altLang="zh-TW" sz="2800" dirty="0">
              <a:latin typeface="Times New Roman" panose="02020603050405020304" pitchFamily="18" charset="0"/>
            </a:endParaRPr>
          </a:p>
        </p:txBody>
      </p:sp>
      <p:sp>
        <p:nvSpPr>
          <p:cNvPr id="63503" name="Rectangle 15"/>
          <p:cNvSpPr>
            <a:spLocks noChangeArrowheads="1"/>
          </p:cNvSpPr>
          <p:nvPr/>
        </p:nvSpPr>
        <p:spPr bwMode="auto">
          <a:xfrm>
            <a:off x="548640" y="2027691"/>
            <a:ext cx="1003480"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buFontTx/>
              <a:buChar char="•"/>
            </a:pPr>
            <a:r>
              <a:rPr lang="zh-TW" altLang="en-US" sz="3200" dirty="0">
                <a:latin typeface="Times New Roman" panose="02020603050405020304" pitchFamily="18" charset="0"/>
              </a:rPr>
              <a:t> </a:t>
            </a:r>
            <a:r>
              <a:rPr lang="en-US" altLang="zh-TW" sz="3200" dirty="0">
                <a:latin typeface="Times New Roman" panose="02020603050405020304" pitchFamily="18" charset="0"/>
              </a:rPr>
              <a:t>OR</a:t>
            </a:r>
            <a:endParaRPr lang="en-US" altLang="zh-TW" sz="3200" dirty="0">
              <a:latin typeface="Times New Roman" panose="02020603050405020304" pitchFamily="18" charset="0"/>
            </a:endParaRPr>
          </a:p>
        </p:txBody>
      </p:sp>
      <p:graphicFrame>
        <p:nvGraphicFramePr>
          <p:cNvPr id="3" name="表格 2"/>
          <p:cNvGraphicFramePr>
            <a:graphicFrameLocks noGrp="1"/>
          </p:cNvGraphicFramePr>
          <p:nvPr/>
        </p:nvGraphicFramePr>
        <p:xfrm>
          <a:off x="892835" y="3048818"/>
          <a:ext cx="4060165" cy="2437583"/>
        </p:xfrm>
        <a:graphic>
          <a:graphicData uri="http://schemas.openxmlformats.org/drawingml/2006/table">
            <a:tbl>
              <a:tblPr firstRow="1" bandRow="1">
                <a:tableStyleId>{5C22544A-7EE6-4342-B048-85BDC9FD1C3A}</a:tableStyleId>
              </a:tblPr>
              <a:tblGrid>
                <a:gridCol w="820382"/>
                <a:gridCol w="907146"/>
                <a:gridCol w="1319485"/>
                <a:gridCol w="1013152"/>
              </a:tblGrid>
              <a:tr h="574299">
                <a:tc>
                  <a:txBody>
                    <a:bodyPr/>
                    <a:lstStyle/>
                    <a:p>
                      <a:pPr algn="ctr"/>
                      <a:r>
                        <a:rPr lang="en-US" altLang="zh-TW" sz="2400" dirty="0"/>
                        <a:t>x</a:t>
                      </a:r>
                      <a:r>
                        <a:rPr lang="en-US" altLang="zh-TW" sz="2400" baseline="-25000" dirty="0"/>
                        <a:t>1</a:t>
                      </a:r>
                      <a:endParaRPr lang="zh-TW" altLang="en-US" sz="2400"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TW" sz="2400" dirty="0"/>
                        <a:t>x</a:t>
                      </a:r>
                      <a:r>
                        <a:rPr lang="en-US" altLang="zh-TW" sz="2400" baseline="-25000" dirty="0"/>
                        <a:t>2</a:t>
                      </a:r>
                      <a:endParaRPr lang="zh-TW" altLang="en-US" sz="2400" baseline="-25000" dirty="0"/>
                    </a:p>
                  </a:txBody>
                  <a:tcPr/>
                </a:tc>
                <a:tc>
                  <a:txBody>
                    <a:bodyPr/>
                    <a:lstStyle/>
                    <a:p>
                      <a:pPr algn="ctr"/>
                      <a:r>
                        <a:rPr lang="en-US" altLang="zh-TW" sz="2400" dirty="0"/>
                        <a:t>WX-</a:t>
                      </a:r>
                      <a:r>
                        <a:rPr lang="en-US" altLang="zh-TW" sz="2400" dirty="0">
                          <a:latin typeface="Symbol" panose="05050102010706020507" pitchFamily="18" charset="2"/>
                        </a:rPr>
                        <a:t>Q</a:t>
                      </a:r>
                      <a:endParaRPr lang="zh-TW" altLang="en-US" sz="2400" dirty="0">
                        <a:latin typeface="Symbol" panose="05050102010706020507" pitchFamily="18" charset="2"/>
                      </a:endParaRPr>
                    </a:p>
                  </a:txBody>
                  <a:tcPr/>
                </a:tc>
                <a:tc>
                  <a:txBody>
                    <a:bodyPr/>
                    <a:lstStyle/>
                    <a:p>
                      <a:pPr algn="ctr"/>
                      <a:r>
                        <a:rPr lang="en-US" altLang="zh-TW" sz="2400" dirty="0"/>
                        <a:t>T</a:t>
                      </a:r>
                      <a:endParaRPr lang="zh-TW" altLang="en-US" sz="2400" dirty="0"/>
                    </a:p>
                  </a:txBody>
                  <a:tcPr/>
                </a:tc>
              </a:tr>
              <a:tr h="465821">
                <a:tc>
                  <a:txBody>
                    <a:bodyPr/>
                    <a:lstStyle/>
                    <a:p>
                      <a:pPr algn="ctr"/>
                      <a:r>
                        <a:rPr lang="en-US" altLang="zh-TW" dirty="0"/>
                        <a:t>0</a:t>
                      </a:r>
                      <a:endParaRPr lang="zh-TW" altLang="en-US" dirty="0"/>
                    </a:p>
                  </a:txBody>
                  <a:tcPr/>
                </a:tc>
                <a:tc>
                  <a:txBody>
                    <a:bodyPr/>
                    <a:lstStyle/>
                    <a:p>
                      <a:pPr algn="ctr"/>
                      <a:r>
                        <a:rPr lang="en-US" altLang="zh-TW" dirty="0"/>
                        <a:t>0</a:t>
                      </a:r>
                      <a:endParaRPr lang="zh-TW" altLang="en-US" dirty="0"/>
                    </a:p>
                  </a:txBody>
                  <a:tcPr/>
                </a:tc>
                <a:tc>
                  <a:txBody>
                    <a:bodyPr/>
                    <a:lstStyle/>
                    <a:p>
                      <a:pPr algn="ctr"/>
                      <a:r>
                        <a:rPr lang="en-US" altLang="zh-TW" dirty="0"/>
                        <a:t>-0.5</a:t>
                      </a:r>
                      <a:endParaRPr lang="zh-TW" altLang="en-US" dirty="0"/>
                    </a:p>
                  </a:txBody>
                  <a:tcPr/>
                </a:tc>
                <a:tc>
                  <a:txBody>
                    <a:bodyPr/>
                    <a:lstStyle/>
                    <a:p>
                      <a:pPr algn="ctr"/>
                      <a:r>
                        <a:rPr lang="en-US" altLang="zh-TW" dirty="0"/>
                        <a:t>0</a:t>
                      </a:r>
                      <a:endParaRPr lang="zh-TW" altLang="en-US" dirty="0"/>
                    </a:p>
                  </a:txBody>
                  <a:tcPr/>
                </a:tc>
              </a:tr>
              <a:tr h="465821">
                <a:tc>
                  <a:txBody>
                    <a:bodyPr/>
                    <a:lstStyle/>
                    <a:p>
                      <a:pPr algn="ctr"/>
                      <a:r>
                        <a:rPr lang="en-US" altLang="zh-TW" dirty="0"/>
                        <a:t>0</a:t>
                      </a:r>
                      <a:endParaRPr lang="zh-TW" altLang="en-US" dirty="0"/>
                    </a:p>
                  </a:txBody>
                  <a:tcPr/>
                </a:tc>
                <a:tc>
                  <a:txBody>
                    <a:bodyPr/>
                    <a:lstStyle/>
                    <a:p>
                      <a:pPr algn="ctr"/>
                      <a:r>
                        <a:rPr lang="en-US" altLang="zh-TW" dirty="0"/>
                        <a:t>1</a:t>
                      </a:r>
                      <a:endParaRPr lang="zh-TW" altLang="en-US" dirty="0"/>
                    </a:p>
                  </a:txBody>
                  <a:tcPr/>
                </a:tc>
                <a:tc>
                  <a:txBody>
                    <a:bodyPr/>
                    <a:lstStyle/>
                    <a:p>
                      <a:pPr algn="ctr"/>
                      <a:r>
                        <a:rPr lang="en-US" altLang="zh-TW" dirty="0"/>
                        <a:t>0.5</a:t>
                      </a:r>
                      <a:endParaRPr lang="zh-TW" altLang="en-US" dirty="0"/>
                    </a:p>
                  </a:txBody>
                  <a:tcPr/>
                </a:tc>
                <a:tc>
                  <a:txBody>
                    <a:bodyPr/>
                    <a:lstStyle/>
                    <a:p>
                      <a:pPr algn="ctr"/>
                      <a:r>
                        <a:rPr lang="en-US" altLang="zh-TW" dirty="0"/>
                        <a:t>1</a:t>
                      </a:r>
                      <a:endParaRPr lang="zh-TW" altLang="en-US" dirty="0"/>
                    </a:p>
                  </a:txBody>
                  <a:tcPr/>
                </a:tc>
              </a:tr>
              <a:tr h="465821">
                <a:tc>
                  <a:txBody>
                    <a:bodyPr/>
                    <a:lstStyle/>
                    <a:p>
                      <a:pPr algn="ctr"/>
                      <a:r>
                        <a:rPr lang="en-US" altLang="zh-TW" dirty="0"/>
                        <a:t>1</a:t>
                      </a:r>
                      <a:endParaRPr lang="zh-TW" altLang="en-US" dirty="0"/>
                    </a:p>
                  </a:txBody>
                  <a:tcPr/>
                </a:tc>
                <a:tc>
                  <a:txBody>
                    <a:bodyPr/>
                    <a:lstStyle/>
                    <a:p>
                      <a:pPr algn="ctr"/>
                      <a:r>
                        <a:rPr lang="en-US" altLang="zh-TW" dirty="0"/>
                        <a:t>0</a:t>
                      </a:r>
                      <a:endParaRPr lang="zh-TW" altLang="en-US" dirty="0"/>
                    </a:p>
                  </a:txBody>
                  <a:tcPr/>
                </a:tc>
                <a:tc>
                  <a:txBody>
                    <a:bodyPr/>
                    <a:lstStyle/>
                    <a:p>
                      <a:pPr algn="ctr"/>
                      <a:r>
                        <a:rPr lang="en-US" altLang="zh-TW" dirty="0"/>
                        <a:t>0.5</a:t>
                      </a:r>
                      <a:endParaRPr lang="zh-TW" altLang="en-US" dirty="0"/>
                    </a:p>
                  </a:txBody>
                  <a:tcPr/>
                </a:tc>
                <a:tc>
                  <a:txBody>
                    <a:bodyPr/>
                    <a:lstStyle/>
                    <a:p>
                      <a:pPr algn="ctr"/>
                      <a:r>
                        <a:rPr lang="en-US" altLang="zh-TW" dirty="0"/>
                        <a:t>1</a:t>
                      </a:r>
                      <a:endParaRPr lang="zh-TW" altLang="en-US" dirty="0"/>
                    </a:p>
                  </a:txBody>
                  <a:tcPr/>
                </a:tc>
              </a:tr>
              <a:tr h="465821">
                <a:tc>
                  <a:txBody>
                    <a:bodyPr/>
                    <a:lstStyle/>
                    <a:p>
                      <a:pPr algn="ctr"/>
                      <a:r>
                        <a:rPr lang="en-US" altLang="zh-TW" dirty="0"/>
                        <a:t>1</a:t>
                      </a:r>
                      <a:endParaRPr lang="zh-TW" altLang="en-US" dirty="0"/>
                    </a:p>
                  </a:txBody>
                  <a:tcPr/>
                </a:tc>
                <a:tc>
                  <a:txBody>
                    <a:bodyPr/>
                    <a:lstStyle/>
                    <a:p>
                      <a:pPr algn="ctr"/>
                      <a:r>
                        <a:rPr lang="en-US" altLang="zh-TW" dirty="0"/>
                        <a:t>1</a:t>
                      </a:r>
                      <a:endParaRPr lang="zh-TW" altLang="en-US" dirty="0"/>
                    </a:p>
                  </a:txBody>
                  <a:tcPr/>
                </a:tc>
                <a:tc>
                  <a:txBody>
                    <a:bodyPr/>
                    <a:lstStyle/>
                    <a:p>
                      <a:pPr algn="ctr"/>
                      <a:r>
                        <a:rPr lang="en-US" altLang="zh-TW" dirty="0"/>
                        <a:t>1.5</a:t>
                      </a:r>
                      <a:endParaRPr lang="zh-TW" altLang="en-US" dirty="0"/>
                    </a:p>
                  </a:txBody>
                  <a:tcPr/>
                </a:tc>
                <a:tc>
                  <a:txBody>
                    <a:bodyPr/>
                    <a:lstStyle/>
                    <a:p>
                      <a:pPr algn="ctr"/>
                      <a:r>
                        <a:rPr lang="en-US" altLang="zh-TW" dirty="0"/>
                        <a:t>1</a:t>
                      </a:r>
                      <a:endParaRPr lang="zh-TW" altLang="en-US" dirty="0"/>
                    </a:p>
                  </a:txBody>
                  <a:tcPr/>
                </a:tc>
              </a:tr>
            </a:tbl>
          </a:graphicData>
        </a:graphic>
      </p:graphicFrame>
      <p:sp>
        <p:nvSpPr>
          <p:cNvPr id="63493" name="Rectangle 5"/>
          <p:cNvSpPr>
            <a:spLocks noChangeArrowheads="1"/>
          </p:cNvSpPr>
          <p:nvPr/>
        </p:nvSpPr>
        <p:spPr bwMode="auto">
          <a:xfrm>
            <a:off x="5968665" y="2790117"/>
            <a:ext cx="527388"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3200" dirty="0">
                <a:latin typeface="Times New Roman" panose="02020603050405020304" pitchFamily="18" charset="0"/>
              </a:rPr>
              <a:t>x</a:t>
            </a:r>
            <a:r>
              <a:rPr lang="en-US" altLang="zh-TW" sz="3200" baseline="-25000" dirty="0">
                <a:latin typeface="Times New Roman" panose="02020603050405020304" pitchFamily="18" charset="0"/>
              </a:rPr>
              <a:t>1</a:t>
            </a:r>
            <a:endParaRPr lang="en-US" altLang="zh-TW" sz="3200" baseline="-25000" dirty="0">
              <a:latin typeface="Times New Roman" panose="02020603050405020304" pitchFamily="18" charset="0"/>
            </a:endParaRPr>
          </a:p>
        </p:txBody>
      </p:sp>
      <p:sp>
        <p:nvSpPr>
          <p:cNvPr id="63494" name="Rectangle 6"/>
          <p:cNvSpPr>
            <a:spLocks noChangeArrowheads="1"/>
          </p:cNvSpPr>
          <p:nvPr/>
        </p:nvSpPr>
        <p:spPr bwMode="auto">
          <a:xfrm>
            <a:off x="6036286" y="4140569"/>
            <a:ext cx="527388"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3200" dirty="0">
                <a:latin typeface="Times New Roman" panose="02020603050405020304" pitchFamily="18" charset="0"/>
              </a:rPr>
              <a:t>x</a:t>
            </a:r>
            <a:r>
              <a:rPr lang="en-US" altLang="zh-TW" sz="3200" baseline="-25000" dirty="0">
                <a:latin typeface="Times New Roman" panose="02020603050405020304" pitchFamily="18" charset="0"/>
              </a:rPr>
              <a:t>2</a:t>
            </a:r>
            <a:endParaRPr lang="en-US" altLang="zh-TW" sz="3200" baseline="-250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標題 1"/>
          <p:cNvSpPr>
            <a:spLocks noGrp="1"/>
          </p:cNvSpPr>
          <p:nvPr>
            <p:ph type="title"/>
          </p:nvPr>
        </p:nvSpPr>
        <p:spPr/>
        <p:txBody>
          <a:bodyPr/>
          <a:lstStyle/>
          <a:p>
            <a:r>
              <a:rPr lang="en-US" altLang="zh-TW" dirty="0">
                <a:latin typeface="Arial" panose="020B0604020202020204" pitchFamily="34" charset="0"/>
                <a:ea typeface="MS PGothic" panose="020B0600070205080204" pitchFamily="34" charset="-128"/>
                <a:cs typeface="Arial" panose="020B0604020202020204" pitchFamily="34" charset="0"/>
              </a:rPr>
              <a:t>Basic idea of GAN</a:t>
            </a:r>
            <a:endParaRPr lang="zh-TW" altLang="en-US" dirty="0">
              <a:latin typeface="Arial" panose="020B0604020202020204" pitchFamily="34" charset="0"/>
              <a:ea typeface="MS PGothic" panose="020B0600070205080204" pitchFamily="34" charset="-128"/>
              <a:cs typeface="Arial" panose="020B0604020202020204" pitchFamily="34" charset="0"/>
            </a:endParaRPr>
          </a:p>
        </p:txBody>
      </p:sp>
      <p:sp>
        <p:nvSpPr>
          <p:cNvPr id="3" name="內容版面配置區 2"/>
          <p:cNvSpPr>
            <a:spLocks noGrp="1"/>
          </p:cNvSpPr>
          <p:nvPr>
            <p:ph idx="1"/>
          </p:nvPr>
        </p:nvSpPr>
        <p:spPr>
          <a:xfrm>
            <a:off x="533400" y="1847850"/>
            <a:ext cx="11277600" cy="4351338"/>
          </a:xfrm>
        </p:spPr>
        <p:txBody>
          <a:bodyPr>
            <a:noAutofit/>
          </a:bodyPr>
          <a:lstStyle/>
          <a:p>
            <a:r>
              <a:rPr lang="en-US" altLang="zh-TW" sz="2800" dirty="0">
                <a:latin typeface="Arial" panose="020B0604020202020204" pitchFamily="34" charset="0"/>
                <a:ea typeface="MS PGothic" panose="020B0600070205080204" pitchFamily="34" charset="-128"/>
                <a:cs typeface="Arial" panose="020B0604020202020204" pitchFamily="34" charset="0"/>
              </a:rPr>
              <a:t>Generator G</a:t>
            </a:r>
            <a:endParaRPr lang="en-US" altLang="zh-TW" sz="2800" dirty="0">
              <a:latin typeface="Arial" panose="020B0604020202020204" pitchFamily="34" charset="0"/>
              <a:ea typeface="MS PGothic" panose="020B0600070205080204" pitchFamily="34" charset="-128"/>
              <a:cs typeface="Arial" panose="020B0604020202020204" pitchFamily="34" charset="0"/>
            </a:endParaRPr>
          </a:p>
          <a:p>
            <a:pPr lvl="1"/>
            <a:r>
              <a:rPr lang="en-US" altLang="zh-TW" dirty="0">
                <a:latin typeface="Arial" panose="020B0604020202020204" pitchFamily="34" charset="0"/>
                <a:ea typeface="新細明體" panose="02020500000000000000" charset="-120"/>
                <a:cs typeface="Arial" panose="020B0604020202020204" pitchFamily="34" charset="0"/>
              </a:rPr>
              <a:t>G is a function, input z, output x </a:t>
            </a:r>
            <a:endParaRPr lang="en-US" altLang="zh-TW" dirty="0">
              <a:latin typeface="Arial" panose="020B0604020202020204" pitchFamily="34" charset="0"/>
              <a:ea typeface="新細明體" panose="02020500000000000000" charset="-120"/>
              <a:cs typeface="Arial" panose="020B0604020202020204" pitchFamily="34" charset="0"/>
            </a:endParaRPr>
          </a:p>
          <a:p>
            <a:pPr lvl="1"/>
            <a:r>
              <a:rPr lang="en-US" altLang="zh-TW" dirty="0">
                <a:latin typeface="Arial" panose="020B0604020202020204" pitchFamily="34" charset="0"/>
                <a:ea typeface="新細明體" panose="02020500000000000000" charset="-120"/>
                <a:cs typeface="Arial" panose="020B0604020202020204" pitchFamily="34" charset="0"/>
              </a:rPr>
              <a:t>Given a prior distribution </a:t>
            </a:r>
            <a:r>
              <a:rPr lang="en-US" altLang="zh-TW" dirty="0" err="1">
                <a:latin typeface="Arial" panose="020B0604020202020204" pitchFamily="34" charset="0"/>
                <a:ea typeface="新細明體" panose="02020500000000000000" charset="-120"/>
                <a:cs typeface="Arial" panose="020B0604020202020204" pitchFamily="34" charset="0"/>
              </a:rPr>
              <a:t>P</a:t>
            </a:r>
            <a:r>
              <a:rPr lang="en-US" altLang="zh-TW" baseline="-25000" dirty="0" err="1">
                <a:latin typeface="Arial" panose="020B0604020202020204" pitchFamily="34" charset="0"/>
                <a:ea typeface="新細明體" panose="02020500000000000000" charset="-120"/>
                <a:cs typeface="Arial" panose="020B0604020202020204" pitchFamily="34" charset="0"/>
              </a:rPr>
              <a:t>prior</a:t>
            </a:r>
            <a:r>
              <a:rPr lang="en-US" altLang="zh-TW" dirty="0">
                <a:latin typeface="Arial" panose="020B0604020202020204" pitchFamily="34" charset="0"/>
                <a:ea typeface="新細明體" panose="02020500000000000000" charset="-120"/>
                <a:cs typeface="Arial" panose="020B0604020202020204" pitchFamily="34" charset="0"/>
              </a:rPr>
              <a:t>(z), a probability distribution P</a:t>
            </a:r>
            <a:r>
              <a:rPr lang="en-US" altLang="zh-TW" baseline="-25000" dirty="0">
                <a:latin typeface="Arial" panose="020B0604020202020204" pitchFamily="34" charset="0"/>
                <a:ea typeface="新細明體" panose="02020500000000000000" charset="-120"/>
                <a:cs typeface="Arial" panose="020B0604020202020204" pitchFamily="34" charset="0"/>
              </a:rPr>
              <a:t>G</a:t>
            </a:r>
            <a:r>
              <a:rPr lang="en-US" altLang="zh-TW" dirty="0">
                <a:latin typeface="Arial" panose="020B0604020202020204" pitchFamily="34" charset="0"/>
                <a:ea typeface="新細明體" panose="02020500000000000000" charset="-120"/>
                <a:cs typeface="Arial" panose="020B0604020202020204" pitchFamily="34" charset="0"/>
              </a:rPr>
              <a:t>(x) is defined by function G</a:t>
            </a:r>
            <a:endParaRPr lang="en-US" altLang="zh-TW" dirty="0">
              <a:latin typeface="Arial" panose="020B0604020202020204" pitchFamily="34" charset="0"/>
              <a:ea typeface="新細明體" panose="02020500000000000000" charset="-120"/>
              <a:cs typeface="Arial" panose="020B0604020202020204" pitchFamily="34" charset="0"/>
            </a:endParaRPr>
          </a:p>
          <a:p>
            <a:r>
              <a:rPr lang="en-US" altLang="zh-TW" sz="2800" dirty="0">
                <a:latin typeface="Arial" panose="020B0604020202020204" pitchFamily="34" charset="0"/>
                <a:ea typeface="MS PGothic" panose="020B0600070205080204" pitchFamily="34" charset="-128"/>
                <a:cs typeface="Arial" panose="020B0604020202020204" pitchFamily="34" charset="0"/>
              </a:rPr>
              <a:t>Discriminator D</a:t>
            </a:r>
            <a:endParaRPr lang="en-US" altLang="zh-TW" sz="2800" dirty="0">
              <a:latin typeface="Arial" panose="020B0604020202020204" pitchFamily="34" charset="0"/>
              <a:ea typeface="MS PGothic" panose="020B0600070205080204" pitchFamily="34" charset="-128"/>
              <a:cs typeface="Arial" panose="020B0604020202020204" pitchFamily="34" charset="0"/>
            </a:endParaRPr>
          </a:p>
          <a:p>
            <a:pPr lvl="1"/>
            <a:r>
              <a:rPr lang="en-US" altLang="zh-TW" dirty="0">
                <a:latin typeface="Arial" panose="020B0604020202020204" pitchFamily="34" charset="0"/>
                <a:ea typeface="新細明體" panose="02020500000000000000" charset="-120"/>
                <a:cs typeface="Arial" panose="020B0604020202020204" pitchFamily="34" charset="0"/>
              </a:rPr>
              <a:t>D is a function, input x, output scalar</a:t>
            </a:r>
            <a:endParaRPr lang="en-US" altLang="zh-TW" dirty="0">
              <a:latin typeface="Arial" panose="020B0604020202020204" pitchFamily="34" charset="0"/>
              <a:ea typeface="新細明體" panose="02020500000000000000" charset="-120"/>
              <a:cs typeface="Arial" panose="020B0604020202020204" pitchFamily="34" charset="0"/>
            </a:endParaRPr>
          </a:p>
          <a:p>
            <a:pPr lvl="1"/>
            <a:r>
              <a:rPr lang="en-US" altLang="zh-TW" dirty="0">
                <a:solidFill>
                  <a:srgbClr val="00B0F0"/>
                </a:solidFill>
                <a:latin typeface="Arial" panose="020B0604020202020204" pitchFamily="34" charset="0"/>
                <a:ea typeface="新細明體" panose="02020500000000000000" charset="-120"/>
                <a:cs typeface="Arial" panose="020B0604020202020204" pitchFamily="34" charset="0"/>
              </a:rPr>
              <a:t>Evaluate the “difference” between P</a:t>
            </a:r>
            <a:r>
              <a:rPr lang="en-US" altLang="zh-TW" baseline="-25000" dirty="0">
                <a:solidFill>
                  <a:srgbClr val="00B0F0"/>
                </a:solidFill>
                <a:latin typeface="Arial" panose="020B0604020202020204" pitchFamily="34" charset="0"/>
                <a:ea typeface="新細明體" panose="02020500000000000000" charset="-120"/>
                <a:cs typeface="Arial" panose="020B0604020202020204" pitchFamily="34" charset="0"/>
              </a:rPr>
              <a:t>G</a:t>
            </a:r>
            <a:r>
              <a:rPr lang="en-US" altLang="zh-TW" dirty="0">
                <a:solidFill>
                  <a:srgbClr val="00B0F0"/>
                </a:solidFill>
                <a:latin typeface="Arial" panose="020B0604020202020204" pitchFamily="34" charset="0"/>
                <a:ea typeface="新細明體" panose="02020500000000000000" charset="-120"/>
                <a:cs typeface="Arial" panose="020B0604020202020204" pitchFamily="34" charset="0"/>
              </a:rPr>
              <a:t>(x) and </a:t>
            </a:r>
            <a:r>
              <a:rPr lang="en-US" altLang="zh-TW" dirty="0" err="1">
                <a:solidFill>
                  <a:srgbClr val="00B0F0"/>
                </a:solidFill>
                <a:latin typeface="Arial" panose="020B0604020202020204" pitchFamily="34" charset="0"/>
                <a:ea typeface="新細明體" panose="02020500000000000000" charset="-120"/>
                <a:cs typeface="Arial" panose="020B0604020202020204" pitchFamily="34" charset="0"/>
              </a:rPr>
              <a:t>P</a:t>
            </a:r>
            <a:r>
              <a:rPr lang="en-US" altLang="zh-TW" baseline="-25000" dirty="0" err="1">
                <a:solidFill>
                  <a:srgbClr val="00B0F0"/>
                </a:solidFill>
                <a:latin typeface="Arial" panose="020B0604020202020204" pitchFamily="34" charset="0"/>
                <a:ea typeface="新細明體" panose="02020500000000000000" charset="-120"/>
                <a:cs typeface="Arial" panose="020B0604020202020204" pitchFamily="34" charset="0"/>
              </a:rPr>
              <a:t>data</a:t>
            </a:r>
            <a:r>
              <a:rPr lang="en-US" altLang="zh-TW" dirty="0">
                <a:solidFill>
                  <a:srgbClr val="00B0F0"/>
                </a:solidFill>
                <a:latin typeface="Arial" panose="020B0604020202020204" pitchFamily="34" charset="0"/>
                <a:ea typeface="新細明體" panose="02020500000000000000" charset="-120"/>
                <a:cs typeface="Arial" panose="020B0604020202020204" pitchFamily="34" charset="0"/>
              </a:rPr>
              <a:t>(x)</a:t>
            </a:r>
            <a:endParaRPr lang="en-US" altLang="zh-TW" dirty="0">
              <a:solidFill>
                <a:srgbClr val="00B0F0"/>
              </a:solidFill>
              <a:latin typeface="Arial" panose="020B0604020202020204" pitchFamily="34" charset="0"/>
              <a:ea typeface="新細明體" panose="02020500000000000000" charset="-120"/>
              <a:cs typeface="Arial" panose="020B0604020202020204" pitchFamily="34" charset="0"/>
            </a:endParaRPr>
          </a:p>
          <a:p>
            <a:r>
              <a:rPr lang="en-US" altLang="zh-TW" sz="2800" dirty="0">
                <a:latin typeface="Arial" panose="020B0604020202020204" pitchFamily="34" charset="0"/>
                <a:ea typeface="MS PGothic" panose="020B0600070205080204" pitchFamily="34" charset="-128"/>
                <a:cs typeface="Arial" panose="020B0604020202020204" pitchFamily="34" charset="0"/>
              </a:rPr>
              <a:t>In order for D to find difference between </a:t>
            </a:r>
            <a:r>
              <a:rPr lang="en-US" altLang="zh-TW" sz="2800" dirty="0" err="1">
                <a:latin typeface="Arial" panose="020B0604020202020204" pitchFamily="34" charset="0"/>
                <a:ea typeface="MS PGothic" panose="020B0600070205080204" pitchFamily="34" charset="-128"/>
                <a:cs typeface="Arial" panose="020B0604020202020204" pitchFamily="34" charset="0"/>
              </a:rPr>
              <a:t>P</a:t>
            </a:r>
            <a:r>
              <a:rPr lang="en-US" altLang="zh-TW" sz="2800" baseline="-25000" dirty="0" err="1">
                <a:latin typeface="Arial" panose="020B0604020202020204" pitchFamily="34" charset="0"/>
                <a:ea typeface="MS PGothic" panose="020B0600070205080204" pitchFamily="34" charset="-128"/>
                <a:cs typeface="Arial" panose="020B0604020202020204" pitchFamily="34" charset="0"/>
              </a:rPr>
              <a:t>data</a:t>
            </a:r>
            <a:r>
              <a:rPr lang="en-US" altLang="zh-TW" sz="2800" dirty="0">
                <a:latin typeface="Arial" panose="020B0604020202020204" pitchFamily="34" charset="0"/>
                <a:ea typeface="MS PGothic" panose="020B0600070205080204" pitchFamily="34" charset="-128"/>
                <a:cs typeface="Arial" panose="020B0604020202020204" pitchFamily="34" charset="0"/>
              </a:rPr>
              <a:t> from P</a:t>
            </a:r>
            <a:r>
              <a:rPr lang="en-US" altLang="zh-TW" sz="2800" baseline="-25000" dirty="0">
                <a:latin typeface="Arial" panose="020B0604020202020204" pitchFamily="34" charset="0"/>
                <a:ea typeface="MS PGothic" panose="020B0600070205080204" pitchFamily="34" charset="-128"/>
                <a:cs typeface="Arial" panose="020B0604020202020204" pitchFamily="34" charset="0"/>
              </a:rPr>
              <a:t>G</a:t>
            </a:r>
            <a:r>
              <a:rPr lang="en-US" altLang="zh-TW" sz="2800" dirty="0">
                <a:latin typeface="Arial" panose="020B0604020202020204" pitchFamily="34" charset="0"/>
                <a:ea typeface="MS PGothic" panose="020B0600070205080204" pitchFamily="34" charset="-128"/>
                <a:cs typeface="Arial" panose="020B0604020202020204" pitchFamily="34" charset="0"/>
              </a:rPr>
              <a:t>, we need a cost function V(G,D):  G*=</a:t>
            </a:r>
            <a:r>
              <a:rPr lang="en-US" altLang="zh-TW" sz="2800" dirty="0" err="1">
                <a:latin typeface="Arial" panose="020B0604020202020204" pitchFamily="34" charset="0"/>
                <a:ea typeface="MS PGothic" panose="020B0600070205080204" pitchFamily="34" charset="-128"/>
                <a:cs typeface="Arial" panose="020B0604020202020204" pitchFamily="34" charset="0"/>
              </a:rPr>
              <a:t>arg</a:t>
            </a:r>
            <a:r>
              <a:rPr lang="en-US" altLang="zh-TW" sz="2800" dirty="0">
                <a:latin typeface="Arial" panose="020B0604020202020204" pitchFamily="34" charset="0"/>
                <a:ea typeface="MS PGothic" panose="020B0600070205080204" pitchFamily="34" charset="-128"/>
                <a:cs typeface="Arial" panose="020B0604020202020204" pitchFamily="34" charset="0"/>
              </a:rPr>
              <a:t> </a:t>
            </a:r>
            <a:r>
              <a:rPr lang="en-US" altLang="zh-TW" sz="2800" dirty="0" err="1">
                <a:latin typeface="Arial" panose="020B0604020202020204" pitchFamily="34" charset="0"/>
                <a:ea typeface="MS PGothic" panose="020B0600070205080204" pitchFamily="34" charset="-128"/>
                <a:cs typeface="Arial" panose="020B0604020202020204" pitchFamily="34" charset="0"/>
              </a:rPr>
              <a:t>min</a:t>
            </a:r>
            <a:r>
              <a:rPr lang="en-US" altLang="zh-TW" sz="2800" baseline="-25000" dirty="0" err="1">
                <a:latin typeface="Arial" panose="020B0604020202020204" pitchFamily="34" charset="0"/>
                <a:ea typeface="MS PGothic" panose="020B0600070205080204" pitchFamily="34" charset="-128"/>
                <a:cs typeface="Arial" panose="020B0604020202020204" pitchFamily="34" charset="0"/>
              </a:rPr>
              <a:t>G</a:t>
            </a:r>
            <a:r>
              <a:rPr lang="en-US" altLang="zh-TW" sz="2800" dirty="0" err="1">
                <a:latin typeface="Arial" panose="020B0604020202020204" pitchFamily="34" charset="0"/>
                <a:ea typeface="MS PGothic" panose="020B0600070205080204" pitchFamily="34" charset="-128"/>
                <a:cs typeface="Arial" panose="020B0604020202020204" pitchFamily="34" charset="0"/>
              </a:rPr>
              <a:t>max</a:t>
            </a:r>
            <a:r>
              <a:rPr lang="en-US" altLang="zh-TW" sz="2800" baseline="-25000" dirty="0" err="1">
                <a:latin typeface="Arial" panose="020B0604020202020204" pitchFamily="34" charset="0"/>
                <a:ea typeface="MS PGothic" panose="020B0600070205080204" pitchFamily="34" charset="-128"/>
                <a:cs typeface="Arial" panose="020B0604020202020204" pitchFamily="34" charset="0"/>
              </a:rPr>
              <a:t>D</a:t>
            </a:r>
            <a:r>
              <a:rPr lang="en-US" altLang="zh-TW" sz="2800" dirty="0" err="1">
                <a:latin typeface="Arial" panose="020B0604020202020204" pitchFamily="34" charset="0"/>
                <a:ea typeface="MS PGothic" panose="020B0600070205080204" pitchFamily="34" charset="-128"/>
                <a:cs typeface="Arial" panose="020B0604020202020204" pitchFamily="34" charset="0"/>
              </a:rPr>
              <a:t>V</a:t>
            </a:r>
            <a:r>
              <a:rPr lang="en-US" altLang="zh-TW" sz="2800" dirty="0">
                <a:latin typeface="Arial" panose="020B0604020202020204" pitchFamily="34" charset="0"/>
                <a:ea typeface="MS PGothic" panose="020B0600070205080204" pitchFamily="34" charset="-128"/>
                <a:cs typeface="Arial" panose="020B0604020202020204" pitchFamily="34" charset="0"/>
              </a:rPr>
              <a:t>(G,D)</a:t>
            </a:r>
            <a:endParaRPr lang="en-US" altLang="zh-TW" sz="2800" dirty="0">
              <a:latin typeface="Arial" panose="020B0604020202020204" pitchFamily="34" charset="0"/>
              <a:ea typeface="MS PGothic" panose="020B0600070205080204" pitchFamily="34" charset="-128"/>
              <a:cs typeface="Arial" panose="020B0604020202020204" pitchFamily="34" charset="0"/>
            </a:endParaRPr>
          </a:p>
          <a:p>
            <a:pPr>
              <a:buFont typeface="Wingdings" panose="05000000000000000000" pitchFamily="2" charset="2"/>
              <a:buNone/>
            </a:pPr>
            <a:r>
              <a:rPr lang="en-US" altLang="zh-TW" sz="2800" dirty="0">
                <a:latin typeface="Arial" panose="020B0604020202020204" pitchFamily="34" charset="0"/>
                <a:ea typeface="MS PGothic" panose="020B0600070205080204" pitchFamily="34" charset="-128"/>
                <a:cs typeface="Arial" panose="020B0604020202020204" pitchFamily="34" charset="0"/>
              </a:rPr>
              <a:t>    </a:t>
            </a:r>
            <a:endParaRPr lang="zh-TW" altLang="en-US" sz="2800" dirty="0">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標題 1"/>
          <p:cNvSpPr>
            <a:spLocks noGrp="1"/>
          </p:cNvSpPr>
          <p:nvPr>
            <p:ph type="title"/>
          </p:nvPr>
        </p:nvSpPr>
        <p:spPr/>
        <p:txBody>
          <a:bodyPr/>
          <a:lstStyle/>
          <a:p>
            <a:r>
              <a:rPr lang="en-US" altLang="zh-TW">
                <a:ea typeface="MS PGothic" panose="020B0600070205080204" pitchFamily="34" charset="-128"/>
              </a:rPr>
              <a:t>Basic Idea</a:t>
            </a:r>
            <a:endParaRPr lang="zh-TW" altLang="en-US">
              <a:ea typeface="MS PGothic" panose="020B0600070205080204" pitchFamily="34" charset="-128"/>
            </a:endParaRPr>
          </a:p>
        </p:txBody>
      </p:sp>
      <p:cxnSp>
        <p:nvCxnSpPr>
          <p:cNvPr id="6" name="直線單箭頭接點 5"/>
          <p:cNvCxnSpPr/>
          <p:nvPr/>
        </p:nvCxnSpPr>
        <p:spPr>
          <a:xfrm>
            <a:off x="2399227" y="5648324"/>
            <a:ext cx="22447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3532701" y="4157662"/>
            <a:ext cx="0" cy="14906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5042415" y="5648324"/>
            <a:ext cx="22431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6175889" y="4157662"/>
            <a:ext cx="0" cy="14906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553840" y="5648324"/>
            <a:ext cx="22447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8688901" y="4157662"/>
            <a:ext cx="0" cy="14906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a:spLocks noRot="1" noChangeAspect="1" noMove="1" noResize="1" noEditPoints="1" noAdjustHandles="1" noChangeArrowheads="1" noChangeShapeType="1" noTextEdit="1"/>
          </p:cNvSpPr>
          <p:nvPr/>
        </p:nvSpPr>
        <p:spPr>
          <a:xfrm>
            <a:off x="4190549" y="5522052"/>
            <a:ext cx="525400" cy="523220"/>
          </a:xfrm>
          <a:prstGeom prst="rect">
            <a:avLst/>
          </a:prstGeom>
          <a:blipFill rotWithShape="1">
            <a:blip r:embed="rId1"/>
            <a:stretch>
              <a:fillRect/>
            </a:stretch>
          </a:blipFill>
        </p:spPr>
        <p:txBody>
          <a:bodyPr/>
          <a:lstStyle/>
          <a:p>
            <a:pPr>
              <a:defRPr/>
            </a:pPr>
            <a:r>
              <a:rPr lang="en-US">
                <a:noFill/>
                <a:latin typeface="Arial" panose="020B0604020202020204" pitchFamily="34" charset="0"/>
                <a:ea typeface="MS PGothic" panose="020B0600070205080204" pitchFamily="34" charset="-128"/>
                <a:cs typeface="MS PGothic" panose="020B0600070205080204" pitchFamily="34" charset="-128"/>
              </a:rPr>
              <a:t> </a:t>
            </a:r>
            <a:endParaRPr lang="en-US">
              <a:noFill/>
              <a:latin typeface="Arial" panose="020B0604020202020204" pitchFamily="34" charset="0"/>
              <a:ea typeface="MS PGothic" panose="020B0600070205080204" pitchFamily="34" charset="-128"/>
              <a:cs typeface="MS PGothic" panose="020B0600070205080204" pitchFamily="34" charset="-128"/>
            </a:endParaRPr>
          </a:p>
        </p:txBody>
      </p:sp>
      <p:sp>
        <p:nvSpPr>
          <p:cNvPr id="21" name="矩形 20"/>
          <p:cNvSpPr>
            <a:spLocks noRot="1" noChangeAspect="1" noMove="1" noResize="1" noEditPoints="1" noAdjustHandles="1" noChangeArrowheads="1" noChangeShapeType="1" noTextEdit="1"/>
          </p:cNvSpPr>
          <p:nvPr/>
        </p:nvSpPr>
        <p:spPr>
          <a:xfrm>
            <a:off x="6955388" y="5522052"/>
            <a:ext cx="525400" cy="523220"/>
          </a:xfrm>
          <a:prstGeom prst="rect">
            <a:avLst/>
          </a:prstGeom>
          <a:blipFill rotWithShape="1">
            <a:blip r:embed="rId2"/>
            <a:stretch>
              <a:fillRect/>
            </a:stretch>
          </a:blipFill>
        </p:spPr>
        <p:txBody>
          <a:bodyPr/>
          <a:lstStyle/>
          <a:p>
            <a:pPr>
              <a:defRPr/>
            </a:pPr>
            <a:r>
              <a:rPr lang="en-US">
                <a:noFill/>
                <a:latin typeface="Arial" panose="020B0604020202020204" pitchFamily="34" charset="0"/>
                <a:ea typeface="MS PGothic" panose="020B0600070205080204" pitchFamily="34" charset="-128"/>
                <a:cs typeface="MS PGothic" panose="020B0600070205080204" pitchFamily="34" charset="-128"/>
              </a:rPr>
              <a:t> </a:t>
            </a:r>
            <a:endParaRPr lang="en-US">
              <a:noFill/>
              <a:latin typeface="Arial" panose="020B0604020202020204" pitchFamily="34" charset="0"/>
              <a:ea typeface="MS PGothic" panose="020B0600070205080204" pitchFamily="34" charset="-128"/>
              <a:cs typeface="MS PGothic" panose="020B0600070205080204" pitchFamily="34" charset="-128"/>
            </a:endParaRPr>
          </a:p>
        </p:txBody>
      </p:sp>
      <p:sp>
        <p:nvSpPr>
          <p:cNvPr id="22" name="矩形 21"/>
          <p:cNvSpPr>
            <a:spLocks noRot="1" noChangeAspect="1" noMove="1" noResize="1" noEditPoints="1" noAdjustHandles="1" noChangeArrowheads="1" noChangeShapeType="1" noTextEdit="1"/>
          </p:cNvSpPr>
          <p:nvPr/>
        </p:nvSpPr>
        <p:spPr>
          <a:xfrm>
            <a:off x="9416089" y="5522052"/>
            <a:ext cx="525400" cy="523220"/>
          </a:xfrm>
          <a:prstGeom prst="rect">
            <a:avLst/>
          </a:prstGeom>
          <a:blipFill rotWithShape="1">
            <a:blip r:embed="rId1"/>
            <a:stretch>
              <a:fillRect/>
            </a:stretch>
          </a:blipFill>
        </p:spPr>
        <p:txBody>
          <a:bodyPr/>
          <a:lstStyle/>
          <a:p>
            <a:pPr>
              <a:defRPr/>
            </a:pPr>
            <a:r>
              <a:rPr lang="en-US">
                <a:noFill/>
                <a:latin typeface="Arial" panose="020B0604020202020204" pitchFamily="34" charset="0"/>
                <a:ea typeface="MS PGothic" panose="020B0600070205080204" pitchFamily="34" charset="-128"/>
                <a:cs typeface="MS PGothic" panose="020B0600070205080204" pitchFamily="34" charset="-128"/>
              </a:rPr>
              <a:t> </a:t>
            </a:r>
            <a:endParaRPr lang="en-US">
              <a:noFill/>
              <a:latin typeface="Arial" panose="020B0604020202020204" pitchFamily="34" charset="0"/>
              <a:ea typeface="MS PGothic" panose="020B0600070205080204" pitchFamily="34" charset="-128"/>
              <a:cs typeface="MS PGothic" panose="020B0600070205080204" pitchFamily="34" charset="-128"/>
            </a:endParaRPr>
          </a:p>
        </p:txBody>
      </p:sp>
      <p:sp>
        <p:nvSpPr>
          <p:cNvPr id="23" name="手繪多邊形: 圖案 22"/>
          <p:cNvSpPr/>
          <p:nvPr/>
        </p:nvSpPr>
        <p:spPr>
          <a:xfrm>
            <a:off x="2103951" y="4389436"/>
            <a:ext cx="2560638" cy="1104900"/>
          </a:xfrm>
          <a:custGeom>
            <a:avLst/>
            <a:gdLst>
              <a:gd name="connsiteX0" fmla="*/ 0 w 2560320"/>
              <a:gd name="connsiteY0" fmla="*/ 386404 h 1103856"/>
              <a:gd name="connsiteX1" fmla="*/ 815926 w 2560320"/>
              <a:gd name="connsiteY1" fmla="*/ 20644 h 1103856"/>
              <a:gd name="connsiteX2" fmla="*/ 1645920 w 2560320"/>
              <a:gd name="connsiteY2" fmla="*/ 935044 h 1103856"/>
              <a:gd name="connsiteX3" fmla="*/ 2194560 w 2560320"/>
              <a:gd name="connsiteY3" fmla="*/ 569284 h 1103856"/>
              <a:gd name="connsiteX4" fmla="*/ 2560320 w 2560320"/>
              <a:gd name="connsiteY4" fmla="*/ 1103856 h 110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1103856">
                <a:moveTo>
                  <a:pt x="0" y="386404"/>
                </a:moveTo>
                <a:cubicBezTo>
                  <a:pt x="270803" y="157804"/>
                  <a:pt x="541606" y="-70796"/>
                  <a:pt x="815926" y="20644"/>
                </a:cubicBezTo>
                <a:cubicBezTo>
                  <a:pt x="1090246" y="112084"/>
                  <a:pt x="1416148" y="843604"/>
                  <a:pt x="1645920" y="935044"/>
                </a:cubicBezTo>
                <a:cubicBezTo>
                  <a:pt x="1875692" y="1026484"/>
                  <a:pt x="2042160" y="541149"/>
                  <a:pt x="2194560" y="569284"/>
                </a:cubicBezTo>
                <a:cubicBezTo>
                  <a:pt x="2346960" y="597419"/>
                  <a:pt x="2453640" y="850637"/>
                  <a:pt x="2560320" y="1103856"/>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手繪多邊形: 圖案 23"/>
          <p:cNvSpPr/>
          <p:nvPr/>
        </p:nvSpPr>
        <p:spPr>
          <a:xfrm>
            <a:off x="5367852" y="4278311"/>
            <a:ext cx="1744663" cy="1638300"/>
          </a:xfrm>
          <a:custGeom>
            <a:avLst/>
            <a:gdLst>
              <a:gd name="connsiteX0" fmla="*/ 0 w 1744394"/>
              <a:gd name="connsiteY0" fmla="*/ 1046254 h 1637097"/>
              <a:gd name="connsiteX1" fmla="*/ 253219 w 1744394"/>
              <a:gd name="connsiteY1" fmla="*/ 680494 h 1637097"/>
              <a:gd name="connsiteX2" fmla="*/ 618979 w 1744394"/>
              <a:gd name="connsiteY2" fmla="*/ 1102525 h 1637097"/>
              <a:gd name="connsiteX3" fmla="*/ 1012874 w 1744394"/>
              <a:gd name="connsiteY3" fmla="*/ 5245 h 1637097"/>
              <a:gd name="connsiteX4" fmla="*/ 1744394 w 1744394"/>
              <a:gd name="connsiteY4" fmla="*/ 1637097 h 163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394" h="1637097">
                <a:moveTo>
                  <a:pt x="0" y="1046254"/>
                </a:moveTo>
                <a:cubicBezTo>
                  <a:pt x="75028" y="858684"/>
                  <a:pt x="150056" y="671115"/>
                  <a:pt x="253219" y="680494"/>
                </a:cubicBezTo>
                <a:cubicBezTo>
                  <a:pt x="356382" y="689872"/>
                  <a:pt x="492370" y="1215067"/>
                  <a:pt x="618979" y="1102525"/>
                </a:cubicBezTo>
                <a:cubicBezTo>
                  <a:pt x="745588" y="989983"/>
                  <a:pt x="825305" y="-83850"/>
                  <a:pt x="1012874" y="5245"/>
                </a:cubicBezTo>
                <a:cubicBezTo>
                  <a:pt x="1200443" y="94340"/>
                  <a:pt x="1472418" y="865718"/>
                  <a:pt x="1744394" y="1637097"/>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5" name="手繪多邊形: 圖案 24"/>
          <p:cNvSpPr/>
          <p:nvPr/>
        </p:nvSpPr>
        <p:spPr>
          <a:xfrm>
            <a:off x="7717351" y="5057775"/>
            <a:ext cx="1855788" cy="858837"/>
          </a:xfrm>
          <a:custGeom>
            <a:avLst/>
            <a:gdLst>
              <a:gd name="connsiteX0" fmla="*/ 0 w 1856935"/>
              <a:gd name="connsiteY0" fmla="*/ 309489 h 858129"/>
              <a:gd name="connsiteX1" fmla="*/ 365760 w 1856935"/>
              <a:gd name="connsiteY1" fmla="*/ 0 h 858129"/>
              <a:gd name="connsiteX2" fmla="*/ 900332 w 1856935"/>
              <a:gd name="connsiteY2" fmla="*/ 309489 h 858129"/>
              <a:gd name="connsiteX3" fmla="*/ 1266092 w 1856935"/>
              <a:gd name="connsiteY3" fmla="*/ 281354 h 858129"/>
              <a:gd name="connsiteX4" fmla="*/ 1406769 w 1856935"/>
              <a:gd name="connsiteY4" fmla="*/ 211015 h 858129"/>
              <a:gd name="connsiteX5" fmla="*/ 1659988 w 1856935"/>
              <a:gd name="connsiteY5" fmla="*/ 196948 h 858129"/>
              <a:gd name="connsiteX6" fmla="*/ 1856935 w 1856935"/>
              <a:gd name="connsiteY6" fmla="*/ 858129 h 85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6935" h="858129">
                <a:moveTo>
                  <a:pt x="0" y="309489"/>
                </a:moveTo>
                <a:cubicBezTo>
                  <a:pt x="107852" y="154744"/>
                  <a:pt x="215705" y="0"/>
                  <a:pt x="365760" y="0"/>
                </a:cubicBezTo>
                <a:cubicBezTo>
                  <a:pt x="515815" y="0"/>
                  <a:pt x="750277" y="262597"/>
                  <a:pt x="900332" y="309489"/>
                </a:cubicBezTo>
                <a:cubicBezTo>
                  <a:pt x="1050387" y="356381"/>
                  <a:pt x="1181686" y="297766"/>
                  <a:pt x="1266092" y="281354"/>
                </a:cubicBezTo>
                <a:cubicBezTo>
                  <a:pt x="1350498" y="264942"/>
                  <a:pt x="1341120" y="225083"/>
                  <a:pt x="1406769" y="211015"/>
                </a:cubicBezTo>
                <a:cubicBezTo>
                  <a:pt x="1472418" y="196947"/>
                  <a:pt x="1584960" y="89096"/>
                  <a:pt x="1659988" y="196948"/>
                </a:cubicBezTo>
                <a:cubicBezTo>
                  <a:pt x="1735016" y="304800"/>
                  <a:pt x="1795975" y="581464"/>
                  <a:pt x="1856935" y="85812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6" name="橢圓 25"/>
          <p:cNvSpPr/>
          <p:nvPr/>
        </p:nvSpPr>
        <p:spPr>
          <a:xfrm>
            <a:off x="2748476" y="4318000"/>
            <a:ext cx="139700" cy="141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7" name="橢圓 26"/>
          <p:cNvSpPr/>
          <p:nvPr/>
        </p:nvSpPr>
        <p:spPr>
          <a:xfrm>
            <a:off x="6329876" y="4217986"/>
            <a:ext cx="141288" cy="1412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橢圓 27"/>
          <p:cNvSpPr/>
          <p:nvPr/>
        </p:nvSpPr>
        <p:spPr>
          <a:xfrm>
            <a:off x="8022151" y="4987924"/>
            <a:ext cx="139700" cy="1397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0" name="直線接點 29"/>
          <p:cNvCxnSpPr/>
          <p:nvPr/>
        </p:nvCxnSpPr>
        <p:spPr>
          <a:xfrm>
            <a:off x="7608608" y="1595863"/>
            <a:ext cx="18827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648045" y="979913"/>
            <a:ext cx="436562" cy="58578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 name="矩形 32"/>
          <p:cNvSpPr/>
          <p:nvPr/>
        </p:nvSpPr>
        <p:spPr>
          <a:xfrm>
            <a:off x="7876101" y="4821237"/>
            <a:ext cx="376238" cy="4730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4" name="矩形 33"/>
          <p:cNvSpPr/>
          <p:nvPr/>
        </p:nvSpPr>
        <p:spPr>
          <a:xfrm>
            <a:off x="8457126" y="5838825"/>
            <a:ext cx="488950" cy="46513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8150" name="TextBox 2"/>
          <p:cNvSpPr txBox="1">
            <a:spLocks noChangeArrowheads="1"/>
          </p:cNvSpPr>
          <p:nvPr/>
        </p:nvSpPr>
        <p:spPr bwMode="auto">
          <a:xfrm>
            <a:off x="5627408" y="1062464"/>
            <a:ext cx="3852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G* = arg min</a:t>
            </a:r>
            <a:r>
              <a:rPr lang="en-US" altLang="zh-TW" baseline="-25000"/>
              <a:t>G</a:t>
            </a:r>
            <a:r>
              <a:rPr lang="en-US" altLang="zh-TW"/>
              <a:t>max</a:t>
            </a:r>
            <a:r>
              <a:rPr lang="en-US" altLang="zh-TW" baseline="-25000"/>
              <a:t>D</a:t>
            </a:r>
            <a:r>
              <a:rPr lang="en-US" altLang="zh-TW"/>
              <a:t> V(G,D)</a:t>
            </a:r>
            <a:endParaRPr lang="en-US" altLang="zh-TW"/>
          </a:p>
        </p:txBody>
      </p:sp>
      <p:sp>
        <p:nvSpPr>
          <p:cNvPr id="48151" name="TextBox 3"/>
          <p:cNvSpPr txBox="1">
            <a:spLocks noChangeArrowheads="1"/>
          </p:cNvSpPr>
          <p:nvPr/>
        </p:nvSpPr>
        <p:spPr bwMode="auto">
          <a:xfrm>
            <a:off x="2999302" y="3646486"/>
            <a:ext cx="1090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000"/>
              <a:t>V(G</a:t>
            </a:r>
            <a:r>
              <a:rPr lang="en-US" altLang="zh-TW" sz="2000" baseline="-25000"/>
              <a:t>1</a:t>
            </a:r>
            <a:r>
              <a:rPr lang="en-US" altLang="zh-TW" sz="2000"/>
              <a:t>,D)</a:t>
            </a:r>
            <a:endParaRPr lang="en-US" altLang="zh-TW" sz="2000"/>
          </a:p>
        </p:txBody>
      </p:sp>
      <p:sp>
        <p:nvSpPr>
          <p:cNvPr id="48152" name="TextBox 39"/>
          <p:cNvSpPr txBox="1">
            <a:spLocks noChangeArrowheads="1"/>
          </p:cNvSpPr>
          <p:nvPr/>
        </p:nvSpPr>
        <p:spPr bwMode="auto">
          <a:xfrm>
            <a:off x="8104702" y="3627436"/>
            <a:ext cx="1090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000"/>
              <a:t>V(G</a:t>
            </a:r>
            <a:r>
              <a:rPr lang="en-US" altLang="zh-TW" sz="2000" baseline="-25000"/>
              <a:t>3</a:t>
            </a:r>
            <a:r>
              <a:rPr lang="en-US" altLang="zh-TW" sz="2000"/>
              <a:t>,D)</a:t>
            </a:r>
            <a:endParaRPr lang="en-US" altLang="zh-TW" sz="2000"/>
          </a:p>
        </p:txBody>
      </p:sp>
      <p:sp>
        <p:nvSpPr>
          <p:cNvPr id="48153" name="TextBox 40"/>
          <p:cNvSpPr txBox="1">
            <a:spLocks noChangeArrowheads="1"/>
          </p:cNvSpPr>
          <p:nvPr/>
        </p:nvSpPr>
        <p:spPr bwMode="auto">
          <a:xfrm>
            <a:off x="5590102" y="3646486"/>
            <a:ext cx="1090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000"/>
              <a:t>V(G</a:t>
            </a:r>
            <a:r>
              <a:rPr lang="en-US" altLang="zh-TW" sz="2000" baseline="-25000"/>
              <a:t>2</a:t>
            </a:r>
            <a:r>
              <a:rPr lang="en-US" altLang="zh-TW" sz="2000"/>
              <a:t>,D)</a:t>
            </a:r>
            <a:endParaRPr lang="en-US" altLang="zh-TW" sz="2000"/>
          </a:p>
        </p:txBody>
      </p:sp>
      <p:sp>
        <p:nvSpPr>
          <p:cNvPr id="48154" name="TextBox 4"/>
          <p:cNvSpPr txBox="1">
            <a:spLocks noChangeArrowheads="1"/>
          </p:cNvSpPr>
          <p:nvPr/>
        </p:nvSpPr>
        <p:spPr bwMode="auto">
          <a:xfrm>
            <a:off x="3299339" y="5780087"/>
            <a:ext cx="538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G</a:t>
            </a:r>
            <a:r>
              <a:rPr lang="en-US" altLang="zh-TW" baseline="-25000"/>
              <a:t>1</a:t>
            </a:r>
            <a:endParaRPr lang="en-US" altLang="zh-TW"/>
          </a:p>
        </p:txBody>
      </p:sp>
      <p:sp>
        <p:nvSpPr>
          <p:cNvPr id="48155" name="TextBox 41"/>
          <p:cNvSpPr txBox="1">
            <a:spLocks noChangeArrowheads="1"/>
          </p:cNvSpPr>
          <p:nvPr/>
        </p:nvSpPr>
        <p:spPr bwMode="auto">
          <a:xfrm>
            <a:off x="5971102" y="5780087"/>
            <a:ext cx="538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G</a:t>
            </a:r>
            <a:r>
              <a:rPr lang="en-US" altLang="zh-TW" baseline="-25000"/>
              <a:t>2</a:t>
            </a:r>
            <a:endParaRPr lang="en-US" altLang="zh-TW"/>
          </a:p>
        </p:txBody>
      </p:sp>
      <p:sp>
        <p:nvSpPr>
          <p:cNvPr id="48156" name="TextBox 42"/>
          <p:cNvSpPr txBox="1">
            <a:spLocks noChangeArrowheads="1"/>
          </p:cNvSpPr>
          <p:nvPr/>
        </p:nvSpPr>
        <p:spPr bwMode="auto">
          <a:xfrm>
            <a:off x="8480939" y="5856287"/>
            <a:ext cx="538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G</a:t>
            </a:r>
            <a:r>
              <a:rPr lang="en-US" altLang="zh-TW" baseline="-25000"/>
              <a:t>3</a:t>
            </a:r>
            <a:endParaRPr lang="en-US" altLang="zh-TW"/>
          </a:p>
        </p:txBody>
      </p:sp>
      <p:sp>
        <p:nvSpPr>
          <p:cNvPr id="7" name="TextBox 6"/>
          <p:cNvSpPr txBox="1">
            <a:spLocks noChangeArrowheads="1"/>
          </p:cNvSpPr>
          <p:nvPr/>
        </p:nvSpPr>
        <p:spPr bwMode="auto">
          <a:xfrm>
            <a:off x="627576" y="2380789"/>
            <a:ext cx="11335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dirty="0"/>
              <a:t>Given a generator G, </a:t>
            </a:r>
            <a:r>
              <a:rPr lang="en-US" altLang="zh-TW" dirty="0" err="1"/>
              <a:t>max</a:t>
            </a:r>
            <a:r>
              <a:rPr lang="en-US" altLang="zh-TW" baseline="-25000" dirty="0" err="1"/>
              <a:t>D</a:t>
            </a:r>
            <a:r>
              <a:rPr lang="en-US" altLang="zh-TW" dirty="0" err="1"/>
              <a:t>V</a:t>
            </a:r>
            <a:r>
              <a:rPr lang="en-US" altLang="zh-TW" dirty="0"/>
              <a:t>(G,D) evaluates the </a:t>
            </a:r>
            <a:r>
              <a:rPr lang="en-US" altLang="en-US" dirty="0"/>
              <a:t>“</a:t>
            </a:r>
            <a:r>
              <a:rPr lang="en-US" altLang="zh-TW" dirty="0"/>
              <a:t>difference</a:t>
            </a:r>
            <a:r>
              <a:rPr lang="en-US" altLang="en-US" dirty="0"/>
              <a:t>”</a:t>
            </a:r>
            <a:r>
              <a:rPr lang="en-US" altLang="zh-TW" dirty="0"/>
              <a:t> between P</a:t>
            </a:r>
            <a:r>
              <a:rPr lang="en-US" altLang="zh-TW" baseline="-25000" dirty="0"/>
              <a:t>G</a:t>
            </a:r>
            <a:r>
              <a:rPr lang="en-US" altLang="zh-TW" dirty="0"/>
              <a:t> and </a:t>
            </a:r>
            <a:r>
              <a:rPr lang="en-US" altLang="zh-TW" dirty="0" err="1"/>
              <a:t>P</a:t>
            </a:r>
            <a:r>
              <a:rPr lang="en-US" altLang="zh-TW" baseline="-25000" dirty="0" err="1"/>
              <a:t>data</a:t>
            </a:r>
            <a:endParaRPr lang="en-US" altLang="zh-TW" dirty="0"/>
          </a:p>
        </p:txBody>
      </p:sp>
      <p:sp>
        <p:nvSpPr>
          <p:cNvPr id="9" name="TextBox 8"/>
          <p:cNvSpPr txBox="1">
            <a:spLocks noChangeArrowheads="1"/>
          </p:cNvSpPr>
          <p:nvPr/>
        </p:nvSpPr>
        <p:spPr bwMode="auto">
          <a:xfrm>
            <a:off x="603132" y="1881669"/>
            <a:ext cx="8084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dirty="0"/>
              <a:t>Function: V(G,D) = </a:t>
            </a:r>
            <a:r>
              <a:rPr lang="en-US" altLang="zh-TW" dirty="0" err="1"/>
              <a:t>E</a:t>
            </a:r>
            <a:r>
              <a:rPr lang="en-US" altLang="zh-TW" baseline="-25000" dirty="0" err="1"/>
              <a:t>x~P</a:t>
            </a:r>
            <a:r>
              <a:rPr lang="en-US" altLang="zh-TW" baseline="-50000" dirty="0" err="1"/>
              <a:t>data</a:t>
            </a:r>
            <a:r>
              <a:rPr lang="en-US" altLang="zh-TW" dirty="0"/>
              <a:t> [log D(x)] + </a:t>
            </a:r>
            <a:r>
              <a:rPr lang="en-US" altLang="zh-TW" dirty="0" err="1"/>
              <a:t>E</a:t>
            </a:r>
            <a:r>
              <a:rPr lang="en-US" altLang="zh-TW" baseline="-25000" dirty="0" err="1"/>
              <a:t>x~P</a:t>
            </a:r>
            <a:r>
              <a:rPr lang="en-US" altLang="zh-TW" baseline="-50000" dirty="0" err="1"/>
              <a:t>G</a:t>
            </a:r>
            <a:r>
              <a:rPr lang="en-US" altLang="zh-TW" dirty="0"/>
              <a:t>[log(1-D(x))]</a:t>
            </a:r>
            <a:endParaRPr lang="en-US" altLang="zh-TW" sz="18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2" grpId="0" animBg="1"/>
      <p:bldP spid="33" grpId="0" animBg="1"/>
      <p:bldP spid="3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1"/>
          <a:stretch>
            <a:fillRect/>
          </a:stretch>
        </p:blipFill>
        <p:spPr>
          <a:xfrm>
            <a:off x="4876800" y="282642"/>
            <a:ext cx="3355475" cy="1768426"/>
          </a:xfrm>
          <a:prstGeom prst="rect">
            <a:avLst/>
          </a:prstGeom>
        </p:spPr>
      </p:pic>
      <p:pic>
        <p:nvPicPr>
          <p:cNvPr id="6" name="圖片 5"/>
          <p:cNvPicPr>
            <a:picLocks noChangeAspect="1"/>
          </p:cNvPicPr>
          <p:nvPr/>
        </p:nvPicPr>
        <p:blipFill>
          <a:blip r:embed="rId2"/>
          <a:stretch>
            <a:fillRect/>
          </a:stretch>
        </p:blipFill>
        <p:spPr>
          <a:xfrm>
            <a:off x="533398" y="2261626"/>
            <a:ext cx="11268807" cy="4313732"/>
          </a:xfrm>
          <a:prstGeom prst="rect">
            <a:avLst/>
          </a:prstGeom>
        </p:spPr>
      </p:pic>
      <p:sp>
        <p:nvSpPr>
          <p:cNvPr id="7" name="標題 1"/>
          <p:cNvSpPr>
            <a:spLocks noGrp="1"/>
          </p:cNvSpPr>
          <p:nvPr>
            <p:ph type="title"/>
          </p:nvPr>
        </p:nvSpPr>
        <p:spPr>
          <a:xfrm>
            <a:off x="685800" y="914400"/>
            <a:ext cx="3505200" cy="514350"/>
          </a:xfrm>
        </p:spPr>
        <p:txBody>
          <a:bodyPr/>
          <a:lstStyle/>
          <a:p>
            <a:r>
              <a:rPr lang="en-US" altLang="zh-TW" dirty="0">
                <a:latin typeface="Arial" panose="020B0604020202020204" pitchFamily="34" charset="0"/>
                <a:cs typeface="Arial" panose="020B0604020202020204" pitchFamily="34" charset="0"/>
              </a:rPr>
              <a:t>Convolution</a:t>
            </a:r>
            <a:endParaRPr lang="zh-TW" altLang="en-US"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196340"/>
            <a:ext cx="10972800" cy="514350"/>
          </a:xfrm>
        </p:spPr>
        <p:txBody>
          <a:bodyPr/>
          <a:lstStyle/>
          <a:p>
            <a:r>
              <a:rPr lang="en-US" altLang="zh-TW" dirty="0">
                <a:latin typeface="Arial" panose="020B0604020202020204" pitchFamily="34" charset="0"/>
                <a:cs typeface="Arial" panose="020B0604020202020204" pitchFamily="34" charset="0"/>
              </a:rPr>
              <a:t>Transposed convolution</a:t>
            </a:r>
            <a:endParaRPr lang="zh-TW" altLang="en-US" dirty="0">
              <a:latin typeface="Arial" panose="020B0604020202020204" pitchFamily="34" charset="0"/>
              <a:cs typeface="Arial" panose="020B0604020202020204" pitchFamily="34" charset="0"/>
            </a:endParaRPr>
          </a:p>
        </p:txBody>
      </p:sp>
      <p:pic>
        <p:nvPicPr>
          <p:cNvPr id="4" name="圖片 3"/>
          <p:cNvPicPr>
            <a:picLocks noChangeAspect="1"/>
          </p:cNvPicPr>
          <p:nvPr/>
        </p:nvPicPr>
        <p:blipFill>
          <a:blip r:embed="rId1"/>
          <a:stretch>
            <a:fillRect/>
          </a:stretch>
        </p:blipFill>
        <p:spPr>
          <a:xfrm>
            <a:off x="1042282" y="1970084"/>
            <a:ext cx="10107436" cy="4354516"/>
          </a:xfrm>
          <a:prstGeom prst="rect">
            <a:avLst/>
          </a:prstGeom>
        </p:spPr>
      </p:pic>
      <p:graphicFrame>
        <p:nvGraphicFramePr>
          <p:cNvPr id="8" name="表格 7"/>
          <p:cNvGraphicFramePr>
            <a:graphicFrameLocks noGrp="1"/>
          </p:cNvGraphicFramePr>
          <p:nvPr/>
        </p:nvGraphicFramePr>
        <p:xfrm>
          <a:off x="1378612" y="3459770"/>
          <a:ext cx="5872540" cy="3264744"/>
        </p:xfrm>
        <a:graphic>
          <a:graphicData uri="http://schemas.openxmlformats.org/drawingml/2006/table">
            <a:tbl>
              <a:tblPr firstRow="1" bandRow="1">
                <a:tableStyleId>{5C22544A-7EE6-4342-B048-85BDC9FD1C3A}</a:tableStyleId>
              </a:tblPr>
              <a:tblGrid>
                <a:gridCol w="1468135"/>
                <a:gridCol w="1468135"/>
                <a:gridCol w="1468135"/>
                <a:gridCol w="1468135"/>
              </a:tblGrid>
              <a:tr h="816186">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816186">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816186">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816186">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bl>
          </a:graphicData>
        </a:graphic>
      </p:graphicFrame>
      <p:grpSp>
        <p:nvGrpSpPr>
          <p:cNvPr id="46" name="群組 45"/>
          <p:cNvGrpSpPr/>
          <p:nvPr/>
        </p:nvGrpSpPr>
        <p:grpSpPr>
          <a:xfrm>
            <a:off x="1348435" y="3437187"/>
            <a:ext cx="3686734" cy="2091952"/>
            <a:chOff x="1348435" y="3437187"/>
            <a:chExt cx="3686734" cy="2091952"/>
          </a:xfrm>
        </p:grpSpPr>
        <p:sp>
          <p:nvSpPr>
            <p:cNvPr id="9" name="文字方塊 8"/>
            <p:cNvSpPr txBox="1"/>
            <p:nvPr/>
          </p:nvSpPr>
          <p:spPr>
            <a:xfrm>
              <a:off x="1445469" y="3476145"/>
              <a:ext cx="533400" cy="400110"/>
            </a:xfrm>
            <a:prstGeom prst="rect">
              <a:avLst/>
            </a:prstGeom>
            <a:noFill/>
          </p:spPr>
          <p:txBody>
            <a:bodyPr wrap="square" rtlCol="0">
              <a:spAutoFit/>
            </a:bodyPr>
            <a:lstStyle/>
            <a:p>
              <a:r>
                <a:rPr lang="en-US" altLang="zh-TW" sz="2000" dirty="0">
                  <a:solidFill>
                    <a:srgbClr val="00B0F0"/>
                  </a:solidFill>
                </a:rPr>
                <a:t>55</a:t>
              </a:r>
              <a:endParaRPr lang="zh-TW" altLang="en-US" sz="2000" dirty="0">
                <a:solidFill>
                  <a:srgbClr val="00B0F0"/>
                </a:solidFill>
              </a:endParaRPr>
            </a:p>
          </p:txBody>
        </p:sp>
        <p:sp>
          <p:nvSpPr>
            <p:cNvPr id="10" name="文字方塊 9"/>
            <p:cNvSpPr txBox="1"/>
            <p:nvPr/>
          </p:nvSpPr>
          <p:spPr>
            <a:xfrm>
              <a:off x="4356913" y="3437187"/>
              <a:ext cx="533400" cy="400110"/>
            </a:xfrm>
            <a:prstGeom prst="rect">
              <a:avLst/>
            </a:prstGeom>
            <a:noFill/>
          </p:spPr>
          <p:txBody>
            <a:bodyPr wrap="square" rtlCol="0">
              <a:spAutoFit/>
            </a:bodyPr>
            <a:lstStyle/>
            <a:p>
              <a:r>
                <a:rPr lang="en-US" altLang="zh-TW" sz="2000" dirty="0">
                  <a:solidFill>
                    <a:srgbClr val="00B0F0"/>
                  </a:solidFill>
                </a:rPr>
                <a:t>55</a:t>
              </a:r>
              <a:endParaRPr lang="zh-TW" altLang="en-US" sz="2000" dirty="0">
                <a:solidFill>
                  <a:srgbClr val="00B0F0"/>
                </a:solidFill>
              </a:endParaRPr>
            </a:p>
          </p:txBody>
        </p:sp>
        <p:sp>
          <p:nvSpPr>
            <p:cNvPr id="11" name="文字方塊 10"/>
            <p:cNvSpPr txBox="1"/>
            <p:nvPr/>
          </p:nvSpPr>
          <p:spPr>
            <a:xfrm>
              <a:off x="2848644" y="4310295"/>
              <a:ext cx="533400" cy="400110"/>
            </a:xfrm>
            <a:prstGeom prst="rect">
              <a:avLst/>
            </a:prstGeom>
            <a:noFill/>
          </p:spPr>
          <p:txBody>
            <a:bodyPr wrap="square" rtlCol="0">
              <a:spAutoFit/>
            </a:bodyPr>
            <a:lstStyle/>
            <a:p>
              <a:r>
                <a:rPr lang="en-US" altLang="zh-TW" sz="2000" dirty="0">
                  <a:solidFill>
                    <a:srgbClr val="00B0F0"/>
                  </a:solidFill>
                </a:rPr>
                <a:t>55</a:t>
              </a:r>
              <a:endParaRPr lang="zh-TW" altLang="en-US" sz="2000" dirty="0">
                <a:solidFill>
                  <a:srgbClr val="00B0F0"/>
                </a:solidFill>
              </a:endParaRPr>
            </a:p>
          </p:txBody>
        </p:sp>
        <p:sp>
          <p:nvSpPr>
            <p:cNvPr id="12" name="文字方塊 11"/>
            <p:cNvSpPr txBox="1"/>
            <p:nvPr/>
          </p:nvSpPr>
          <p:spPr>
            <a:xfrm>
              <a:off x="1445469" y="5109002"/>
              <a:ext cx="533400" cy="400110"/>
            </a:xfrm>
            <a:prstGeom prst="rect">
              <a:avLst/>
            </a:prstGeom>
            <a:noFill/>
          </p:spPr>
          <p:txBody>
            <a:bodyPr wrap="square" rtlCol="0">
              <a:spAutoFit/>
            </a:bodyPr>
            <a:lstStyle/>
            <a:p>
              <a:r>
                <a:rPr lang="en-US" altLang="zh-TW" sz="2000" dirty="0">
                  <a:solidFill>
                    <a:srgbClr val="00B0F0"/>
                  </a:solidFill>
                </a:rPr>
                <a:t>55</a:t>
              </a:r>
              <a:endParaRPr lang="zh-TW" altLang="en-US" sz="2000" dirty="0">
                <a:solidFill>
                  <a:srgbClr val="00B0F0"/>
                </a:solidFill>
              </a:endParaRPr>
            </a:p>
          </p:txBody>
        </p:sp>
        <p:sp>
          <p:nvSpPr>
            <p:cNvPr id="13" name="文字方塊 12"/>
            <p:cNvSpPr txBox="1"/>
            <p:nvPr/>
          </p:nvSpPr>
          <p:spPr>
            <a:xfrm>
              <a:off x="2880830" y="5117294"/>
              <a:ext cx="533400" cy="400110"/>
            </a:xfrm>
            <a:prstGeom prst="rect">
              <a:avLst/>
            </a:prstGeom>
            <a:noFill/>
          </p:spPr>
          <p:txBody>
            <a:bodyPr wrap="square" rtlCol="0">
              <a:spAutoFit/>
            </a:bodyPr>
            <a:lstStyle/>
            <a:p>
              <a:r>
                <a:rPr lang="en-US" altLang="zh-TW" sz="2000" dirty="0">
                  <a:solidFill>
                    <a:srgbClr val="00B0F0"/>
                  </a:solidFill>
                </a:rPr>
                <a:t>55</a:t>
              </a:r>
              <a:endParaRPr lang="zh-TW" altLang="en-US" sz="2000" dirty="0">
                <a:solidFill>
                  <a:srgbClr val="00B0F0"/>
                </a:solidFill>
              </a:endParaRPr>
            </a:p>
          </p:txBody>
        </p:sp>
        <p:sp>
          <p:nvSpPr>
            <p:cNvPr id="14" name="文字方塊 13"/>
            <p:cNvSpPr txBox="1"/>
            <p:nvPr/>
          </p:nvSpPr>
          <p:spPr>
            <a:xfrm>
              <a:off x="4349369" y="5129029"/>
              <a:ext cx="685800" cy="400110"/>
            </a:xfrm>
            <a:prstGeom prst="rect">
              <a:avLst/>
            </a:prstGeom>
            <a:noFill/>
          </p:spPr>
          <p:txBody>
            <a:bodyPr wrap="square" rtlCol="0">
              <a:spAutoFit/>
            </a:bodyPr>
            <a:lstStyle/>
            <a:p>
              <a:r>
                <a:rPr lang="en-US" altLang="zh-TW" sz="2000" dirty="0">
                  <a:solidFill>
                    <a:srgbClr val="00B0F0"/>
                  </a:solidFill>
                </a:rPr>
                <a:t>110</a:t>
              </a:r>
              <a:endParaRPr lang="zh-TW" altLang="en-US" sz="2000" dirty="0">
                <a:solidFill>
                  <a:srgbClr val="00B0F0"/>
                </a:solidFill>
              </a:endParaRPr>
            </a:p>
          </p:txBody>
        </p:sp>
        <p:sp>
          <p:nvSpPr>
            <p:cNvPr id="15" name="文字方塊 14"/>
            <p:cNvSpPr txBox="1"/>
            <p:nvPr/>
          </p:nvSpPr>
          <p:spPr>
            <a:xfrm>
              <a:off x="1348435" y="4316218"/>
              <a:ext cx="685800" cy="400110"/>
            </a:xfrm>
            <a:prstGeom prst="rect">
              <a:avLst/>
            </a:prstGeom>
            <a:noFill/>
          </p:spPr>
          <p:txBody>
            <a:bodyPr wrap="square" rtlCol="0">
              <a:spAutoFit/>
            </a:bodyPr>
            <a:lstStyle/>
            <a:p>
              <a:r>
                <a:rPr lang="en-US" altLang="zh-TW" sz="2000" dirty="0">
                  <a:solidFill>
                    <a:srgbClr val="00B0F0"/>
                  </a:solidFill>
                </a:rPr>
                <a:t>110</a:t>
              </a:r>
              <a:endParaRPr lang="zh-TW" altLang="en-US" sz="2000" dirty="0">
                <a:solidFill>
                  <a:srgbClr val="00B0F0"/>
                </a:solidFill>
              </a:endParaRPr>
            </a:p>
          </p:txBody>
        </p:sp>
        <p:sp>
          <p:nvSpPr>
            <p:cNvPr id="16" name="文字方塊 15"/>
            <p:cNvSpPr txBox="1"/>
            <p:nvPr/>
          </p:nvSpPr>
          <p:spPr>
            <a:xfrm>
              <a:off x="4287898" y="4285590"/>
              <a:ext cx="685800" cy="400110"/>
            </a:xfrm>
            <a:prstGeom prst="rect">
              <a:avLst/>
            </a:prstGeom>
            <a:noFill/>
          </p:spPr>
          <p:txBody>
            <a:bodyPr wrap="square" rtlCol="0">
              <a:spAutoFit/>
            </a:bodyPr>
            <a:lstStyle/>
            <a:p>
              <a:r>
                <a:rPr lang="en-US" altLang="zh-TW" sz="2000" dirty="0">
                  <a:solidFill>
                    <a:srgbClr val="00B0F0"/>
                  </a:solidFill>
                </a:rPr>
                <a:t>110</a:t>
              </a:r>
              <a:endParaRPr lang="zh-TW" altLang="en-US" sz="2000" dirty="0">
                <a:solidFill>
                  <a:srgbClr val="00B0F0"/>
                </a:solidFill>
              </a:endParaRPr>
            </a:p>
          </p:txBody>
        </p:sp>
        <p:sp>
          <p:nvSpPr>
            <p:cNvPr id="17" name="文字方塊 16"/>
            <p:cNvSpPr txBox="1"/>
            <p:nvPr/>
          </p:nvSpPr>
          <p:spPr>
            <a:xfrm>
              <a:off x="2789673" y="3459770"/>
              <a:ext cx="685800" cy="400110"/>
            </a:xfrm>
            <a:prstGeom prst="rect">
              <a:avLst/>
            </a:prstGeom>
            <a:noFill/>
          </p:spPr>
          <p:txBody>
            <a:bodyPr wrap="square" rtlCol="0">
              <a:spAutoFit/>
            </a:bodyPr>
            <a:lstStyle/>
            <a:p>
              <a:r>
                <a:rPr lang="en-US" altLang="zh-TW" sz="2000" dirty="0">
                  <a:solidFill>
                    <a:srgbClr val="00B0F0"/>
                  </a:solidFill>
                </a:rPr>
                <a:t>110</a:t>
              </a:r>
              <a:endParaRPr lang="zh-TW" altLang="en-US" sz="2000" dirty="0">
                <a:solidFill>
                  <a:srgbClr val="00B0F0"/>
                </a:solidFill>
              </a:endParaRPr>
            </a:p>
          </p:txBody>
        </p:sp>
      </p:grpSp>
      <p:grpSp>
        <p:nvGrpSpPr>
          <p:cNvPr id="48" name="群組 47"/>
          <p:cNvGrpSpPr/>
          <p:nvPr/>
        </p:nvGrpSpPr>
        <p:grpSpPr>
          <a:xfrm>
            <a:off x="3597427" y="3445846"/>
            <a:ext cx="3862134" cy="2064758"/>
            <a:chOff x="3597427" y="3445846"/>
            <a:chExt cx="3862134" cy="2064758"/>
          </a:xfrm>
        </p:grpSpPr>
        <p:sp>
          <p:nvSpPr>
            <p:cNvPr id="18" name="文字方塊 17"/>
            <p:cNvSpPr txBox="1"/>
            <p:nvPr/>
          </p:nvSpPr>
          <p:spPr>
            <a:xfrm>
              <a:off x="5164307" y="4275582"/>
              <a:ext cx="685800" cy="400110"/>
            </a:xfrm>
            <a:prstGeom prst="rect">
              <a:avLst/>
            </a:prstGeom>
            <a:noFill/>
          </p:spPr>
          <p:txBody>
            <a:bodyPr wrap="square" rtlCol="0">
              <a:spAutoFit/>
            </a:bodyPr>
            <a:lstStyle/>
            <a:p>
              <a:r>
                <a:rPr lang="en-US" altLang="zh-TW" sz="2000" dirty="0">
                  <a:solidFill>
                    <a:srgbClr val="FF0000"/>
                  </a:solidFill>
                </a:rPr>
                <a:t>52</a:t>
              </a:r>
              <a:endParaRPr lang="zh-TW" altLang="en-US" sz="2000" dirty="0">
                <a:solidFill>
                  <a:srgbClr val="FF0000"/>
                </a:solidFill>
              </a:endParaRPr>
            </a:p>
          </p:txBody>
        </p:sp>
        <p:sp>
          <p:nvSpPr>
            <p:cNvPr id="19" name="文字方塊 18"/>
            <p:cNvSpPr txBox="1"/>
            <p:nvPr/>
          </p:nvSpPr>
          <p:spPr>
            <a:xfrm>
              <a:off x="3675103" y="3454430"/>
              <a:ext cx="685800" cy="400110"/>
            </a:xfrm>
            <a:prstGeom prst="rect">
              <a:avLst/>
            </a:prstGeom>
            <a:noFill/>
          </p:spPr>
          <p:txBody>
            <a:bodyPr wrap="square" rtlCol="0">
              <a:spAutoFit/>
            </a:bodyPr>
            <a:lstStyle/>
            <a:p>
              <a:r>
                <a:rPr lang="en-US" altLang="zh-TW" sz="2000" dirty="0">
                  <a:solidFill>
                    <a:srgbClr val="FF0000"/>
                  </a:solidFill>
                </a:rPr>
                <a:t>52</a:t>
              </a:r>
              <a:endParaRPr lang="zh-TW" altLang="en-US" sz="2000" dirty="0">
                <a:solidFill>
                  <a:srgbClr val="FF0000"/>
                </a:solidFill>
              </a:endParaRPr>
            </a:p>
          </p:txBody>
        </p:sp>
        <p:sp>
          <p:nvSpPr>
            <p:cNvPr id="20" name="文字方塊 19"/>
            <p:cNvSpPr txBox="1"/>
            <p:nvPr/>
          </p:nvSpPr>
          <p:spPr>
            <a:xfrm>
              <a:off x="5174072" y="5110494"/>
              <a:ext cx="685800" cy="400110"/>
            </a:xfrm>
            <a:prstGeom prst="rect">
              <a:avLst/>
            </a:prstGeom>
            <a:noFill/>
          </p:spPr>
          <p:txBody>
            <a:bodyPr wrap="square" rtlCol="0">
              <a:spAutoFit/>
            </a:bodyPr>
            <a:lstStyle/>
            <a:p>
              <a:r>
                <a:rPr lang="en-US" altLang="zh-TW" sz="2000" dirty="0">
                  <a:solidFill>
                    <a:srgbClr val="FF0000"/>
                  </a:solidFill>
                </a:rPr>
                <a:t>52</a:t>
              </a:r>
              <a:endParaRPr lang="zh-TW" altLang="en-US" sz="2000" dirty="0">
                <a:solidFill>
                  <a:srgbClr val="FF0000"/>
                </a:solidFill>
              </a:endParaRPr>
            </a:p>
          </p:txBody>
        </p:sp>
        <p:sp>
          <p:nvSpPr>
            <p:cNvPr id="21" name="文字方塊 20"/>
            <p:cNvSpPr txBox="1"/>
            <p:nvPr/>
          </p:nvSpPr>
          <p:spPr>
            <a:xfrm>
              <a:off x="6773761" y="3463795"/>
              <a:ext cx="685800" cy="400110"/>
            </a:xfrm>
            <a:prstGeom prst="rect">
              <a:avLst/>
            </a:prstGeom>
            <a:noFill/>
          </p:spPr>
          <p:txBody>
            <a:bodyPr wrap="square" rtlCol="0">
              <a:spAutoFit/>
            </a:bodyPr>
            <a:lstStyle/>
            <a:p>
              <a:r>
                <a:rPr lang="en-US" altLang="zh-TW" sz="2000" dirty="0">
                  <a:solidFill>
                    <a:srgbClr val="FF0000"/>
                  </a:solidFill>
                </a:rPr>
                <a:t>52</a:t>
              </a:r>
              <a:endParaRPr lang="zh-TW" altLang="en-US" sz="2000" dirty="0">
                <a:solidFill>
                  <a:srgbClr val="FF0000"/>
                </a:solidFill>
              </a:endParaRPr>
            </a:p>
          </p:txBody>
        </p:sp>
        <p:sp>
          <p:nvSpPr>
            <p:cNvPr id="22" name="文字方塊 21"/>
            <p:cNvSpPr txBox="1"/>
            <p:nvPr/>
          </p:nvSpPr>
          <p:spPr>
            <a:xfrm>
              <a:off x="3662086" y="5078560"/>
              <a:ext cx="685800" cy="400110"/>
            </a:xfrm>
            <a:prstGeom prst="rect">
              <a:avLst/>
            </a:prstGeom>
            <a:noFill/>
          </p:spPr>
          <p:txBody>
            <a:bodyPr wrap="square" rtlCol="0">
              <a:spAutoFit/>
            </a:bodyPr>
            <a:lstStyle/>
            <a:p>
              <a:r>
                <a:rPr lang="en-US" altLang="zh-TW" sz="2000" dirty="0">
                  <a:solidFill>
                    <a:srgbClr val="FF0000"/>
                  </a:solidFill>
                </a:rPr>
                <a:t>52</a:t>
              </a:r>
              <a:endParaRPr lang="zh-TW" altLang="en-US" sz="2000" dirty="0">
                <a:solidFill>
                  <a:srgbClr val="FF0000"/>
                </a:solidFill>
              </a:endParaRPr>
            </a:p>
          </p:txBody>
        </p:sp>
        <p:sp>
          <p:nvSpPr>
            <p:cNvPr id="23" name="文字方塊 22"/>
            <p:cNvSpPr txBox="1"/>
            <p:nvPr/>
          </p:nvSpPr>
          <p:spPr>
            <a:xfrm>
              <a:off x="3597427" y="4335474"/>
              <a:ext cx="685800" cy="400110"/>
            </a:xfrm>
            <a:prstGeom prst="rect">
              <a:avLst/>
            </a:prstGeom>
            <a:noFill/>
          </p:spPr>
          <p:txBody>
            <a:bodyPr wrap="square" rtlCol="0">
              <a:spAutoFit/>
            </a:bodyPr>
            <a:lstStyle/>
            <a:p>
              <a:r>
                <a:rPr lang="en-US" altLang="zh-TW" sz="2000" dirty="0">
                  <a:solidFill>
                    <a:srgbClr val="FF0000"/>
                  </a:solidFill>
                </a:rPr>
                <a:t>104</a:t>
              </a:r>
              <a:endParaRPr lang="zh-TW" altLang="en-US" sz="2000" dirty="0">
                <a:solidFill>
                  <a:srgbClr val="FF0000"/>
                </a:solidFill>
              </a:endParaRPr>
            </a:p>
          </p:txBody>
        </p:sp>
        <p:sp>
          <p:nvSpPr>
            <p:cNvPr id="24" name="文字方塊 23"/>
            <p:cNvSpPr txBox="1"/>
            <p:nvPr/>
          </p:nvSpPr>
          <p:spPr>
            <a:xfrm>
              <a:off x="5102205" y="3445846"/>
              <a:ext cx="685800" cy="400110"/>
            </a:xfrm>
            <a:prstGeom prst="rect">
              <a:avLst/>
            </a:prstGeom>
            <a:noFill/>
          </p:spPr>
          <p:txBody>
            <a:bodyPr wrap="square" rtlCol="0">
              <a:spAutoFit/>
            </a:bodyPr>
            <a:lstStyle/>
            <a:p>
              <a:r>
                <a:rPr lang="en-US" altLang="zh-TW" sz="2000" dirty="0">
                  <a:solidFill>
                    <a:srgbClr val="FF0000"/>
                  </a:solidFill>
                </a:rPr>
                <a:t>104</a:t>
              </a:r>
              <a:endParaRPr lang="zh-TW" altLang="en-US" sz="2000" dirty="0">
                <a:solidFill>
                  <a:srgbClr val="FF0000"/>
                </a:solidFill>
              </a:endParaRPr>
            </a:p>
          </p:txBody>
        </p:sp>
        <p:sp>
          <p:nvSpPr>
            <p:cNvPr id="25" name="文字方塊 24"/>
            <p:cNvSpPr txBox="1"/>
            <p:nvPr/>
          </p:nvSpPr>
          <p:spPr>
            <a:xfrm>
              <a:off x="6619815" y="5083386"/>
              <a:ext cx="685800" cy="400110"/>
            </a:xfrm>
            <a:prstGeom prst="rect">
              <a:avLst/>
            </a:prstGeom>
            <a:noFill/>
          </p:spPr>
          <p:txBody>
            <a:bodyPr wrap="square" rtlCol="0">
              <a:spAutoFit/>
            </a:bodyPr>
            <a:lstStyle/>
            <a:p>
              <a:r>
                <a:rPr lang="en-US" altLang="zh-TW" sz="2000" dirty="0">
                  <a:solidFill>
                    <a:srgbClr val="FF0000"/>
                  </a:solidFill>
                </a:rPr>
                <a:t>104</a:t>
              </a:r>
              <a:endParaRPr lang="zh-TW" altLang="en-US" sz="2000" dirty="0">
                <a:solidFill>
                  <a:srgbClr val="FF0000"/>
                </a:solidFill>
              </a:endParaRPr>
            </a:p>
          </p:txBody>
        </p:sp>
        <p:sp>
          <p:nvSpPr>
            <p:cNvPr id="26" name="文字方塊 25"/>
            <p:cNvSpPr txBox="1"/>
            <p:nvPr/>
          </p:nvSpPr>
          <p:spPr>
            <a:xfrm>
              <a:off x="6654534" y="4280059"/>
              <a:ext cx="685800" cy="400110"/>
            </a:xfrm>
            <a:prstGeom prst="rect">
              <a:avLst/>
            </a:prstGeom>
            <a:noFill/>
          </p:spPr>
          <p:txBody>
            <a:bodyPr wrap="square" rtlCol="0">
              <a:spAutoFit/>
            </a:bodyPr>
            <a:lstStyle/>
            <a:p>
              <a:r>
                <a:rPr lang="en-US" altLang="zh-TW" sz="2000" dirty="0">
                  <a:solidFill>
                    <a:srgbClr val="FF0000"/>
                  </a:solidFill>
                </a:rPr>
                <a:t>104</a:t>
              </a:r>
              <a:endParaRPr lang="zh-TW" altLang="en-US" sz="2000" dirty="0">
                <a:solidFill>
                  <a:srgbClr val="FF0000"/>
                </a:solidFill>
              </a:endParaRPr>
            </a:p>
          </p:txBody>
        </p:sp>
      </p:grpSp>
      <p:grpSp>
        <p:nvGrpSpPr>
          <p:cNvPr id="47" name="群組 46"/>
          <p:cNvGrpSpPr/>
          <p:nvPr/>
        </p:nvGrpSpPr>
        <p:grpSpPr>
          <a:xfrm>
            <a:off x="1369269" y="4678450"/>
            <a:ext cx="3665900" cy="2012054"/>
            <a:chOff x="1369269" y="4678450"/>
            <a:chExt cx="3665900" cy="2012054"/>
          </a:xfrm>
        </p:grpSpPr>
        <p:sp>
          <p:nvSpPr>
            <p:cNvPr id="27" name="文字方塊 26"/>
            <p:cNvSpPr txBox="1"/>
            <p:nvPr/>
          </p:nvSpPr>
          <p:spPr>
            <a:xfrm>
              <a:off x="1438648" y="4685700"/>
              <a:ext cx="533400" cy="400110"/>
            </a:xfrm>
            <a:prstGeom prst="rect">
              <a:avLst/>
            </a:prstGeom>
            <a:noFill/>
          </p:spPr>
          <p:txBody>
            <a:bodyPr wrap="square" rtlCol="0">
              <a:spAutoFit/>
            </a:bodyPr>
            <a:lstStyle/>
            <a:p>
              <a:r>
                <a:rPr lang="en-US" altLang="zh-TW" sz="2000" dirty="0">
                  <a:solidFill>
                    <a:srgbClr val="FFC000"/>
                  </a:solidFill>
                </a:rPr>
                <a:t>57</a:t>
              </a:r>
              <a:endParaRPr lang="zh-TW" altLang="en-US" sz="2000" dirty="0">
                <a:solidFill>
                  <a:srgbClr val="FFC000"/>
                </a:solidFill>
              </a:endParaRPr>
            </a:p>
          </p:txBody>
        </p:sp>
        <p:sp>
          <p:nvSpPr>
            <p:cNvPr id="28" name="文字方塊 27"/>
            <p:cNvSpPr txBox="1"/>
            <p:nvPr/>
          </p:nvSpPr>
          <p:spPr>
            <a:xfrm>
              <a:off x="2903658" y="6290394"/>
              <a:ext cx="533400" cy="400110"/>
            </a:xfrm>
            <a:prstGeom prst="rect">
              <a:avLst/>
            </a:prstGeom>
            <a:noFill/>
          </p:spPr>
          <p:txBody>
            <a:bodyPr wrap="square" rtlCol="0">
              <a:spAutoFit/>
            </a:bodyPr>
            <a:lstStyle/>
            <a:p>
              <a:r>
                <a:rPr lang="en-US" altLang="zh-TW" sz="2000" dirty="0">
                  <a:solidFill>
                    <a:srgbClr val="FFC000"/>
                  </a:solidFill>
                </a:rPr>
                <a:t>57</a:t>
              </a:r>
              <a:endParaRPr lang="zh-TW" altLang="en-US" sz="2000" dirty="0">
                <a:solidFill>
                  <a:srgbClr val="FFC000"/>
                </a:solidFill>
              </a:endParaRPr>
            </a:p>
          </p:txBody>
        </p:sp>
        <p:sp>
          <p:nvSpPr>
            <p:cNvPr id="29" name="文字方塊 28"/>
            <p:cNvSpPr txBox="1"/>
            <p:nvPr/>
          </p:nvSpPr>
          <p:spPr>
            <a:xfrm>
              <a:off x="2896360" y="5553395"/>
              <a:ext cx="533400" cy="400110"/>
            </a:xfrm>
            <a:prstGeom prst="rect">
              <a:avLst/>
            </a:prstGeom>
            <a:noFill/>
          </p:spPr>
          <p:txBody>
            <a:bodyPr wrap="square" rtlCol="0">
              <a:spAutoFit/>
            </a:bodyPr>
            <a:lstStyle/>
            <a:p>
              <a:r>
                <a:rPr lang="en-US" altLang="zh-TW" sz="2000" dirty="0">
                  <a:solidFill>
                    <a:srgbClr val="FFC000"/>
                  </a:solidFill>
                </a:rPr>
                <a:t>57</a:t>
              </a:r>
              <a:endParaRPr lang="zh-TW" altLang="en-US" sz="2000" dirty="0">
                <a:solidFill>
                  <a:srgbClr val="FFC000"/>
                </a:solidFill>
              </a:endParaRPr>
            </a:p>
          </p:txBody>
        </p:sp>
        <p:sp>
          <p:nvSpPr>
            <p:cNvPr id="30" name="文字方塊 29"/>
            <p:cNvSpPr txBox="1"/>
            <p:nvPr/>
          </p:nvSpPr>
          <p:spPr>
            <a:xfrm>
              <a:off x="4390896" y="4746690"/>
              <a:ext cx="533400" cy="400110"/>
            </a:xfrm>
            <a:prstGeom prst="rect">
              <a:avLst/>
            </a:prstGeom>
            <a:noFill/>
          </p:spPr>
          <p:txBody>
            <a:bodyPr wrap="square" rtlCol="0">
              <a:spAutoFit/>
            </a:bodyPr>
            <a:lstStyle/>
            <a:p>
              <a:r>
                <a:rPr lang="en-US" altLang="zh-TW" sz="2000" dirty="0">
                  <a:solidFill>
                    <a:srgbClr val="FFC000"/>
                  </a:solidFill>
                </a:rPr>
                <a:t>57</a:t>
              </a:r>
              <a:endParaRPr lang="zh-TW" altLang="en-US" sz="2000" dirty="0">
                <a:solidFill>
                  <a:srgbClr val="FFC000"/>
                </a:solidFill>
              </a:endParaRPr>
            </a:p>
          </p:txBody>
        </p:sp>
        <p:sp>
          <p:nvSpPr>
            <p:cNvPr id="31" name="文字方塊 30"/>
            <p:cNvSpPr txBox="1"/>
            <p:nvPr/>
          </p:nvSpPr>
          <p:spPr>
            <a:xfrm>
              <a:off x="1459430" y="6290394"/>
              <a:ext cx="533400" cy="400110"/>
            </a:xfrm>
            <a:prstGeom prst="rect">
              <a:avLst/>
            </a:prstGeom>
            <a:noFill/>
          </p:spPr>
          <p:txBody>
            <a:bodyPr wrap="square" rtlCol="0">
              <a:spAutoFit/>
            </a:bodyPr>
            <a:lstStyle/>
            <a:p>
              <a:r>
                <a:rPr lang="en-US" altLang="zh-TW" sz="2000" dirty="0">
                  <a:solidFill>
                    <a:srgbClr val="FFC000"/>
                  </a:solidFill>
                </a:rPr>
                <a:t>57</a:t>
              </a:r>
              <a:endParaRPr lang="zh-TW" altLang="en-US" sz="2000" dirty="0">
                <a:solidFill>
                  <a:srgbClr val="FFC000"/>
                </a:solidFill>
              </a:endParaRPr>
            </a:p>
          </p:txBody>
        </p:sp>
        <p:sp>
          <p:nvSpPr>
            <p:cNvPr id="32" name="文字方塊 31"/>
            <p:cNvSpPr txBox="1"/>
            <p:nvPr/>
          </p:nvSpPr>
          <p:spPr>
            <a:xfrm>
              <a:off x="4347886" y="6271641"/>
              <a:ext cx="685800" cy="400110"/>
            </a:xfrm>
            <a:prstGeom prst="rect">
              <a:avLst/>
            </a:prstGeom>
            <a:noFill/>
          </p:spPr>
          <p:txBody>
            <a:bodyPr wrap="square" rtlCol="0">
              <a:spAutoFit/>
            </a:bodyPr>
            <a:lstStyle/>
            <a:p>
              <a:r>
                <a:rPr lang="en-US" altLang="zh-TW" sz="2000" dirty="0">
                  <a:solidFill>
                    <a:srgbClr val="FFC000"/>
                  </a:solidFill>
                </a:rPr>
                <a:t>114</a:t>
              </a:r>
              <a:endParaRPr lang="zh-TW" altLang="en-US" sz="2000" dirty="0">
                <a:solidFill>
                  <a:srgbClr val="FFC000"/>
                </a:solidFill>
              </a:endParaRPr>
            </a:p>
          </p:txBody>
        </p:sp>
        <p:sp>
          <p:nvSpPr>
            <p:cNvPr id="33" name="文字方塊 32"/>
            <p:cNvSpPr txBox="1"/>
            <p:nvPr/>
          </p:nvSpPr>
          <p:spPr>
            <a:xfrm>
              <a:off x="4349369" y="5540976"/>
              <a:ext cx="685800" cy="400110"/>
            </a:xfrm>
            <a:prstGeom prst="rect">
              <a:avLst/>
            </a:prstGeom>
            <a:noFill/>
          </p:spPr>
          <p:txBody>
            <a:bodyPr wrap="square" rtlCol="0">
              <a:spAutoFit/>
            </a:bodyPr>
            <a:lstStyle/>
            <a:p>
              <a:r>
                <a:rPr lang="en-US" altLang="zh-TW" sz="2000" dirty="0">
                  <a:solidFill>
                    <a:srgbClr val="FFC000"/>
                  </a:solidFill>
                </a:rPr>
                <a:t>114</a:t>
              </a:r>
              <a:endParaRPr lang="zh-TW" altLang="en-US" sz="2000" dirty="0">
                <a:solidFill>
                  <a:srgbClr val="FFC000"/>
                </a:solidFill>
              </a:endParaRPr>
            </a:p>
          </p:txBody>
        </p:sp>
        <p:sp>
          <p:nvSpPr>
            <p:cNvPr id="34" name="文字方塊 33"/>
            <p:cNvSpPr txBox="1"/>
            <p:nvPr/>
          </p:nvSpPr>
          <p:spPr>
            <a:xfrm>
              <a:off x="2789673" y="4678450"/>
              <a:ext cx="685800" cy="400110"/>
            </a:xfrm>
            <a:prstGeom prst="rect">
              <a:avLst/>
            </a:prstGeom>
            <a:noFill/>
          </p:spPr>
          <p:txBody>
            <a:bodyPr wrap="square" rtlCol="0">
              <a:spAutoFit/>
            </a:bodyPr>
            <a:lstStyle/>
            <a:p>
              <a:r>
                <a:rPr lang="en-US" altLang="zh-TW" sz="2000" dirty="0">
                  <a:solidFill>
                    <a:srgbClr val="FFC000"/>
                  </a:solidFill>
                </a:rPr>
                <a:t>114</a:t>
              </a:r>
              <a:endParaRPr lang="zh-TW" altLang="en-US" sz="2000" dirty="0">
                <a:solidFill>
                  <a:srgbClr val="FFC000"/>
                </a:solidFill>
              </a:endParaRPr>
            </a:p>
          </p:txBody>
        </p:sp>
        <p:sp>
          <p:nvSpPr>
            <p:cNvPr id="35" name="文字方塊 34"/>
            <p:cNvSpPr txBox="1"/>
            <p:nvPr/>
          </p:nvSpPr>
          <p:spPr>
            <a:xfrm>
              <a:off x="1369269" y="5554808"/>
              <a:ext cx="685800" cy="400110"/>
            </a:xfrm>
            <a:prstGeom prst="rect">
              <a:avLst/>
            </a:prstGeom>
            <a:noFill/>
          </p:spPr>
          <p:txBody>
            <a:bodyPr wrap="square" rtlCol="0">
              <a:spAutoFit/>
            </a:bodyPr>
            <a:lstStyle/>
            <a:p>
              <a:r>
                <a:rPr lang="en-US" altLang="zh-TW" sz="2000" dirty="0">
                  <a:solidFill>
                    <a:srgbClr val="FFC000"/>
                  </a:solidFill>
                </a:rPr>
                <a:t>114</a:t>
              </a:r>
              <a:endParaRPr lang="zh-TW" altLang="en-US" sz="2000" dirty="0">
                <a:solidFill>
                  <a:srgbClr val="FFC000"/>
                </a:solidFill>
              </a:endParaRPr>
            </a:p>
          </p:txBody>
        </p:sp>
      </p:grpSp>
      <p:grpSp>
        <p:nvGrpSpPr>
          <p:cNvPr id="49" name="群組 48"/>
          <p:cNvGrpSpPr/>
          <p:nvPr/>
        </p:nvGrpSpPr>
        <p:grpSpPr>
          <a:xfrm>
            <a:off x="3553031" y="4685509"/>
            <a:ext cx="3767522" cy="2017326"/>
            <a:chOff x="3553031" y="4685509"/>
            <a:chExt cx="3767522" cy="2017326"/>
          </a:xfrm>
        </p:grpSpPr>
        <p:sp>
          <p:nvSpPr>
            <p:cNvPr id="36" name="文字方塊 35"/>
            <p:cNvSpPr txBox="1"/>
            <p:nvPr/>
          </p:nvSpPr>
          <p:spPr>
            <a:xfrm>
              <a:off x="5178405" y="5538744"/>
              <a:ext cx="533400" cy="400110"/>
            </a:xfrm>
            <a:prstGeom prst="rect">
              <a:avLst/>
            </a:prstGeom>
            <a:noFill/>
          </p:spPr>
          <p:txBody>
            <a:bodyPr wrap="square" rtlCol="0">
              <a:spAutoFit/>
            </a:bodyPr>
            <a:lstStyle/>
            <a:p>
              <a:r>
                <a:rPr lang="en-US" altLang="zh-TW" sz="2000" dirty="0"/>
                <a:t>50</a:t>
              </a:r>
              <a:endParaRPr lang="zh-TW" altLang="en-US" sz="2000" dirty="0"/>
            </a:p>
          </p:txBody>
        </p:sp>
        <p:sp>
          <p:nvSpPr>
            <p:cNvPr id="37" name="文字方塊 36"/>
            <p:cNvSpPr txBox="1"/>
            <p:nvPr/>
          </p:nvSpPr>
          <p:spPr>
            <a:xfrm>
              <a:off x="6762343" y="4685509"/>
              <a:ext cx="533400" cy="400110"/>
            </a:xfrm>
            <a:prstGeom prst="rect">
              <a:avLst/>
            </a:prstGeom>
            <a:noFill/>
          </p:spPr>
          <p:txBody>
            <a:bodyPr wrap="square" rtlCol="0">
              <a:spAutoFit/>
            </a:bodyPr>
            <a:lstStyle/>
            <a:p>
              <a:r>
                <a:rPr lang="en-US" altLang="zh-TW" sz="2000" dirty="0"/>
                <a:t>50</a:t>
              </a:r>
              <a:endParaRPr lang="zh-TW" altLang="en-US" sz="2000" dirty="0"/>
            </a:p>
          </p:txBody>
        </p:sp>
        <p:sp>
          <p:nvSpPr>
            <p:cNvPr id="38" name="文字方塊 37"/>
            <p:cNvSpPr txBox="1"/>
            <p:nvPr/>
          </p:nvSpPr>
          <p:spPr>
            <a:xfrm>
              <a:off x="5316707" y="6302725"/>
              <a:ext cx="533400" cy="400110"/>
            </a:xfrm>
            <a:prstGeom prst="rect">
              <a:avLst/>
            </a:prstGeom>
            <a:noFill/>
          </p:spPr>
          <p:txBody>
            <a:bodyPr wrap="square" rtlCol="0">
              <a:spAutoFit/>
            </a:bodyPr>
            <a:lstStyle/>
            <a:p>
              <a:r>
                <a:rPr lang="en-US" altLang="zh-TW" sz="2000" dirty="0"/>
                <a:t>50</a:t>
              </a:r>
              <a:endParaRPr lang="zh-TW" altLang="en-US" sz="2000" dirty="0"/>
            </a:p>
          </p:txBody>
        </p:sp>
        <p:sp>
          <p:nvSpPr>
            <p:cNvPr id="39" name="文字方塊 38"/>
            <p:cNvSpPr txBox="1"/>
            <p:nvPr/>
          </p:nvSpPr>
          <p:spPr>
            <a:xfrm>
              <a:off x="3695256" y="4726607"/>
              <a:ext cx="533400" cy="400110"/>
            </a:xfrm>
            <a:prstGeom prst="rect">
              <a:avLst/>
            </a:prstGeom>
            <a:noFill/>
          </p:spPr>
          <p:txBody>
            <a:bodyPr wrap="square" rtlCol="0">
              <a:spAutoFit/>
            </a:bodyPr>
            <a:lstStyle/>
            <a:p>
              <a:r>
                <a:rPr lang="en-US" altLang="zh-TW" sz="2000" dirty="0"/>
                <a:t>50</a:t>
              </a:r>
              <a:endParaRPr lang="zh-TW" altLang="en-US" sz="2000" dirty="0"/>
            </a:p>
          </p:txBody>
        </p:sp>
        <p:sp>
          <p:nvSpPr>
            <p:cNvPr id="40" name="文字方塊 39"/>
            <p:cNvSpPr txBox="1"/>
            <p:nvPr/>
          </p:nvSpPr>
          <p:spPr>
            <a:xfrm>
              <a:off x="3705431" y="6291100"/>
              <a:ext cx="533400" cy="400110"/>
            </a:xfrm>
            <a:prstGeom prst="rect">
              <a:avLst/>
            </a:prstGeom>
            <a:noFill/>
          </p:spPr>
          <p:txBody>
            <a:bodyPr wrap="square" rtlCol="0">
              <a:spAutoFit/>
            </a:bodyPr>
            <a:lstStyle/>
            <a:p>
              <a:r>
                <a:rPr lang="en-US" altLang="zh-TW" sz="2000" dirty="0"/>
                <a:t>50</a:t>
              </a:r>
              <a:endParaRPr lang="zh-TW" altLang="en-US" sz="2000" dirty="0"/>
            </a:p>
          </p:txBody>
        </p:sp>
        <p:sp>
          <p:nvSpPr>
            <p:cNvPr id="42" name="文字方塊 41"/>
            <p:cNvSpPr txBox="1"/>
            <p:nvPr/>
          </p:nvSpPr>
          <p:spPr>
            <a:xfrm>
              <a:off x="3553031" y="5514266"/>
              <a:ext cx="685800" cy="400110"/>
            </a:xfrm>
            <a:prstGeom prst="rect">
              <a:avLst/>
            </a:prstGeom>
            <a:noFill/>
          </p:spPr>
          <p:txBody>
            <a:bodyPr wrap="square" rtlCol="0">
              <a:spAutoFit/>
            </a:bodyPr>
            <a:lstStyle/>
            <a:p>
              <a:r>
                <a:rPr lang="en-US" altLang="zh-TW" sz="2000" dirty="0"/>
                <a:t>100</a:t>
              </a:r>
              <a:endParaRPr lang="zh-TW" altLang="en-US" sz="2000" dirty="0"/>
            </a:p>
          </p:txBody>
        </p:sp>
        <p:sp>
          <p:nvSpPr>
            <p:cNvPr id="43" name="文字方塊 42"/>
            <p:cNvSpPr txBox="1"/>
            <p:nvPr/>
          </p:nvSpPr>
          <p:spPr>
            <a:xfrm>
              <a:off x="6634753" y="5492437"/>
              <a:ext cx="685800" cy="400110"/>
            </a:xfrm>
            <a:prstGeom prst="rect">
              <a:avLst/>
            </a:prstGeom>
            <a:noFill/>
          </p:spPr>
          <p:txBody>
            <a:bodyPr wrap="square" rtlCol="0">
              <a:spAutoFit/>
            </a:bodyPr>
            <a:lstStyle/>
            <a:p>
              <a:r>
                <a:rPr lang="en-US" altLang="zh-TW" sz="2000" dirty="0"/>
                <a:t>100</a:t>
              </a:r>
              <a:endParaRPr lang="zh-TW" altLang="en-US" sz="2000" dirty="0"/>
            </a:p>
          </p:txBody>
        </p:sp>
        <p:sp>
          <p:nvSpPr>
            <p:cNvPr id="44" name="文字方塊 43"/>
            <p:cNvSpPr txBox="1"/>
            <p:nvPr/>
          </p:nvSpPr>
          <p:spPr>
            <a:xfrm>
              <a:off x="6632857" y="6270782"/>
              <a:ext cx="685800" cy="400110"/>
            </a:xfrm>
            <a:prstGeom prst="rect">
              <a:avLst/>
            </a:prstGeom>
            <a:noFill/>
          </p:spPr>
          <p:txBody>
            <a:bodyPr wrap="square" rtlCol="0">
              <a:spAutoFit/>
            </a:bodyPr>
            <a:lstStyle/>
            <a:p>
              <a:r>
                <a:rPr lang="en-US" altLang="zh-TW" sz="2000" dirty="0"/>
                <a:t>100</a:t>
              </a:r>
              <a:endParaRPr lang="zh-TW" altLang="en-US" sz="2000" dirty="0"/>
            </a:p>
          </p:txBody>
        </p:sp>
        <p:sp>
          <p:nvSpPr>
            <p:cNvPr id="45" name="文字方塊 44"/>
            <p:cNvSpPr txBox="1"/>
            <p:nvPr/>
          </p:nvSpPr>
          <p:spPr>
            <a:xfrm>
              <a:off x="5049184" y="4705208"/>
              <a:ext cx="685800" cy="400110"/>
            </a:xfrm>
            <a:prstGeom prst="rect">
              <a:avLst/>
            </a:prstGeom>
            <a:noFill/>
          </p:spPr>
          <p:txBody>
            <a:bodyPr wrap="square" rtlCol="0">
              <a:spAutoFit/>
            </a:bodyPr>
            <a:lstStyle/>
            <a:p>
              <a:r>
                <a:rPr lang="en-US" altLang="zh-TW" sz="2000" dirty="0"/>
                <a:t>100</a:t>
              </a:r>
              <a:endParaRPr lang="zh-TW" altLang="en-US" sz="2000" dirty="0"/>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3429000" y="3095873"/>
            <a:ext cx="6357630" cy="704850"/>
          </a:xfrm>
        </p:spPr>
        <p:txBody>
          <a:bodyPr/>
          <a:lstStyle/>
          <a:p>
            <a:r>
              <a:rPr lang="en-US" altLang="zh-TW" sz="3200" dirty="0"/>
              <a:t>Expand each element of the input</a:t>
            </a:r>
            <a:endParaRPr lang="zh-TW" altLang="en-US" sz="3200" dirty="0"/>
          </a:p>
        </p:txBody>
      </p:sp>
      <p:pic>
        <p:nvPicPr>
          <p:cNvPr id="5" name="內容版面配置區 4"/>
          <p:cNvPicPr>
            <a:picLocks noGrp="1" noChangeAspect="1"/>
          </p:cNvPicPr>
          <p:nvPr>
            <p:ph idx="1"/>
          </p:nvPr>
        </p:nvPicPr>
        <p:blipFill>
          <a:blip r:embed="rId1"/>
          <a:stretch>
            <a:fillRect/>
          </a:stretch>
        </p:blipFill>
        <p:spPr>
          <a:xfrm>
            <a:off x="1899930" y="3933826"/>
            <a:ext cx="7782540" cy="2438400"/>
          </a:xfrm>
          <a:prstGeom prst="rect">
            <a:avLst/>
          </a:prstGeom>
        </p:spPr>
      </p:pic>
      <p:pic>
        <p:nvPicPr>
          <p:cNvPr id="4" name="圖片 3"/>
          <p:cNvPicPr>
            <a:picLocks noChangeAspect="1"/>
          </p:cNvPicPr>
          <p:nvPr/>
        </p:nvPicPr>
        <p:blipFill>
          <a:blip r:embed="rId2"/>
          <a:stretch>
            <a:fillRect/>
          </a:stretch>
        </p:blipFill>
        <p:spPr>
          <a:xfrm>
            <a:off x="685373" y="115115"/>
            <a:ext cx="10526594" cy="3161485"/>
          </a:xfrm>
          <a:prstGeom prst="rect">
            <a:avLst/>
          </a:prstGeom>
        </p:spPr>
      </p:pic>
      <p:sp>
        <p:nvSpPr>
          <p:cNvPr id="6" name="標題 1"/>
          <p:cNvSpPr txBox="1"/>
          <p:nvPr/>
        </p:nvSpPr>
        <p:spPr bwMode="auto">
          <a:xfrm>
            <a:off x="3858802" y="6152904"/>
            <a:ext cx="5791200" cy="704850"/>
          </a:xfrm>
          <a:prstGeom prst="rect">
            <a:avLst/>
          </a:prstGeom>
          <a:noFill/>
          <a:ln w="9525">
            <a:noFill/>
            <a:miter lim="800000"/>
          </a:ln>
        </p:spPr>
        <p:txBody>
          <a:bodyPr vert="horz" wrap="square" lIns="0" tIns="45720" rIns="0" bIns="0" numCol="1" anchor="b" anchorCtr="0" compatLnSpc="1"/>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anose="020F0502020204030204" pitchFamily="34" charset="0"/>
              </a:defRPr>
            </a:lvl2pPr>
            <a:lvl3pPr algn="l" rtl="0" eaLnBrk="1" fontAlgn="base" hangingPunct="1">
              <a:spcBef>
                <a:spcPct val="0"/>
              </a:spcBef>
              <a:spcAft>
                <a:spcPct val="0"/>
              </a:spcAft>
              <a:defRPr sz="5000">
                <a:solidFill>
                  <a:schemeClr val="tx2"/>
                </a:solidFill>
                <a:latin typeface="Calibri" panose="020F0502020204030204" pitchFamily="34" charset="0"/>
              </a:defRPr>
            </a:lvl3pPr>
            <a:lvl4pPr algn="l" rtl="0" eaLnBrk="1" fontAlgn="base" hangingPunct="1">
              <a:spcBef>
                <a:spcPct val="0"/>
              </a:spcBef>
              <a:spcAft>
                <a:spcPct val="0"/>
              </a:spcAft>
              <a:defRPr sz="5000">
                <a:solidFill>
                  <a:schemeClr val="tx2"/>
                </a:solidFill>
                <a:latin typeface="Calibri" panose="020F0502020204030204" pitchFamily="34" charset="0"/>
              </a:defRPr>
            </a:lvl4pPr>
            <a:lvl5pPr algn="l" rtl="0" eaLnBrk="1" fontAlgn="base" hangingPunct="1">
              <a:spcBef>
                <a:spcPct val="0"/>
              </a:spcBef>
              <a:spcAft>
                <a:spcPct val="0"/>
              </a:spcAft>
              <a:defRPr sz="5000">
                <a:solidFill>
                  <a:schemeClr val="tx2"/>
                </a:solidFill>
                <a:latin typeface="Calibri" panose="020F0502020204030204" pitchFamily="34" charset="0"/>
              </a:defRPr>
            </a:lvl5pPr>
            <a:lvl6pPr marL="457200" algn="l" rtl="0" eaLnBrk="1" fontAlgn="base" hangingPunct="1">
              <a:spcBef>
                <a:spcPct val="0"/>
              </a:spcBef>
              <a:spcAft>
                <a:spcPct val="0"/>
              </a:spcAft>
              <a:defRPr sz="5000">
                <a:solidFill>
                  <a:schemeClr val="tx2"/>
                </a:solidFill>
                <a:latin typeface="Calibri" panose="020F0502020204030204" pitchFamily="34" charset="0"/>
              </a:defRPr>
            </a:lvl6pPr>
            <a:lvl7pPr marL="914400" algn="l" rtl="0" eaLnBrk="1" fontAlgn="base" hangingPunct="1">
              <a:spcBef>
                <a:spcPct val="0"/>
              </a:spcBef>
              <a:spcAft>
                <a:spcPct val="0"/>
              </a:spcAft>
              <a:defRPr sz="5000">
                <a:solidFill>
                  <a:schemeClr val="tx2"/>
                </a:solidFill>
                <a:latin typeface="Calibri" panose="020F0502020204030204" pitchFamily="34" charset="0"/>
              </a:defRPr>
            </a:lvl7pPr>
            <a:lvl8pPr marL="1371600" algn="l" rtl="0" eaLnBrk="1" fontAlgn="base" hangingPunct="1">
              <a:spcBef>
                <a:spcPct val="0"/>
              </a:spcBef>
              <a:spcAft>
                <a:spcPct val="0"/>
              </a:spcAft>
              <a:defRPr sz="5000">
                <a:solidFill>
                  <a:schemeClr val="tx2"/>
                </a:solidFill>
                <a:latin typeface="Calibri" panose="020F0502020204030204" pitchFamily="34" charset="0"/>
              </a:defRPr>
            </a:lvl8pPr>
            <a:lvl9pPr marL="1828800" algn="l" rtl="0" eaLnBrk="1" fontAlgn="base" hangingPunct="1">
              <a:spcBef>
                <a:spcPct val="0"/>
              </a:spcBef>
              <a:spcAft>
                <a:spcPct val="0"/>
              </a:spcAft>
              <a:defRPr sz="5000">
                <a:solidFill>
                  <a:schemeClr val="tx2"/>
                </a:solidFill>
                <a:latin typeface="Calibri" panose="020F0502020204030204" pitchFamily="34" charset="0"/>
              </a:defRPr>
            </a:lvl9pPr>
          </a:lstStyle>
          <a:p>
            <a:r>
              <a:rPr kumimoji="0" lang="en-US" altLang="zh-TW" sz="3200" dirty="0"/>
              <a:t>Combine together</a:t>
            </a:r>
            <a:endParaRPr kumimoji="0" lang="zh-TW" altLang="en-US" sz="3200" dirty="0"/>
          </a:p>
        </p:txBody>
      </p:sp>
    </p:spTree>
  </p:cSld>
  <p:clrMapOvr>
    <a:masterClrMapping/>
  </p:clrMapOvr>
  <p:transition>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1"/>
          <a:stretch>
            <a:fillRect/>
          </a:stretch>
        </p:blipFill>
        <p:spPr>
          <a:xfrm>
            <a:off x="838200" y="1142202"/>
            <a:ext cx="10621857" cy="5715798"/>
          </a:xfrm>
          <a:prstGeom prst="rect">
            <a:avLst/>
          </a:prstGeom>
        </p:spPr>
      </p:pic>
      <p:sp>
        <p:nvSpPr>
          <p:cNvPr id="7" name="標題 1"/>
          <p:cNvSpPr>
            <a:spLocks noGrp="1"/>
          </p:cNvSpPr>
          <p:nvPr>
            <p:ph type="title"/>
          </p:nvPr>
        </p:nvSpPr>
        <p:spPr>
          <a:xfrm>
            <a:off x="662728" y="351630"/>
            <a:ext cx="10972800" cy="514350"/>
          </a:xfrm>
        </p:spPr>
        <p:txBody>
          <a:bodyPr/>
          <a:lstStyle/>
          <a:p>
            <a:r>
              <a:rPr lang="en-US" altLang="zh-TW" dirty="0">
                <a:latin typeface="Arial" panose="020B0604020202020204" pitchFamily="34" charset="0"/>
                <a:cs typeface="Arial" panose="020B0604020202020204" pitchFamily="34" charset="0"/>
              </a:rPr>
              <a:t>Transposed convolution</a:t>
            </a:r>
            <a:endParaRPr lang="zh-TW" altLang="en-US"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0201" y="5638800"/>
            <a:ext cx="10972800" cy="731834"/>
          </a:xfrm>
        </p:spPr>
        <p:txBody>
          <a:bodyPr/>
          <a:lstStyle/>
          <a:p>
            <a:r>
              <a:rPr lang="en-US" altLang="zh-TW" sz="1800" dirty="0">
                <a:latin typeface="Arial" panose="020B0604020202020204" pitchFamily="34" charset="0"/>
                <a:cs typeface="Arial" panose="020B0604020202020204" pitchFamily="34" charset="0"/>
              </a:rPr>
              <a:t>z=s-1, p’=k-p-1, s’=1, where s, k, p respectively denote the stride, kernel, and padding</a:t>
            </a:r>
            <a:endParaRPr lang="en-US" altLang="zh-TW" sz="1800" dirty="0">
              <a:latin typeface="Arial" panose="020B0604020202020204" pitchFamily="34" charset="0"/>
              <a:cs typeface="Arial" panose="020B0604020202020204" pitchFamily="34" charset="0"/>
            </a:endParaRPr>
          </a:p>
          <a:p>
            <a:r>
              <a:rPr lang="en-US" altLang="zh-TW" sz="1800" dirty="0">
                <a:latin typeface="Arial" panose="020B0604020202020204" pitchFamily="34" charset="0"/>
                <a:cs typeface="Arial" panose="020B0604020202020204" pitchFamily="34" charset="0"/>
              </a:rPr>
              <a:t>o=(i-1)*s+k-2p, where </a:t>
            </a:r>
            <a:r>
              <a:rPr lang="en-US" altLang="zh-TW" sz="1800" dirty="0" err="1">
                <a:latin typeface="Arial" panose="020B0604020202020204" pitchFamily="34" charset="0"/>
                <a:cs typeface="Arial" panose="020B0604020202020204" pitchFamily="34" charset="0"/>
              </a:rPr>
              <a:t>i</a:t>
            </a:r>
            <a:r>
              <a:rPr lang="en-US" altLang="zh-TW" sz="1800" dirty="0">
                <a:latin typeface="Arial" panose="020B0604020202020204" pitchFamily="34" charset="0"/>
                <a:cs typeface="Arial" panose="020B0604020202020204" pitchFamily="34" charset="0"/>
              </a:rPr>
              <a:t> and o respectively denote the input and output sizes</a:t>
            </a:r>
            <a:endParaRPr lang="zh-TW" altLang="en-US" sz="1800" dirty="0">
              <a:latin typeface="Arial" panose="020B0604020202020204" pitchFamily="34" charset="0"/>
              <a:cs typeface="Arial" panose="020B0604020202020204" pitchFamily="34" charset="0"/>
            </a:endParaRPr>
          </a:p>
        </p:txBody>
      </p:sp>
      <p:pic>
        <p:nvPicPr>
          <p:cNvPr id="4" name="圖片 3"/>
          <p:cNvPicPr>
            <a:picLocks noChangeAspect="1"/>
          </p:cNvPicPr>
          <p:nvPr/>
        </p:nvPicPr>
        <p:blipFill>
          <a:blip r:embed="rId1"/>
          <a:stretch>
            <a:fillRect/>
          </a:stretch>
        </p:blipFill>
        <p:spPr>
          <a:xfrm>
            <a:off x="842229" y="1905000"/>
            <a:ext cx="10507541" cy="3810000"/>
          </a:xfrm>
          <a:prstGeom prst="rect">
            <a:avLst/>
          </a:prstGeom>
        </p:spPr>
      </p:pic>
      <p:sp>
        <p:nvSpPr>
          <p:cNvPr id="5" name="標題 1"/>
          <p:cNvSpPr>
            <a:spLocks noGrp="1"/>
          </p:cNvSpPr>
          <p:nvPr>
            <p:ph type="title"/>
          </p:nvPr>
        </p:nvSpPr>
        <p:spPr>
          <a:xfrm>
            <a:off x="609599" y="1219200"/>
            <a:ext cx="10972800" cy="514350"/>
          </a:xfrm>
        </p:spPr>
        <p:txBody>
          <a:bodyPr/>
          <a:lstStyle/>
          <a:p>
            <a:r>
              <a:rPr lang="en-US" altLang="zh-TW" dirty="0">
                <a:latin typeface="Arial" panose="020B0604020202020204" pitchFamily="34" charset="0"/>
                <a:cs typeface="Arial" panose="020B0604020202020204" pitchFamily="34" charset="0"/>
              </a:rPr>
              <a:t>Stride and padding</a:t>
            </a:r>
            <a:endParaRPr lang="zh-TW" altLang="en-US"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DCGAN</a:t>
            </a:r>
            <a:endParaRPr lang="zh-TW" altLang="en-US" dirty="0"/>
          </a:p>
        </p:txBody>
      </p:sp>
      <p:pic>
        <p:nvPicPr>
          <p:cNvPr id="4" name="圖片 3"/>
          <p:cNvPicPr>
            <a:picLocks noChangeAspect="1"/>
          </p:cNvPicPr>
          <p:nvPr/>
        </p:nvPicPr>
        <p:blipFill>
          <a:blip r:embed="rId1"/>
          <a:stretch>
            <a:fillRect/>
          </a:stretch>
        </p:blipFill>
        <p:spPr>
          <a:xfrm>
            <a:off x="1600200" y="1935166"/>
            <a:ext cx="10214548" cy="4376706"/>
          </a:xfrm>
          <a:prstGeom prst="rect">
            <a:avLst/>
          </a:prstGeom>
        </p:spPr>
      </p:pic>
    </p:spTree>
  </p:cSld>
  <p:clrMapOvr>
    <a:masterClrMapping/>
  </p:clrMapOvr>
  <p:transition>
    <p:zoom/>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7" name="Rectangle 2"/>
          <p:cNvSpPr>
            <a:spLocks noGrp="1" noChangeArrowheads="1"/>
          </p:cNvSpPr>
          <p:nvPr>
            <p:ph type="title"/>
          </p:nvPr>
        </p:nvSpPr>
        <p:spPr/>
        <p:txBody>
          <a:bodyPr/>
          <a:lstStyle/>
          <a:p>
            <a:pPr eaLnBrk="1" hangingPunct="1"/>
            <a:r>
              <a:rPr lang="en-US" altLang="zh-TW" sz="4800" dirty="0">
                <a:latin typeface="Arial" panose="020B0604020202020204" pitchFamily="34" charset="0"/>
                <a:ea typeface="新細明體" panose="02020500000000000000" charset="-120"/>
                <a:cs typeface="Arial" panose="020B0604020202020204" pitchFamily="34" charset="0"/>
              </a:rPr>
              <a:t>Neural Network as a Classifier</a:t>
            </a:r>
            <a:endParaRPr lang="en-US" altLang="zh-TW" sz="4800" dirty="0">
              <a:latin typeface="Arial" panose="020B0604020202020204" pitchFamily="34" charset="0"/>
              <a:ea typeface="新細明體" panose="02020500000000000000" charset="-120"/>
              <a:cs typeface="Arial" panose="020B0604020202020204" pitchFamily="34" charset="0"/>
            </a:endParaRPr>
          </a:p>
        </p:txBody>
      </p:sp>
      <p:sp>
        <p:nvSpPr>
          <p:cNvPr id="59398" name="Rectangle 3"/>
          <p:cNvSpPr>
            <a:spLocks noGrp="1" noChangeArrowheads="1"/>
          </p:cNvSpPr>
          <p:nvPr>
            <p:ph idx="1"/>
          </p:nvPr>
        </p:nvSpPr>
        <p:spPr>
          <a:xfrm>
            <a:off x="604476" y="1859216"/>
            <a:ext cx="10972799" cy="5181600"/>
          </a:xfrm>
        </p:spPr>
        <p:txBody>
          <a:bodyPr/>
          <a:lstStyle/>
          <a:p>
            <a:pPr>
              <a:spcBef>
                <a:spcPts val="0"/>
              </a:spcBef>
            </a:pPr>
            <a:r>
              <a:rPr lang="en-US" altLang="zh-TW" sz="2400" dirty="0">
                <a:latin typeface="Arial" panose="020B0604020202020204" pitchFamily="34" charset="0"/>
                <a:ea typeface="新細明體" panose="02020500000000000000" charset="-120"/>
                <a:cs typeface="Arial" panose="020B0604020202020204" pitchFamily="34" charset="0"/>
              </a:rPr>
              <a:t>Weakness</a:t>
            </a:r>
            <a:endParaRPr lang="en-US" altLang="zh-TW" sz="2400" dirty="0">
              <a:latin typeface="Arial" panose="020B0604020202020204" pitchFamily="34" charset="0"/>
              <a:ea typeface="新細明體" panose="02020500000000000000" charset="-120"/>
              <a:cs typeface="Arial" panose="020B0604020202020204" pitchFamily="34" charset="0"/>
            </a:endParaRPr>
          </a:p>
          <a:p>
            <a:pPr lvl="1">
              <a:spcBef>
                <a:spcPts val="0"/>
              </a:spcBef>
            </a:pPr>
            <a:r>
              <a:rPr lang="en-US" altLang="zh-TW" sz="2000" dirty="0">
                <a:latin typeface="Arial" panose="020B0604020202020204" pitchFamily="34" charset="0"/>
                <a:ea typeface="新細明體" panose="02020500000000000000" charset="-120"/>
                <a:cs typeface="Arial" panose="020B0604020202020204" pitchFamily="34" charset="0"/>
              </a:rPr>
              <a:t>Long training time </a:t>
            </a:r>
            <a:endParaRPr lang="en-US" altLang="zh-TW" sz="2000" dirty="0">
              <a:latin typeface="Arial" panose="020B0604020202020204" pitchFamily="34" charset="0"/>
              <a:ea typeface="新細明體" panose="02020500000000000000" charset="-120"/>
              <a:cs typeface="Arial" panose="020B0604020202020204" pitchFamily="34" charset="0"/>
            </a:endParaRPr>
          </a:p>
          <a:p>
            <a:pPr lvl="1">
              <a:spcBef>
                <a:spcPts val="0"/>
              </a:spcBef>
            </a:pPr>
            <a:r>
              <a:rPr lang="en-US" altLang="zh-TW" sz="2000" dirty="0">
                <a:latin typeface="Arial" panose="020B0604020202020204" pitchFamily="34" charset="0"/>
                <a:ea typeface="新細明體" panose="02020500000000000000" charset="-120"/>
                <a:cs typeface="Arial" panose="020B0604020202020204" pitchFamily="34" charset="0"/>
              </a:rPr>
              <a:t>Require a number of parameters typically best determined empirically, e.g., the network topology or “structure." </a:t>
            </a:r>
            <a:endParaRPr lang="en-US" altLang="zh-TW" sz="2000" dirty="0">
              <a:latin typeface="Arial" panose="020B0604020202020204" pitchFamily="34" charset="0"/>
              <a:ea typeface="新細明體" panose="02020500000000000000" charset="-120"/>
              <a:cs typeface="Arial" panose="020B0604020202020204" pitchFamily="34" charset="0"/>
            </a:endParaRPr>
          </a:p>
          <a:p>
            <a:pPr lvl="1">
              <a:spcBef>
                <a:spcPts val="0"/>
              </a:spcBef>
            </a:pPr>
            <a:r>
              <a:rPr lang="en-US" altLang="zh-TW" sz="2000" dirty="0">
                <a:latin typeface="Arial" panose="020B0604020202020204" pitchFamily="34" charset="0"/>
                <a:ea typeface="新細明體" panose="02020500000000000000" charset="-120"/>
                <a:cs typeface="Arial" panose="020B0604020202020204" pitchFamily="34" charset="0"/>
              </a:rPr>
              <a:t>Poor interpretability: Difficult to interpret the symbolic meaning behind the learned weights and of “hidden units" in the network</a:t>
            </a:r>
            <a:endParaRPr lang="en-US" altLang="zh-TW" sz="2000" dirty="0">
              <a:latin typeface="Arial" panose="020B0604020202020204" pitchFamily="34" charset="0"/>
              <a:ea typeface="新細明體" panose="02020500000000000000" charset="-120"/>
              <a:cs typeface="Arial" panose="020B0604020202020204" pitchFamily="34" charset="0"/>
            </a:endParaRPr>
          </a:p>
          <a:p>
            <a:pPr>
              <a:spcBef>
                <a:spcPts val="0"/>
              </a:spcBef>
            </a:pPr>
            <a:r>
              <a:rPr lang="en-US" altLang="zh-TW" sz="2400" dirty="0">
                <a:latin typeface="Arial" panose="020B0604020202020204" pitchFamily="34" charset="0"/>
                <a:ea typeface="新細明體" panose="02020500000000000000" charset="-120"/>
                <a:cs typeface="Arial" panose="020B0604020202020204" pitchFamily="34" charset="0"/>
              </a:rPr>
              <a:t>Strength</a:t>
            </a:r>
            <a:endParaRPr lang="en-US" altLang="zh-TW" sz="2400" dirty="0">
              <a:latin typeface="Arial" panose="020B0604020202020204" pitchFamily="34" charset="0"/>
              <a:ea typeface="新細明體" panose="02020500000000000000" charset="-120"/>
              <a:cs typeface="Arial" panose="020B0604020202020204" pitchFamily="34" charset="0"/>
            </a:endParaRPr>
          </a:p>
          <a:p>
            <a:pPr lvl="1">
              <a:spcBef>
                <a:spcPts val="0"/>
              </a:spcBef>
            </a:pPr>
            <a:r>
              <a:rPr lang="en-US" altLang="zh-TW" sz="2000" dirty="0">
                <a:latin typeface="Arial" panose="020B0604020202020204" pitchFamily="34" charset="0"/>
                <a:ea typeface="新細明體" panose="02020500000000000000" charset="-120"/>
                <a:cs typeface="Arial" panose="020B0604020202020204" pitchFamily="34" charset="0"/>
              </a:rPr>
              <a:t>High tolerance to noisy data </a:t>
            </a:r>
            <a:endParaRPr lang="en-US" altLang="zh-TW" sz="2000" dirty="0">
              <a:latin typeface="Arial" panose="020B0604020202020204" pitchFamily="34" charset="0"/>
              <a:ea typeface="新細明體" panose="02020500000000000000" charset="-120"/>
              <a:cs typeface="Arial" panose="020B0604020202020204" pitchFamily="34" charset="0"/>
            </a:endParaRPr>
          </a:p>
          <a:p>
            <a:pPr lvl="1">
              <a:spcBef>
                <a:spcPts val="0"/>
              </a:spcBef>
            </a:pPr>
            <a:r>
              <a:rPr lang="en-US" altLang="zh-TW" sz="2000" dirty="0">
                <a:latin typeface="Arial" panose="020B0604020202020204" pitchFamily="34" charset="0"/>
                <a:ea typeface="新細明體" panose="02020500000000000000" charset="-120"/>
                <a:cs typeface="Arial" panose="020B0604020202020204" pitchFamily="34" charset="0"/>
              </a:rPr>
              <a:t>Ability to classify untrained patterns </a:t>
            </a:r>
            <a:endParaRPr lang="en-US" altLang="zh-TW" sz="2000" dirty="0">
              <a:latin typeface="Arial" panose="020B0604020202020204" pitchFamily="34" charset="0"/>
              <a:ea typeface="新細明體" panose="02020500000000000000" charset="-120"/>
              <a:cs typeface="Arial" panose="020B0604020202020204" pitchFamily="34" charset="0"/>
            </a:endParaRPr>
          </a:p>
          <a:p>
            <a:pPr lvl="1">
              <a:spcBef>
                <a:spcPts val="0"/>
              </a:spcBef>
            </a:pPr>
            <a:r>
              <a:rPr lang="en-US" altLang="zh-TW" sz="2000" dirty="0">
                <a:latin typeface="Arial" panose="020B0604020202020204" pitchFamily="34" charset="0"/>
                <a:ea typeface="新細明體" panose="02020500000000000000" charset="-120"/>
                <a:cs typeface="Arial" panose="020B0604020202020204" pitchFamily="34" charset="0"/>
              </a:rPr>
              <a:t>Well-suited for continuous-valued inputs and outputs</a:t>
            </a:r>
            <a:endParaRPr lang="en-US" altLang="zh-TW" sz="2000" dirty="0">
              <a:latin typeface="Arial" panose="020B0604020202020204" pitchFamily="34" charset="0"/>
              <a:ea typeface="新細明體" panose="02020500000000000000" charset="-120"/>
              <a:cs typeface="Arial" panose="020B0604020202020204" pitchFamily="34" charset="0"/>
            </a:endParaRPr>
          </a:p>
          <a:p>
            <a:pPr lvl="1">
              <a:spcBef>
                <a:spcPts val="0"/>
              </a:spcBef>
            </a:pPr>
            <a:r>
              <a:rPr lang="en-US" altLang="zh-TW" sz="2000" dirty="0">
                <a:latin typeface="Arial" panose="020B0604020202020204" pitchFamily="34" charset="0"/>
                <a:ea typeface="新細明體" panose="02020500000000000000" charset="-120"/>
                <a:cs typeface="Arial" panose="020B0604020202020204" pitchFamily="34" charset="0"/>
              </a:rPr>
              <a:t>Successful on a wide array of real-world data</a:t>
            </a:r>
            <a:endParaRPr lang="en-US" altLang="zh-TW" sz="2000" dirty="0">
              <a:latin typeface="Arial" panose="020B0604020202020204" pitchFamily="34" charset="0"/>
              <a:ea typeface="新細明體" panose="02020500000000000000" charset="-120"/>
              <a:cs typeface="Arial" panose="020B0604020202020204" pitchFamily="34" charset="0"/>
            </a:endParaRPr>
          </a:p>
          <a:p>
            <a:pPr lvl="1">
              <a:spcBef>
                <a:spcPts val="0"/>
              </a:spcBef>
            </a:pPr>
            <a:r>
              <a:rPr lang="en-US" altLang="zh-TW" sz="2000" dirty="0">
                <a:latin typeface="Arial" panose="020B0604020202020204" pitchFamily="34" charset="0"/>
                <a:ea typeface="新細明體" panose="02020500000000000000" charset="-120"/>
                <a:cs typeface="Arial" panose="020B0604020202020204" pitchFamily="34" charset="0"/>
              </a:rPr>
              <a:t>Algorithms are inherently parallel</a:t>
            </a:r>
            <a:endParaRPr lang="en-US" altLang="zh-TW" sz="2000" dirty="0">
              <a:latin typeface="Arial" panose="020B0604020202020204" pitchFamily="34" charset="0"/>
              <a:ea typeface="新細明體" panose="02020500000000000000" charset="-120"/>
              <a:cs typeface="Arial" panose="020B0604020202020204" pitchFamily="34" charset="0"/>
            </a:endParaRPr>
          </a:p>
          <a:p>
            <a:pPr lvl="1">
              <a:spcBef>
                <a:spcPts val="0"/>
              </a:spcBef>
            </a:pPr>
            <a:r>
              <a:rPr lang="en-US" altLang="zh-TW" sz="2000" dirty="0">
                <a:latin typeface="Arial" panose="020B0604020202020204" pitchFamily="34" charset="0"/>
                <a:ea typeface="新細明體" panose="02020500000000000000" charset="-120"/>
                <a:cs typeface="Arial" panose="020B0604020202020204" pitchFamily="34" charset="0"/>
              </a:rPr>
              <a:t>Techniques have recently been developed for the extraction of rules from trained neural networks</a:t>
            </a:r>
            <a:endParaRPr lang="en-US" altLang="zh-TW" sz="2000" dirty="0">
              <a:latin typeface="Arial" panose="020B0604020202020204" pitchFamily="34" charset="0"/>
              <a:ea typeface="新細明體" panose="02020500000000000000" charset="-12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Attention in a seq2seq</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65AAF7AC-F2AB-48B0-9BE0-B3D77C41F41D}"/>
                  </a:ext>
                </a:extLst>
              </p:cNvPr>
              <p:cNvSpPr>
                <a:spLocks noGrp="1"/>
              </p:cNvSpPr>
              <p:nvPr>
                <p:ph idx="1"/>
              </p:nvPr>
            </p:nvSpPr>
            <p:spPr/>
            <p:txBody>
              <a:bodyPr/>
              <a:lstStyle/>
              <a:p>
                <a:r>
                  <a:rPr lang="en-US" altLang="zh-TW" sz="2400" dirty="0">
                    <a:latin typeface="Arial" panose="020B0604020202020204" pitchFamily="34" charset="0"/>
                    <a:cs typeface="Arial" panose="020B0604020202020204" pitchFamily="34" charset="0"/>
                  </a:rPr>
                  <a:t>Given a sequence </a:t>
                </a:r>
                <a:r>
                  <a:rPr lang="en-US" altLang="zh-TW" sz="2400" b="1" i="1" dirty="0">
                    <a:latin typeface="Arial" panose="020B0604020202020204" pitchFamily="34" charset="0"/>
                    <a:cs typeface="Arial" panose="020B0604020202020204" pitchFamily="34" charset="0"/>
                  </a:rPr>
                  <a:t>x</a:t>
                </a:r>
                <a:r>
                  <a:rPr lang="en-US" altLang="zh-TW"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𝑥</m:t>
                        </m:r>
                      </m:e>
                      <m:sub>
                        <m:r>
                          <a:rPr lang="en-US" altLang="zh-TW" sz="2400" i="1">
                            <a:latin typeface="Cambria Math" panose="02040503050406030204" pitchFamily="18" charset="0"/>
                            <a:cs typeface="Arial" panose="020B0604020202020204" pitchFamily="34" charset="0"/>
                          </a:rPr>
                          <m:t>1</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𝑥</m:t>
                        </m:r>
                      </m:e>
                      <m:sub>
                        <m:r>
                          <a:rPr lang="en-US" altLang="zh-TW" sz="2400" i="1">
                            <a:latin typeface="Cambria Math" panose="02040503050406030204" pitchFamily="18" charset="0"/>
                            <a:cs typeface="Arial" panose="020B0604020202020204" pitchFamily="34" charset="0"/>
                          </a:rPr>
                          <m:t>2</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𝑥</m:t>
                        </m:r>
                      </m:e>
                      <m:sub>
                        <m:r>
                          <a:rPr lang="en-US" altLang="zh-TW" sz="2400" b="0" i="1" smtClean="0">
                            <a:latin typeface="Cambria Math" panose="02040503050406030204" pitchFamily="18" charset="0"/>
                            <a:cs typeface="Arial" panose="020B0604020202020204" pitchFamily="34" charset="0"/>
                          </a:rPr>
                          <m:t>𝑛</m:t>
                        </m:r>
                      </m:sub>
                    </m:sSub>
                  </m:oMath>
                </a14:m>
                <a:r>
                  <a:rPr lang="en-US" altLang="zh-TW" sz="2400" dirty="0">
                    <a:latin typeface="Arial" panose="020B0604020202020204" pitchFamily="34" charset="0"/>
                    <a:cs typeface="Arial" panose="020B0604020202020204" pitchFamily="34" charset="0"/>
                  </a:rPr>
                  <a:t>), translation is to find a target sentence </a:t>
                </a:r>
                <a:r>
                  <a:rPr lang="en-US" altLang="zh-TW" sz="2400" b="1" i="1" dirty="0">
                    <a:latin typeface="Arial" panose="020B0604020202020204" pitchFamily="34" charset="0"/>
                    <a:cs typeface="Arial" panose="020B0604020202020204" pitchFamily="34" charset="0"/>
                  </a:rPr>
                  <a:t>y</a:t>
                </a:r>
                <a:r>
                  <a:rPr lang="en-US" altLang="zh-TW" sz="2400" dirty="0">
                    <a:latin typeface="Arial" panose="020B0604020202020204" pitchFamily="34" charset="0"/>
                    <a:cs typeface="Arial" panose="020B0604020202020204" pitchFamily="34" charset="0"/>
                  </a:rPr>
                  <a:t> that maximizes the conditional probability of </a:t>
                </a:r>
                <a:r>
                  <a:rPr lang="en-US" altLang="zh-TW" sz="2400" b="1" i="1" dirty="0">
                    <a:latin typeface="Arial" panose="020B0604020202020204" pitchFamily="34" charset="0"/>
                    <a:cs typeface="Arial" panose="020B0604020202020204" pitchFamily="34" charset="0"/>
                  </a:rPr>
                  <a:t>y</a:t>
                </a:r>
                <a:r>
                  <a:rPr lang="en-US" altLang="zh-TW" sz="2400" dirty="0">
                    <a:latin typeface="Arial" panose="020B0604020202020204" pitchFamily="34" charset="0"/>
                    <a:cs typeface="Arial" panose="020B0604020202020204" pitchFamily="34" charset="0"/>
                  </a:rPr>
                  <a:t> given a source sentence </a:t>
                </a:r>
                <a:r>
                  <a:rPr lang="en-US" altLang="zh-TW" sz="2400" b="1" i="1" dirty="0">
                    <a:latin typeface="Arial" panose="020B0604020202020204" pitchFamily="34" charset="0"/>
                    <a:cs typeface="Arial" panose="020B0604020202020204" pitchFamily="34" charset="0"/>
                  </a:rPr>
                  <a:t>x</a:t>
                </a:r>
                <a:r>
                  <a:rPr lang="en-US" altLang="zh-TW" sz="2400" dirty="0">
                    <a:latin typeface="Arial" panose="020B0604020202020204" pitchFamily="34" charset="0"/>
                    <a:cs typeface="Arial" panose="020B0604020202020204" pitchFamily="34" charset="0"/>
                  </a:rPr>
                  <a:t>, i.e. </a:t>
                </a:r>
                <a14:m>
                  <m:oMath xmlns:m="http://schemas.openxmlformats.org/officeDocument/2006/math">
                    <m:func>
                      <m:funcPr>
                        <m:ctrlPr>
                          <a:rPr lang="en-US" altLang="zh-TW" sz="2400" b="0" i="1" smtClean="0">
                            <a:latin typeface="Cambria Math" panose="02040503050406030204" pitchFamily="18" charset="0"/>
                          </a:rPr>
                        </m:ctrlPr>
                      </m:funcPr>
                      <m:fName>
                        <m:r>
                          <m:rPr>
                            <m:sty m:val="p"/>
                          </m:rPr>
                          <a:rPr lang="en-US" altLang="zh-TW" sz="2400" b="0" i="0" smtClean="0">
                            <a:latin typeface="Cambria Math" panose="02040503050406030204" pitchFamily="18" charset="0"/>
                          </a:rPr>
                          <m:t>arg</m:t>
                        </m:r>
                      </m:fName>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𝑚𝑎𝑥</m:t>
                            </m:r>
                          </m:e>
                          <m:sub>
                            <m:r>
                              <a:rPr lang="en-US" altLang="zh-TW" sz="2400" b="0" i="1" smtClean="0">
                                <a:latin typeface="Cambria Math" panose="02040503050406030204" pitchFamily="18" charset="0"/>
                              </a:rPr>
                              <m:t>𝑦</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𝑝</m:t>
                        </m:r>
                        <m:r>
                          <a:rPr lang="en-US" altLang="zh-TW" sz="2400" b="0" i="1" smtClean="0">
                            <a:latin typeface="Cambria Math" panose="02040503050406030204" pitchFamily="18" charset="0"/>
                          </a:rPr>
                          <m:t>(</m:t>
                        </m:r>
                        <m:r>
                          <a:rPr lang="en-US" altLang="zh-TW" sz="2400" b="1" i="1" smtClean="0">
                            <a:latin typeface="Cambria Math" panose="02040503050406030204" pitchFamily="18" charset="0"/>
                          </a:rPr>
                          <m:t>𝒚</m:t>
                        </m:r>
                        <m:r>
                          <a:rPr lang="en-US" altLang="zh-TW" sz="2400" b="0" i="1" smtClean="0">
                            <a:latin typeface="Cambria Math" panose="02040503050406030204" pitchFamily="18" charset="0"/>
                          </a:rPr>
                          <m:t>|</m:t>
                        </m:r>
                        <m:r>
                          <a:rPr lang="en-US" altLang="zh-TW" sz="2400" b="1" i="1" smtClean="0">
                            <a:latin typeface="Cambria Math" panose="02040503050406030204" pitchFamily="18" charset="0"/>
                          </a:rPr>
                          <m:t>𝒙</m:t>
                        </m:r>
                        <m:r>
                          <a:rPr lang="en-US" altLang="zh-TW" sz="2400" b="0" i="1" smtClean="0">
                            <a:latin typeface="Cambria Math" panose="02040503050406030204" pitchFamily="18" charset="0"/>
                          </a:rPr>
                          <m:t>)</m:t>
                        </m:r>
                      </m:e>
                    </m:func>
                  </m:oMath>
                </a14:m>
                <a:r>
                  <a:rPr lang="en-US" altLang="zh-TW" sz="2400" dirty="0">
                    <a:latin typeface="Arial" panose="020B0604020202020204" pitchFamily="34" charset="0"/>
                    <a:cs typeface="Arial" panose="020B0604020202020204" pitchFamily="34" charset="0"/>
                  </a:rPr>
                  <a:t>.</a:t>
                </a:r>
              </a:p>
              <a:p>
                <a:r>
                  <a:rPr lang="en-US" altLang="zh-TW" sz="2400" dirty="0">
                    <a:latin typeface="Arial" panose="020B0604020202020204" pitchFamily="34" charset="0"/>
                    <a:cs typeface="Arial" panose="020B0604020202020204" pitchFamily="34" charset="0"/>
                  </a:rPr>
                  <a:t>Encoder (RNN), </a:t>
                </a:r>
                <a14:m>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h</m:t>
                        </m:r>
                      </m:e>
                      <m:sub>
                        <m:r>
                          <a:rPr lang="en-US" altLang="zh-TW" sz="2400" i="1">
                            <a:latin typeface="Cambria Math" panose="02040503050406030204" pitchFamily="18" charset="0"/>
                            <a:cs typeface="Arial" panose="020B0604020202020204" pitchFamily="34" charset="0"/>
                          </a:rPr>
                          <m:t>𝑗</m:t>
                        </m:r>
                      </m:sub>
                    </m:sSub>
                    <m:r>
                      <a:rPr lang="en-US" altLang="zh-TW" sz="2400" i="1">
                        <a:latin typeface="Cambria Math" panose="02040503050406030204" pitchFamily="18" charset="0"/>
                        <a:cs typeface="Arial" panose="020B0604020202020204" pitchFamily="34" charset="0"/>
                      </a:rPr>
                      <m:t>=</m:t>
                    </m:r>
                    <m:r>
                      <a:rPr lang="en-US" altLang="zh-TW" sz="2400" b="0" i="1" smtClean="0">
                        <a:latin typeface="Cambria Math" panose="02040503050406030204" pitchFamily="18" charset="0"/>
                        <a:cs typeface="Arial" panose="020B0604020202020204" pitchFamily="34" charset="0"/>
                      </a:rPr>
                      <m:t>𝑓</m:t>
                    </m:r>
                    <m:r>
                      <a:rPr lang="en-US" altLang="zh-TW" sz="2400" b="0" i="1" smtClean="0">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𝑥</m:t>
                        </m:r>
                      </m:e>
                      <m:sub>
                        <m:r>
                          <a:rPr lang="en-US" altLang="zh-TW" sz="2400" i="1">
                            <a:latin typeface="Cambria Math" panose="02040503050406030204" pitchFamily="18" charset="0"/>
                            <a:cs typeface="Arial" panose="020B0604020202020204" pitchFamily="34" charset="0"/>
                          </a:rPr>
                          <m:t>𝑗</m:t>
                        </m:r>
                      </m:sub>
                    </m:sSub>
                    <m:r>
                      <a:rPr lang="en-US" altLang="zh-TW" sz="2400" b="0" i="1" smtClean="0">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h</m:t>
                        </m:r>
                      </m:e>
                      <m:sub>
                        <m:r>
                          <a:rPr lang="en-US" altLang="zh-TW" sz="2400" i="1">
                            <a:latin typeface="Cambria Math" panose="02040503050406030204" pitchFamily="18" charset="0"/>
                            <a:cs typeface="Arial" panose="020B0604020202020204" pitchFamily="34" charset="0"/>
                          </a:rPr>
                          <m:t>𝑗</m:t>
                        </m:r>
                        <m:r>
                          <a:rPr lang="en-US" altLang="zh-TW" sz="2400" b="0" i="1" smtClean="0">
                            <a:latin typeface="Cambria Math" panose="02040503050406030204" pitchFamily="18" charset="0"/>
                            <a:cs typeface="Arial" panose="020B0604020202020204" pitchFamily="34" charset="0"/>
                          </a:rPr>
                          <m:t>−1</m:t>
                        </m:r>
                      </m:sub>
                    </m:sSub>
                    <m:r>
                      <a:rPr lang="en-US" altLang="zh-TW" sz="2400" b="0" i="1" smtClean="0">
                        <a:latin typeface="Cambria Math" panose="02040503050406030204" pitchFamily="18" charset="0"/>
                        <a:cs typeface="Arial" panose="020B0604020202020204" pitchFamily="34" charset="0"/>
                      </a:rPr>
                      <m:t>)</m:t>
                    </m:r>
                  </m:oMath>
                </a14:m>
                <a:endParaRPr lang="en-US" altLang="zh-TW" sz="2400" dirty="0">
                  <a:latin typeface="Arial" panose="020B0604020202020204" pitchFamily="34" charset="0"/>
                  <a:cs typeface="Arial" panose="020B0604020202020204" pitchFamily="34" charset="0"/>
                </a:endParaRPr>
              </a:p>
              <a:p>
                <a:r>
                  <a:rPr lang="en-US" altLang="zh-TW" sz="2400" dirty="0">
                    <a:latin typeface="Arial" panose="020B0604020202020204" pitchFamily="34" charset="0"/>
                    <a:cs typeface="Arial" panose="020B0604020202020204" pitchFamily="34" charset="0"/>
                  </a:rPr>
                  <a:t>Decoder (RNN), </a:t>
                </a:r>
                <a14:m>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𝑝</m:t>
                        </m:r>
                        <m:r>
                          <a:rPr lang="en-US" altLang="zh-TW" sz="2400" b="0" i="1" smtClean="0">
                            <a:latin typeface="Cambria Math" panose="02040503050406030204" pitchFamily="18" charset="0"/>
                            <a:cs typeface="Arial" panose="020B0604020202020204" pitchFamily="34" charset="0"/>
                          </a:rPr>
                          <m:t>(</m:t>
                        </m:r>
                        <m:r>
                          <a:rPr lang="en-US" altLang="zh-TW" sz="2400" b="0" i="1" smtClean="0">
                            <a:latin typeface="Cambria Math" panose="02040503050406030204" pitchFamily="18" charset="0"/>
                            <a:cs typeface="Arial" panose="020B0604020202020204" pitchFamily="34" charset="0"/>
                          </a:rPr>
                          <m:t>𝑦</m:t>
                        </m:r>
                      </m:e>
                      <m:sub>
                        <m:r>
                          <a:rPr lang="en-US" altLang="zh-TW" sz="2400" b="0" i="1" smtClean="0">
                            <a:latin typeface="Cambria Math" panose="02040503050406030204" pitchFamily="18" charset="0"/>
                            <a:cs typeface="Arial" panose="020B0604020202020204" pitchFamily="34" charset="0"/>
                          </a:rPr>
                          <m:t>𝑖</m:t>
                        </m:r>
                      </m:sub>
                    </m:sSub>
                    <m:r>
                      <a:rPr lang="en-US" altLang="zh-TW" sz="2400" b="0" i="1" smtClean="0">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𝑦</m:t>
                        </m:r>
                      </m:e>
                      <m:sub>
                        <m:r>
                          <a:rPr lang="en-US" altLang="zh-TW" sz="2400" b="0" i="1" smtClean="0">
                            <a:latin typeface="Cambria Math" panose="02040503050406030204" pitchFamily="18" charset="0"/>
                            <a:cs typeface="Arial" panose="020B0604020202020204" pitchFamily="34" charset="0"/>
                          </a:rPr>
                          <m:t>1</m:t>
                        </m:r>
                      </m:sub>
                    </m:sSub>
                    <m:r>
                      <a:rPr lang="en-US" altLang="zh-TW" sz="2400" b="0" i="1" smtClean="0">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𝑦</m:t>
                        </m:r>
                      </m:e>
                      <m:sub>
                        <m:r>
                          <a:rPr lang="en-US" altLang="zh-TW" sz="2400" b="0" i="1" smtClean="0">
                            <a:latin typeface="Cambria Math" panose="02040503050406030204" pitchFamily="18" charset="0"/>
                            <a:cs typeface="Arial" panose="020B0604020202020204" pitchFamily="34" charset="0"/>
                          </a:rPr>
                          <m:t>2</m:t>
                        </m:r>
                      </m:sub>
                    </m:sSub>
                    <m:r>
                      <a:rPr lang="en-US" altLang="zh-TW" sz="2400" b="0" i="1" smtClean="0">
                        <a:latin typeface="Cambria Math" panose="02040503050406030204" pitchFamily="18" charset="0"/>
                        <a:cs typeface="Arial" panose="020B0604020202020204" pitchFamily="34" charset="0"/>
                      </a:rPr>
                      <m:t>,…,</m:t>
                    </m:r>
                    <m:sSub>
                      <m:sSubPr>
                        <m:ctrlPr>
                          <a:rPr lang="en-US" altLang="zh-TW" sz="2400" i="1" smtClean="0">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𝑦</m:t>
                        </m:r>
                      </m:e>
                      <m:sub>
                        <m:r>
                          <a:rPr lang="en-US" altLang="zh-TW" sz="2400" b="0" i="1" smtClean="0">
                            <a:latin typeface="Cambria Math" panose="02040503050406030204" pitchFamily="18" charset="0"/>
                            <a:cs typeface="Arial" panose="020B0604020202020204" pitchFamily="34" charset="0"/>
                          </a:rPr>
                          <m:t>𝑖</m:t>
                        </m:r>
                        <m:r>
                          <a:rPr lang="en-US" altLang="zh-TW" sz="2400" b="0" i="1" smtClean="0">
                            <a:latin typeface="Cambria Math" panose="02040503050406030204" pitchFamily="18" charset="0"/>
                            <a:cs typeface="Arial" panose="020B0604020202020204" pitchFamily="34" charset="0"/>
                          </a:rPr>
                          <m:t>−1</m:t>
                        </m:r>
                      </m:sub>
                    </m:sSub>
                    <m:r>
                      <a:rPr lang="en-US" altLang="zh-TW" sz="2400" b="0" i="1" smtClean="0">
                        <a:latin typeface="Cambria Math" panose="02040503050406030204" pitchFamily="18" charset="0"/>
                        <a:cs typeface="Arial" panose="020B0604020202020204" pitchFamily="34" charset="0"/>
                      </a:rPr>
                      <m:t>,</m:t>
                    </m:r>
                    <m:r>
                      <a:rPr lang="en-US" altLang="zh-TW" sz="2400" b="1" i="1" smtClean="0">
                        <a:latin typeface="Cambria Math" panose="02040503050406030204" pitchFamily="18" charset="0"/>
                        <a:cs typeface="Arial" panose="020B0604020202020204" pitchFamily="34" charset="0"/>
                      </a:rPr>
                      <m:t>𝒙</m:t>
                    </m:r>
                    <m:r>
                      <a:rPr lang="en-US" altLang="zh-TW" sz="2400" b="0" i="1" smtClean="0">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m:t>
                    </m:r>
                    <m:r>
                      <a:rPr lang="en-US" altLang="zh-TW" sz="2400" b="0" i="1" smtClean="0">
                        <a:latin typeface="Cambria Math" panose="02040503050406030204" pitchFamily="18" charset="0"/>
                        <a:cs typeface="Arial" panose="020B0604020202020204" pitchFamily="34" charset="0"/>
                      </a:rPr>
                      <m:t>𝑔</m:t>
                    </m:r>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𝑦</m:t>
                        </m:r>
                      </m:e>
                      <m:sub>
                        <m:r>
                          <a:rPr lang="en-US" altLang="zh-TW" sz="2400" b="0" i="1" smtClean="0">
                            <a:latin typeface="Cambria Math" panose="02040503050406030204" pitchFamily="18" charset="0"/>
                            <a:cs typeface="Arial" panose="020B0604020202020204" pitchFamily="34" charset="0"/>
                          </a:rPr>
                          <m:t>𝑖</m:t>
                        </m:r>
                        <m:r>
                          <a:rPr lang="en-US" altLang="zh-TW" sz="2400" b="0" i="1" smtClean="0">
                            <a:latin typeface="Cambria Math" panose="02040503050406030204" pitchFamily="18" charset="0"/>
                            <a:cs typeface="Arial" panose="020B0604020202020204" pitchFamily="34" charset="0"/>
                          </a:rPr>
                          <m:t>−1</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𝑠</m:t>
                        </m:r>
                      </m:e>
                      <m:sub>
                        <m:r>
                          <a:rPr lang="en-US" altLang="zh-TW" sz="2400" i="1">
                            <a:latin typeface="Cambria Math" panose="02040503050406030204" pitchFamily="18" charset="0"/>
                            <a:cs typeface="Arial" panose="020B0604020202020204" pitchFamily="34" charset="0"/>
                          </a:rPr>
                          <m:t>𝑖</m:t>
                        </m:r>
                      </m:sub>
                    </m:sSub>
                    <m:r>
                      <a:rPr lang="en-US" altLang="zh-TW" sz="2400" b="0" i="1" smtClean="0">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𝑐</m:t>
                        </m:r>
                      </m:e>
                      <m:sub>
                        <m:r>
                          <a:rPr lang="en-US" altLang="zh-TW" sz="2400" b="0" i="1" smtClean="0">
                            <a:latin typeface="Cambria Math" panose="02040503050406030204" pitchFamily="18" charset="0"/>
                            <a:cs typeface="Arial" panose="020B0604020202020204" pitchFamily="34" charset="0"/>
                          </a:rPr>
                          <m:t>𝑖</m:t>
                        </m:r>
                      </m:sub>
                    </m:sSub>
                    <m:r>
                      <a:rPr lang="en-US" altLang="zh-TW" sz="2400" i="1">
                        <a:latin typeface="Cambria Math" panose="02040503050406030204" pitchFamily="18" charset="0"/>
                        <a:cs typeface="Arial" panose="020B0604020202020204" pitchFamily="34" charset="0"/>
                      </a:rPr>
                      <m:t>)</m:t>
                    </m:r>
                  </m:oMath>
                </a14:m>
                <a:r>
                  <a:rPr lang="en-US" altLang="zh-TW"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𝑠</m:t>
                        </m:r>
                      </m:e>
                      <m:sub>
                        <m:r>
                          <a:rPr lang="en-US" altLang="zh-TW" sz="2400" i="1">
                            <a:latin typeface="Cambria Math" panose="02040503050406030204" pitchFamily="18" charset="0"/>
                            <a:cs typeface="Arial" panose="020B0604020202020204" pitchFamily="34" charset="0"/>
                          </a:rPr>
                          <m:t>𝑖</m:t>
                        </m:r>
                      </m:sub>
                    </m:sSub>
                    <m:r>
                      <a:rPr lang="en-US" altLang="zh-TW" sz="2400" i="1">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𝑔</m:t>
                    </m:r>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𝑦</m:t>
                        </m:r>
                      </m:e>
                      <m:sub>
                        <m:r>
                          <a:rPr lang="en-US" altLang="zh-TW" sz="2400" i="1">
                            <a:latin typeface="Cambria Math" panose="02040503050406030204" pitchFamily="18" charset="0"/>
                            <a:cs typeface="Arial" panose="020B0604020202020204" pitchFamily="34" charset="0"/>
                          </a:rPr>
                          <m:t>𝑖</m:t>
                        </m:r>
                        <m:r>
                          <a:rPr lang="en-US" altLang="zh-TW" sz="2400" i="1">
                            <a:latin typeface="Cambria Math" panose="02040503050406030204" pitchFamily="18" charset="0"/>
                            <a:cs typeface="Arial" panose="020B0604020202020204" pitchFamily="34" charset="0"/>
                          </a:rPr>
                          <m:t>−1</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𝑠</m:t>
                        </m:r>
                      </m:e>
                      <m:sub>
                        <m:r>
                          <a:rPr lang="en-US" altLang="zh-TW" sz="2400" i="1">
                            <a:latin typeface="Cambria Math" panose="02040503050406030204" pitchFamily="18" charset="0"/>
                            <a:cs typeface="Arial" panose="020B0604020202020204" pitchFamily="34" charset="0"/>
                          </a:rPr>
                          <m:t>𝑖</m:t>
                        </m:r>
                        <m:r>
                          <a:rPr lang="en-US" altLang="zh-TW" sz="2400" b="0" i="1" smtClean="0">
                            <a:latin typeface="Cambria Math" panose="02040503050406030204" pitchFamily="18" charset="0"/>
                            <a:cs typeface="Arial" panose="020B0604020202020204" pitchFamily="34" charset="0"/>
                          </a:rPr>
                          <m:t>−1</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𝑐</m:t>
                        </m:r>
                      </m:e>
                      <m:sub>
                        <m:r>
                          <a:rPr lang="en-US" altLang="zh-TW" sz="2400" i="1">
                            <a:latin typeface="Cambria Math" panose="02040503050406030204" pitchFamily="18" charset="0"/>
                            <a:cs typeface="Arial" panose="020B0604020202020204" pitchFamily="34" charset="0"/>
                          </a:rPr>
                          <m:t>𝑖</m:t>
                        </m:r>
                      </m:sub>
                    </m:sSub>
                    <m:r>
                      <a:rPr lang="en-US" altLang="zh-TW" sz="2400" i="1">
                        <a:latin typeface="Cambria Math" panose="02040503050406030204" pitchFamily="18" charset="0"/>
                        <a:cs typeface="Arial" panose="020B0604020202020204" pitchFamily="34" charset="0"/>
                      </a:rPr>
                      <m:t>)</m:t>
                    </m:r>
                  </m:oMath>
                </a14:m>
                <a:r>
                  <a:rPr lang="en-US" altLang="zh-TW" sz="2400" dirty="0">
                    <a:latin typeface="Arial" panose="020B0604020202020204" pitchFamily="34" charset="0"/>
                    <a:cs typeface="Arial" panose="020B0604020202020204" pitchFamily="34" charset="0"/>
                  </a:rPr>
                  <a:t>, </a:t>
                </a:r>
              </a:p>
              <a:p>
                <a:pPr marL="366713" lvl="1" indent="0">
                  <a:buNone/>
                  <a:tabLst>
                    <a:tab pos="2509838" algn="l"/>
                  </a:tabLst>
                </a:pPr>
                <a:r>
                  <a:rPr lang="en-US" altLang="zh-TW" dirty="0">
                    <a:cs typeface="Arial" panose="020B0604020202020204" pitchFamily="34" charset="0"/>
                  </a:rPr>
                  <a:t>	</a:t>
                </a:r>
                <a14:m>
                  <m:oMath xmlns:m="http://schemas.openxmlformats.org/officeDocument/2006/math">
                    <m:sSub>
                      <m:sSubPr>
                        <m:ctrlPr>
                          <a:rPr lang="en-US" altLang="zh-TW" i="1">
                            <a:latin typeface="Cambria Math" panose="02040503050406030204" pitchFamily="18" charset="0"/>
                            <a:cs typeface="Arial" panose="020B0604020202020204" pitchFamily="34" charset="0"/>
                          </a:rPr>
                        </m:ctrlPr>
                      </m:sSubPr>
                      <m:e>
                        <m:r>
                          <a:rPr lang="en-US" altLang="zh-TW" i="1">
                            <a:latin typeface="Cambria Math" panose="02040503050406030204" pitchFamily="18" charset="0"/>
                            <a:cs typeface="Arial" panose="020B0604020202020204" pitchFamily="34" charset="0"/>
                          </a:rPr>
                          <m:t>𝑐</m:t>
                        </m:r>
                      </m:e>
                      <m:sub>
                        <m:r>
                          <a:rPr lang="en-US" altLang="zh-TW" i="1">
                            <a:latin typeface="Cambria Math" panose="02040503050406030204" pitchFamily="18" charset="0"/>
                            <a:cs typeface="Arial" panose="020B0604020202020204" pitchFamily="34" charset="0"/>
                          </a:rPr>
                          <m:t>𝑖</m:t>
                        </m:r>
                      </m:sub>
                    </m:sSub>
                    <m:r>
                      <a:rPr lang="en-US" altLang="zh-TW" i="1">
                        <a:latin typeface="Cambria Math" panose="02040503050406030204" pitchFamily="18" charset="0"/>
                        <a:cs typeface="Arial" panose="020B0604020202020204" pitchFamily="34" charset="0"/>
                      </a:rPr>
                      <m:t>=</m:t>
                    </m:r>
                    <m:nary>
                      <m:naryPr>
                        <m:chr m:val="∑"/>
                        <m:limLoc m:val="subSup"/>
                        <m:ctrlPr>
                          <a:rPr lang="en-US" altLang="zh-TW" i="1">
                            <a:latin typeface="Cambria Math" panose="02040503050406030204" pitchFamily="18" charset="0"/>
                            <a:cs typeface="Arial" panose="020B0604020202020204" pitchFamily="34" charset="0"/>
                          </a:rPr>
                        </m:ctrlPr>
                      </m:naryPr>
                      <m:sub>
                        <m:r>
                          <m:rPr>
                            <m:brk m:alnAt="25"/>
                          </m:rPr>
                          <a:rPr lang="en-US" altLang="zh-TW" i="1">
                            <a:latin typeface="Cambria Math" panose="02040503050406030204" pitchFamily="18" charset="0"/>
                            <a:cs typeface="Arial" panose="020B0604020202020204" pitchFamily="34" charset="0"/>
                          </a:rPr>
                          <m:t>𝑗</m:t>
                        </m:r>
                        <m:r>
                          <a:rPr lang="en-US" altLang="zh-TW" i="1">
                            <a:latin typeface="Cambria Math" panose="02040503050406030204" pitchFamily="18" charset="0"/>
                            <a:cs typeface="Arial" panose="020B0604020202020204" pitchFamily="34" charset="0"/>
                          </a:rPr>
                          <m:t>=1</m:t>
                        </m:r>
                      </m:sub>
                      <m:sup>
                        <m:r>
                          <a:rPr lang="en-US" altLang="zh-TW" i="1">
                            <a:latin typeface="Cambria Math" panose="02040503050406030204" pitchFamily="18" charset="0"/>
                            <a:cs typeface="Arial" panose="020B0604020202020204" pitchFamily="34" charset="0"/>
                          </a:rPr>
                          <m:t>𝑛</m:t>
                        </m:r>
                      </m:sup>
                      <m:e>
                        <m:sSub>
                          <m:sSubPr>
                            <m:ctrlPr>
                              <a:rPr lang="en-US" altLang="zh-TW" i="1">
                                <a:latin typeface="Cambria Math" panose="02040503050406030204" pitchFamily="18" charset="0"/>
                                <a:cs typeface="Arial" panose="020B0604020202020204" pitchFamily="34" charset="0"/>
                              </a:rPr>
                            </m:ctrlPr>
                          </m:sSubPr>
                          <m:e>
                            <m:r>
                              <a:rPr lang="zh-TW" altLang="en-US" i="1">
                                <a:latin typeface="Cambria Math" panose="02040503050406030204" pitchFamily="18" charset="0"/>
                                <a:cs typeface="Arial" panose="020B0604020202020204" pitchFamily="34" charset="0"/>
                              </a:rPr>
                              <m:t>𝛼</m:t>
                            </m:r>
                            <m:r>
                              <a:rPr lang="en-US" altLang="zh-TW" i="1">
                                <a:latin typeface="Cambria Math" panose="02040503050406030204" pitchFamily="18" charset="0"/>
                                <a:cs typeface="Arial" panose="020B0604020202020204" pitchFamily="34" charset="0"/>
                              </a:rPr>
                              <m:t>′</m:t>
                            </m:r>
                          </m:e>
                          <m:sub>
                            <m:r>
                              <a:rPr lang="en-US" altLang="zh-TW" i="1">
                                <a:latin typeface="Cambria Math" panose="02040503050406030204" pitchFamily="18" charset="0"/>
                                <a:cs typeface="Arial" panose="020B0604020202020204" pitchFamily="34" charset="0"/>
                              </a:rPr>
                              <m:t>𝑖</m:t>
                            </m:r>
                            <m:r>
                              <a:rPr lang="en-US" altLang="zh-TW" i="1">
                                <a:latin typeface="Cambria Math" panose="02040503050406030204" pitchFamily="18" charset="0"/>
                                <a:cs typeface="Arial" panose="020B0604020202020204" pitchFamily="34" charset="0"/>
                              </a:rPr>
                              <m:t>,</m:t>
                            </m:r>
                            <m:r>
                              <a:rPr lang="en-US" altLang="zh-TW" i="1">
                                <a:latin typeface="Cambria Math" panose="02040503050406030204" pitchFamily="18" charset="0"/>
                                <a:cs typeface="Arial" panose="020B0604020202020204" pitchFamily="34" charset="0"/>
                              </a:rPr>
                              <m:t>𝑗</m:t>
                            </m:r>
                          </m:sub>
                        </m:sSub>
                        <m:sSub>
                          <m:sSubPr>
                            <m:ctrlPr>
                              <a:rPr lang="en-US" altLang="zh-TW" i="1">
                                <a:latin typeface="Cambria Math" panose="02040503050406030204" pitchFamily="18" charset="0"/>
                                <a:cs typeface="Arial" panose="020B0604020202020204" pitchFamily="34" charset="0"/>
                              </a:rPr>
                            </m:ctrlPr>
                          </m:sSubPr>
                          <m:e>
                            <m:r>
                              <a:rPr lang="en-US" altLang="zh-TW" i="1">
                                <a:latin typeface="Cambria Math" panose="02040503050406030204" pitchFamily="18" charset="0"/>
                                <a:cs typeface="Arial" panose="020B0604020202020204" pitchFamily="34" charset="0"/>
                              </a:rPr>
                              <m:t>h</m:t>
                            </m:r>
                          </m:e>
                          <m:sub>
                            <m:r>
                              <a:rPr lang="en-US" altLang="zh-TW" i="1">
                                <a:latin typeface="Cambria Math" panose="02040503050406030204" pitchFamily="18" charset="0"/>
                                <a:cs typeface="Arial" panose="020B0604020202020204" pitchFamily="34" charset="0"/>
                              </a:rPr>
                              <m:t>𝑗</m:t>
                            </m:r>
                          </m:sub>
                        </m:sSub>
                      </m:e>
                    </m:nary>
                  </m:oMath>
                </a14:m>
                <a:endParaRPr lang="en-US" altLang="zh-TW" dirty="0">
                  <a:latin typeface="Arial" panose="020B0604020202020204" pitchFamily="34" charset="0"/>
                  <a:cs typeface="Arial" panose="020B0604020202020204" pitchFamily="34" charset="0"/>
                </a:endParaRPr>
              </a:p>
              <a:p>
                <a:pPr marL="0" indent="0">
                  <a:buNone/>
                  <a:tabLst>
                    <a:tab pos="2509838" algn="l"/>
                  </a:tabLst>
                </a:pPr>
                <a:r>
                  <a:rPr lang="en-US" altLang="zh-TW" dirty="0">
                    <a:cs typeface="Arial" panose="020B0604020202020204" pitchFamily="34" charset="0"/>
                  </a:rPr>
                  <a:t>	</a:t>
                </a:r>
                <a14:m>
                  <m:oMath xmlns:m="http://schemas.openxmlformats.org/officeDocument/2006/math">
                    <m:sSub>
                      <m:sSubPr>
                        <m:ctrlPr>
                          <a:rPr lang="en-US" altLang="zh-TW" i="1">
                            <a:latin typeface="Cambria Math" panose="02040503050406030204" pitchFamily="18" charset="0"/>
                            <a:cs typeface="Arial" panose="020B0604020202020204" pitchFamily="34" charset="0"/>
                          </a:rPr>
                        </m:ctrlPr>
                      </m:sSubPr>
                      <m:e>
                        <m:r>
                          <a:rPr lang="zh-TW" altLang="en-US" i="1">
                            <a:latin typeface="Cambria Math" panose="02040503050406030204" pitchFamily="18" charset="0"/>
                            <a:cs typeface="Arial" panose="020B0604020202020204" pitchFamily="34" charset="0"/>
                          </a:rPr>
                          <m:t>𝛼</m:t>
                        </m:r>
                        <m:r>
                          <a:rPr lang="en-US" altLang="zh-TW" i="1">
                            <a:latin typeface="Cambria Math" panose="02040503050406030204" pitchFamily="18" charset="0"/>
                            <a:cs typeface="Arial" panose="020B0604020202020204" pitchFamily="34" charset="0"/>
                          </a:rPr>
                          <m:t>′</m:t>
                        </m:r>
                      </m:e>
                      <m:sub>
                        <m:r>
                          <a:rPr lang="en-US" altLang="zh-TW" i="1">
                            <a:latin typeface="Cambria Math" panose="02040503050406030204" pitchFamily="18" charset="0"/>
                            <a:cs typeface="Arial" panose="020B0604020202020204" pitchFamily="34" charset="0"/>
                          </a:rPr>
                          <m:t>𝑖</m:t>
                        </m:r>
                        <m:r>
                          <a:rPr lang="en-US" altLang="zh-TW" i="1">
                            <a:latin typeface="Cambria Math" panose="02040503050406030204" pitchFamily="18" charset="0"/>
                            <a:cs typeface="Arial" panose="020B0604020202020204" pitchFamily="34" charset="0"/>
                          </a:rPr>
                          <m:t>,</m:t>
                        </m:r>
                        <m:r>
                          <a:rPr lang="en-US" altLang="zh-TW" i="1">
                            <a:latin typeface="Cambria Math" panose="02040503050406030204" pitchFamily="18" charset="0"/>
                            <a:cs typeface="Arial" panose="020B0604020202020204" pitchFamily="34" charset="0"/>
                          </a:rPr>
                          <m:t>𝑗</m:t>
                        </m:r>
                      </m:sub>
                    </m:sSub>
                    <m:r>
                      <a:rPr lang="en-US" altLang="zh-TW" i="1">
                        <a:latin typeface="Cambria Math" panose="02040503050406030204" pitchFamily="18" charset="0"/>
                        <a:cs typeface="Arial" panose="020B0604020202020204" pitchFamily="34" charset="0"/>
                      </a:rPr>
                      <m:t>=</m:t>
                    </m:r>
                    <m:f>
                      <m:fPr>
                        <m:ctrlPr>
                          <a:rPr lang="en-US" altLang="zh-TW" i="1">
                            <a:latin typeface="Cambria Math" panose="02040503050406030204" pitchFamily="18" charset="0"/>
                            <a:cs typeface="Arial" panose="020B0604020202020204" pitchFamily="34" charset="0"/>
                          </a:rPr>
                        </m:ctrlPr>
                      </m:fPr>
                      <m:num>
                        <m:sSub>
                          <m:sSubPr>
                            <m:ctrlPr>
                              <a:rPr lang="en-US" altLang="zh-TW" i="1">
                                <a:latin typeface="Cambria Math" panose="02040503050406030204" pitchFamily="18" charset="0"/>
                                <a:cs typeface="Arial" panose="020B0604020202020204" pitchFamily="34" charset="0"/>
                              </a:rPr>
                            </m:ctrlPr>
                          </m:sSubPr>
                          <m:e>
                            <m:r>
                              <a:rPr lang="en-US" altLang="zh-TW" i="1">
                                <a:latin typeface="Cambria Math" panose="02040503050406030204" pitchFamily="18" charset="0"/>
                                <a:cs typeface="Arial" panose="020B0604020202020204" pitchFamily="34" charset="0"/>
                              </a:rPr>
                              <m:t>𝑒𝑥𝑝</m:t>
                            </m:r>
                            <m:r>
                              <a:rPr lang="en-US" altLang="zh-TW" i="1">
                                <a:latin typeface="Cambria Math" panose="02040503050406030204" pitchFamily="18" charset="0"/>
                                <a:cs typeface="Arial" panose="020B0604020202020204" pitchFamily="34" charset="0"/>
                              </a:rPr>
                              <m:t>⁡(</m:t>
                            </m:r>
                            <m:r>
                              <a:rPr lang="zh-TW" altLang="en-US" i="1">
                                <a:latin typeface="Cambria Math" panose="02040503050406030204" pitchFamily="18" charset="0"/>
                                <a:cs typeface="Arial" panose="020B0604020202020204" pitchFamily="34" charset="0"/>
                              </a:rPr>
                              <m:t>𝛼</m:t>
                            </m:r>
                          </m:e>
                          <m:sub>
                            <m:r>
                              <a:rPr lang="en-US" altLang="zh-TW" i="1">
                                <a:latin typeface="Cambria Math" panose="02040503050406030204" pitchFamily="18" charset="0"/>
                                <a:cs typeface="Arial" panose="020B0604020202020204" pitchFamily="34" charset="0"/>
                              </a:rPr>
                              <m:t>𝑖</m:t>
                            </m:r>
                            <m:r>
                              <a:rPr lang="en-US" altLang="zh-TW" i="1">
                                <a:latin typeface="Cambria Math" panose="02040503050406030204" pitchFamily="18" charset="0"/>
                                <a:cs typeface="Arial" panose="020B0604020202020204" pitchFamily="34" charset="0"/>
                              </a:rPr>
                              <m:t>,</m:t>
                            </m:r>
                            <m:r>
                              <a:rPr lang="en-US" altLang="zh-TW" i="1">
                                <a:latin typeface="Cambria Math" panose="02040503050406030204" pitchFamily="18" charset="0"/>
                                <a:cs typeface="Arial" panose="020B0604020202020204" pitchFamily="34" charset="0"/>
                              </a:rPr>
                              <m:t>𝑗</m:t>
                            </m:r>
                          </m:sub>
                        </m:sSub>
                        <m:r>
                          <a:rPr lang="en-US" altLang="zh-TW" i="1">
                            <a:latin typeface="Cambria Math" panose="02040503050406030204" pitchFamily="18" charset="0"/>
                            <a:cs typeface="Arial" panose="020B0604020202020204" pitchFamily="34" charset="0"/>
                          </a:rPr>
                          <m:t>)</m:t>
                        </m:r>
                      </m:num>
                      <m:den>
                        <m:nary>
                          <m:naryPr>
                            <m:chr m:val="∑"/>
                            <m:limLoc m:val="subSup"/>
                            <m:ctrlPr>
                              <a:rPr lang="en-US" altLang="zh-TW" i="1">
                                <a:latin typeface="Cambria Math" panose="02040503050406030204" pitchFamily="18" charset="0"/>
                                <a:cs typeface="Arial" panose="020B0604020202020204" pitchFamily="34" charset="0"/>
                              </a:rPr>
                            </m:ctrlPr>
                          </m:naryPr>
                          <m:sub>
                            <m:r>
                              <m:rPr>
                                <m:brk m:alnAt="25"/>
                              </m:rPr>
                              <a:rPr lang="en-US" altLang="zh-TW" i="1">
                                <a:latin typeface="Cambria Math" panose="02040503050406030204" pitchFamily="18" charset="0"/>
                                <a:cs typeface="Arial" panose="020B0604020202020204" pitchFamily="34" charset="0"/>
                              </a:rPr>
                              <m:t>𝑘</m:t>
                            </m:r>
                            <m:r>
                              <a:rPr lang="en-US" altLang="zh-TW" i="1">
                                <a:latin typeface="Cambria Math" panose="02040503050406030204" pitchFamily="18" charset="0"/>
                                <a:cs typeface="Arial" panose="020B0604020202020204" pitchFamily="34" charset="0"/>
                              </a:rPr>
                              <m:t>=1</m:t>
                            </m:r>
                          </m:sub>
                          <m:sup>
                            <m:r>
                              <a:rPr lang="en-US" altLang="zh-TW" i="1">
                                <a:latin typeface="Cambria Math" panose="02040503050406030204" pitchFamily="18" charset="0"/>
                                <a:cs typeface="Arial" panose="020B0604020202020204" pitchFamily="34" charset="0"/>
                              </a:rPr>
                              <m:t>𝑛</m:t>
                            </m:r>
                          </m:sup>
                          <m:e>
                            <m:sSub>
                              <m:sSubPr>
                                <m:ctrlPr>
                                  <a:rPr lang="en-US" altLang="zh-TW" i="1">
                                    <a:latin typeface="Cambria Math" panose="02040503050406030204" pitchFamily="18" charset="0"/>
                                    <a:cs typeface="Arial" panose="020B0604020202020204" pitchFamily="34" charset="0"/>
                                  </a:rPr>
                                </m:ctrlPr>
                              </m:sSubPr>
                              <m:e>
                                <m:r>
                                  <a:rPr lang="en-US" altLang="zh-TW" i="1">
                                    <a:latin typeface="Cambria Math" panose="02040503050406030204" pitchFamily="18" charset="0"/>
                                    <a:cs typeface="Arial" panose="020B0604020202020204" pitchFamily="34" charset="0"/>
                                  </a:rPr>
                                  <m:t>𝑒𝑥𝑝</m:t>
                                </m:r>
                                <m:r>
                                  <a:rPr lang="en-US" altLang="zh-TW" i="1">
                                    <a:latin typeface="Cambria Math" panose="02040503050406030204" pitchFamily="18" charset="0"/>
                                    <a:cs typeface="Arial" panose="020B0604020202020204" pitchFamily="34" charset="0"/>
                                  </a:rPr>
                                  <m:t>⁡(</m:t>
                                </m:r>
                                <m:r>
                                  <a:rPr lang="zh-TW" altLang="en-US" i="1">
                                    <a:latin typeface="Cambria Math" panose="02040503050406030204" pitchFamily="18" charset="0"/>
                                    <a:cs typeface="Arial" panose="020B0604020202020204" pitchFamily="34" charset="0"/>
                                  </a:rPr>
                                  <m:t>𝛼</m:t>
                                </m:r>
                              </m:e>
                              <m:sub>
                                <m:r>
                                  <a:rPr lang="en-US" altLang="zh-TW" i="1">
                                    <a:latin typeface="Cambria Math" panose="02040503050406030204" pitchFamily="18" charset="0"/>
                                    <a:cs typeface="Arial" panose="020B0604020202020204" pitchFamily="34" charset="0"/>
                                  </a:rPr>
                                  <m:t>𝑖</m:t>
                                </m:r>
                                <m:r>
                                  <a:rPr lang="en-US" altLang="zh-TW" i="1">
                                    <a:latin typeface="Cambria Math" panose="02040503050406030204" pitchFamily="18" charset="0"/>
                                    <a:cs typeface="Arial" panose="020B0604020202020204" pitchFamily="34" charset="0"/>
                                  </a:rPr>
                                  <m:t>,</m:t>
                                </m:r>
                                <m:r>
                                  <a:rPr lang="en-US" altLang="zh-TW" i="1">
                                    <a:latin typeface="Cambria Math" panose="02040503050406030204" pitchFamily="18" charset="0"/>
                                    <a:cs typeface="Arial" panose="020B0604020202020204" pitchFamily="34" charset="0"/>
                                  </a:rPr>
                                  <m:t>𝑘</m:t>
                                </m:r>
                              </m:sub>
                            </m:sSub>
                            <m:r>
                              <a:rPr lang="en-US" altLang="zh-TW" i="1">
                                <a:latin typeface="Cambria Math" panose="02040503050406030204" pitchFamily="18" charset="0"/>
                                <a:cs typeface="Arial" panose="020B0604020202020204" pitchFamily="34" charset="0"/>
                              </a:rPr>
                              <m:t>)</m:t>
                            </m:r>
                          </m:e>
                        </m:nary>
                      </m:den>
                    </m:f>
                  </m:oMath>
                </a14:m>
                <a:endParaRPr lang="en-US" altLang="zh-TW" dirty="0">
                  <a:latin typeface="Arial" panose="020B0604020202020204" pitchFamily="34" charset="0"/>
                  <a:cs typeface="Arial" panose="020B0604020202020204" pitchFamily="34" charset="0"/>
                </a:endParaRPr>
              </a:p>
              <a:p>
                <a:pPr marL="0" indent="0">
                  <a:buNone/>
                  <a:tabLst>
                    <a:tab pos="2509838" algn="l"/>
                  </a:tabLst>
                </a:pPr>
                <a:r>
                  <a:rPr lang="en-US" altLang="zh-TW" dirty="0">
                    <a:cs typeface="Arial" panose="020B0604020202020204" pitchFamily="34" charset="0"/>
                  </a:rPr>
                  <a:t>	</a:t>
                </a:r>
                <a14:m>
                  <m:oMath xmlns:m="http://schemas.openxmlformats.org/officeDocument/2006/math">
                    <m:sSub>
                      <m:sSubPr>
                        <m:ctrlPr>
                          <a:rPr lang="en-US" altLang="zh-TW" i="1" smtClean="0">
                            <a:latin typeface="Cambria Math" panose="02040503050406030204" pitchFamily="18" charset="0"/>
                            <a:cs typeface="Arial" panose="020B0604020202020204" pitchFamily="34" charset="0"/>
                          </a:rPr>
                        </m:ctrlPr>
                      </m:sSubPr>
                      <m:e>
                        <m:r>
                          <a:rPr lang="zh-TW" altLang="en-US" i="1" smtClean="0">
                            <a:latin typeface="Cambria Math" panose="02040503050406030204" pitchFamily="18" charset="0"/>
                            <a:cs typeface="Arial" panose="020B0604020202020204" pitchFamily="34" charset="0"/>
                          </a:rPr>
                          <m:t>𝛼</m:t>
                        </m:r>
                      </m:e>
                      <m:sub>
                        <m:r>
                          <a:rPr lang="en-US" altLang="zh-TW" b="0" i="1" smtClean="0">
                            <a:latin typeface="Cambria Math" panose="02040503050406030204" pitchFamily="18" charset="0"/>
                            <a:cs typeface="Arial" panose="020B0604020202020204" pitchFamily="34" charset="0"/>
                          </a:rPr>
                          <m:t>𝑖</m:t>
                        </m:r>
                        <m:r>
                          <a:rPr lang="en-US" altLang="zh-TW" b="0" i="1" smtClean="0">
                            <a:latin typeface="Cambria Math" panose="02040503050406030204" pitchFamily="18" charset="0"/>
                            <a:cs typeface="Arial" panose="020B0604020202020204" pitchFamily="34" charset="0"/>
                          </a:rPr>
                          <m:t>,</m:t>
                        </m:r>
                        <m:r>
                          <a:rPr lang="en-US" altLang="zh-TW" b="0" i="1" smtClean="0">
                            <a:latin typeface="Cambria Math" panose="02040503050406030204" pitchFamily="18" charset="0"/>
                            <a:cs typeface="Arial" panose="020B0604020202020204" pitchFamily="34" charset="0"/>
                          </a:rPr>
                          <m:t>𝑗</m:t>
                        </m:r>
                      </m:sub>
                    </m:sSub>
                    <m:r>
                      <a:rPr lang="en-US" altLang="zh-TW" b="0" i="1" smtClean="0">
                        <a:latin typeface="Cambria Math" panose="02040503050406030204" pitchFamily="18" charset="0"/>
                        <a:cs typeface="Arial" panose="020B0604020202020204" pitchFamily="34" charset="0"/>
                      </a:rPr>
                      <m:t>=</m:t>
                    </m:r>
                    <m:sSup>
                      <m:sSupPr>
                        <m:ctrlPr>
                          <a:rPr lang="en-US" altLang="zh-TW" b="0" i="1" smtClean="0">
                            <a:latin typeface="Cambria Math" panose="02040503050406030204" pitchFamily="18" charset="0"/>
                            <a:cs typeface="Arial" panose="020B0604020202020204" pitchFamily="34" charset="0"/>
                          </a:rPr>
                        </m:ctrlPr>
                      </m:sSupPr>
                      <m:e>
                        <m:r>
                          <a:rPr lang="en-US" altLang="zh-TW" b="0" i="1" smtClean="0">
                            <a:latin typeface="Cambria Math" panose="02040503050406030204" pitchFamily="18" charset="0"/>
                            <a:cs typeface="Arial" panose="020B0604020202020204" pitchFamily="34" charset="0"/>
                          </a:rPr>
                          <m:t>𝑉</m:t>
                        </m:r>
                      </m:e>
                      <m:sup>
                        <m:r>
                          <a:rPr lang="en-US" altLang="zh-TW" b="0" i="1" smtClean="0">
                            <a:latin typeface="Cambria Math" panose="02040503050406030204" pitchFamily="18" charset="0"/>
                            <a:cs typeface="Arial" panose="020B0604020202020204" pitchFamily="34" charset="0"/>
                          </a:rPr>
                          <m:t>𝑇</m:t>
                        </m:r>
                      </m:sup>
                    </m:sSup>
                    <m:r>
                      <a:rPr lang="en-US" altLang="zh-TW" b="0" i="1" smtClean="0">
                        <a:latin typeface="Cambria Math" panose="02040503050406030204" pitchFamily="18" charset="0"/>
                        <a:cs typeface="Arial" panose="020B0604020202020204" pitchFamily="34" charset="0"/>
                      </a:rPr>
                      <m:t>𝑡𝑎𝑛h</m:t>
                    </m:r>
                    <m:r>
                      <a:rPr lang="en-US" altLang="zh-TW" b="0" i="1" smtClean="0">
                        <a:latin typeface="Cambria Math" panose="02040503050406030204" pitchFamily="18" charset="0"/>
                        <a:cs typeface="Arial" panose="020B0604020202020204" pitchFamily="34" charset="0"/>
                      </a:rPr>
                      <m:t>⁡(</m:t>
                    </m:r>
                    <m:r>
                      <a:rPr lang="en-US" altLang="zh-TW" b="0" i="1" smtClean="0">
                        <a:latin typeface="Cambria Math" panose="02040503050406030204" pitchFamily="18" charset="0"/>
                        <a:cs typeface="Arial" panose="020B0604020202020204" pitchFamily="34" charset="0"/>
                      </a:rPr>
                      <m:t>𝑊</m:t>
                    </m:r>
                    <m:sSub>
                      <m:sSubPr>
                        <m:ctrlPr>
                          <a:rPr lang="en-US" altLang="zh-TW" b="0" i="1" smtClean="0">
                            <a:latin typeface="Cambria Math" panose="02040503050406030204" pitchFamily="18" charset="0"/>
                            <a:cs typeface="Arial" panose="020B0604020202020204" pitchFamily="34" charset="0"/>
                          </a:rPr>
                        </m:ctrlPr>
                      </m:sSubPr>
                      <m:e>
                        <m:r>
                          <a:rPr lang="en-US" altLang="zh-TW" b="0" i="1" smtClean="0">
                            <a:latin typeface="Cambria Math" panose="02040503050406030204" pitchFamily="18" charset="0"/>
                            <a:cs typeface="Arial" panose="020B0604020202020204" pitchFamily="34" charset="0"/>
                          </a:rPr>
                          <m:t>𝑠</m:t>
                        </m:r>
                      </m:e>
                      <m:sub>
                        <m:r>
                          <a:rPr lang="en-US" altLang="zh-TW" b="0" i="1" smtClean="0">
                            <a:latin typeface="Cambria Math" panose="02040503050406030204" pitchFamily="18" charset="0"/>
                            <a:cs typeface="Arial" panose="020B0604020202020204" pitchFamily="34" charset="0"/>
                          </a:rPr>
                          <m:t>𝑖</m:t>
                        </m:r>
                      </m:sub>
                    </m:sSub>
                    <m:r>
                      <a:rPr lang="en-US" altLang="zh-TW" b="0" i="1" smtClean="0">
                        <a:latin typeface="Cambria Math" panose="02040503050406030204" pitchFamily="18" charset="0"/>
                        <a:cs typeface="Arial" panose="020B0604020202020204" pitchFamily="34" charset="0"/>
                      </a:rPr>
                      <m:t>+</m:t>
                    </m:r>
                    <m:r>
                      <a:rPr lang="en-US" altLang="zh-TW" b="0" i="1" smtClean="0">
                        <a:latin typeface="Cambria Math" panose="02040503050406030204" pitchFamily="18" charset="0"/>
                        <a:cs typeface="Arial" panose="020B0604020202020204" pitchFamily="34" charset="0"/>
                      </a:rPr>
                      <m:t>𝑈</m:t>
                    </m:r>
                    <m:sSub>
                      <m:sSubPr>
                        <m:ctrlPr>
                          <a:rPr lang="en-US" altLang="zh-TW" b="0" i="1" smtClean="0">
                            <a:latin typeface="Cambria Math" panose="02040503050406030204" pitchFamily="18" charset="0"/>
                            <a:cs typeface="Arial" panose="020B0604020202020204" pitchFamily="34" charset="0"/>
                          </a:rPr>
                        </m:ctrlPr>
                      </m:sSubPr>
                      <m:e>
                        <m:r>
                          <a:rPr lang="en-US" altLang="zh-TW" b="0" i="1" smtClean="0">
                            <a:latin typeface="Cambria Math" panose="02040503050406030204" pitchFamily="18" charset="0"/>
                            <a:cs typeface="Arial" panose="020B0604020202020204" pitchFamily="34" charset="0"/>
                          </a:rPr>
                          <m:t>h</m:t>
                        </m:r>
                      </m:e>
                      <m:sub>
                        <m:r>
                          <a:rPr lang="en-US" altLang="zh-TW" b="0" i="1" smtClean="0">
                            <a:latin typeface="Cambria Math" panose="02040503050406030204" pitchFamily="18" charset="0"/>
                            <a:cs typeface="Arial" panose="020B0604020202020204" pitchFamily="34" charset="0"/>
                          </a:rPr>
                          <m:t>𝑗</m:t>
                        </m:r>
                      </m:sub>
                    </m:sSub>
                    <m:r>
                      <a:rPr lang="en-US" altLang="zh-TW" b="0" i="1" smtClean="0">
                        <a:latin typeface="Cambria Math" panose="02040503050406030204" pitchFamily="18" charset="0"/>
                        <a:cs typeface="Arial" panose="020B0604020202020204" pitchFamily="34" charset="0"/>
                      </a:rPr>
                      <m:t>)</m:t>
                    </m:r>
                  </m:oMath>
                </a14:m>
                <a:endParaRPr lang="en-US" altLang="zh-TW" dirty="0">
                  <a:latin typeface="Arial" panose="020B0604020202020204" pitchFamily="34" charset="0"/>
                  <a:cs typeface="Arial" panose="020B0604020202020204" pitchFamily="34" charset="0"/>
                </a:endParaRPr>
              </a:p>
              <a:p>
                <a:pPr marL="0" indent="0">
                  <a:buNone/>
                </a:pPr>
                <a:endParaRPr lang="en-US" altLang="zh-TW" i="1" dirty="0">
                  <a:latin typeface="Arial" panose="020B0604020202020204" pitchFamily="34" charset="0"/>
                  <a:cs typeface="Arial" panose="020B0604020202020204" pitchFamily="34" charset="0"/>
                </a:endParaRPr>
              </a:p>
              <a:p>
                <a:pPr marL="0" indent="0">
                  <a:buNone/>
                </a:pPr>
                <a:endParaRPr lang="zh-TW" altLang="en-US" i="1" dirty="0">
                  <a:latin typeface="Arial" panose="020B0604020202020204" pitchFamily="34" charset="0"/>
                  <a:cs typeface="Arial" panose="020B0604020202020204" pitchFamily="34" charset="0"/>
                </a:endParaRP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1"/>
                <a:stretch>
                  <a:fillRect l="-556" t="-971" r="-333"/>
                </a:stretch>
              </a:blipFill>
            </p:spPr>
            <p:txBody>
              <a:bodyPr/>
              <a:lstStyle/>
              <a:p>
                <a:r>
                  <a:rPr lang="zh-TW" altLang="en-US">
                    <a:noFill/>
                  </a:rPr>
                  <a:t> </a:t>
                </a:r>
                <a:endParaRPr lang="zh-TW"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09600" y="573763"/>
            <a:ext cx="9601200" cy="1143000"/>
          </a:xfrm>
          <a:noFill/>
        </p:spPr>
        <p:txBody>
          <a:bodyPr vert="horz" wrap="square" lIns="92075" tIns="46038" rIns="92075" bIns="46038" numCol="1" anchor="ctr" anchorCtr="0" compatLnSpc="1"/>
          <a:lstStyle/>
          <a:p>
            <a:pPr defTabSz="762000"/>
            <a:r>
              <a:rPr lang="en-US" altLang="zh-TW" sz="4800" dirty="0">
                <a:latin typeface="Arial" panose="020B0604020202020204" pitchFamily="34" charset="0"/>
                <a:ea typeface="新細明體" panose="02020500000000000000" charset="-120"/>
                <a:cs typeface="Arial" panose="020B0604020202020204" pitchFamily="34" charset="0"/>
              </a:rPr>
              <a:t>The limitation of one-layer network</a:t>
            </a:r>
            <a:endParaRPr lang="en-US" altLang="zh-TW" sz="4800" dirty="0">
              <a:latin typeface="Arial" panose="020B0604020202020204" pitchFamily="34" charset="0"/>
              <a:ea typeface="新細明體" panose="02020500000000000000" charset="-120"/>
              <a:cs typeface="Arial" panose="020B0604020202020204" pitchFamily="34" charset="0"/>
            </a:endParaRPr>
          </a:p>
        </p:txBody>
      </p:sp>
      <p:sp>
        <p:nvSpPr>
          <p:cNvPr id="64516" name="Rectangle 4"/>
          <p:cNvSpPr>
            <a:spLocks noGrp="1" noChangeArrowheads="1"/>
          </p:cNvSpPr>
          <p:nvPr>
            <p:ph idx="1"/>
          </p:nvPr>
        </p:nvSpPr>
        <p:spPr>
          <a:noFill/>
        </p:spPr>
        <p:txBody>
          <a:bodyPr vert="horz" wrap="square" lIns="92075" tIns="46038" rIns="92075" bIns="46038" numCol="1" anchor="t" anchorCtr="0" compatLnSpc="1"/>
          <a:lstStyle/>
          <a:p>
            <a:pPr defTabSz="762000"/>
            <a:r>
              <a:rPr lang="en-US" altLang="zh-TW" sz="2400" dirty="0">
                <a:solidFill>
                  <a:schemeClr val="accent2"/>
                </a:solidFill>
                <a:latin typeface="Arial" panose="020B0604020202020204" pitchFamily="34" charset="0"/>
                <a:ea typeface="新細明體" panose="02020500000000000000" charset="-120"/>
                <a:cs typeface="Arial" panose="020B0604020202020204" pitchFamily="34" charset="0"/>
              </a:rPr>
              <a:t>Theorem</a:t>
            </a:r>
            <a:r>
              <a:rPr lang="en-US" altLang="zh-TW" sz="2400" dirty="0">
                <a:latin typeface="Arial" panose="020B0604020202020204" pitchFamily="34" charset="0"/>
                <a:ea typeface="新細明體" panose="02020500000000000000" charset="-120"/>
                <a:cs typeface="Arial" panose="020B0604020202020204" pitchFamily="34" charset="0"/>
              </a:rPr>
              <a:t>: There exist logical functions that can’t be realized by a single binary threshold function.</a:t>
            </a:r>
            <a:endParaRPr lang="en-US" altLang="zh-TW" sz="2400" dirty="0">
              <a:latin typeface="Arial" panose="020B0604020202020204" pitchFamily="34" charset="0"/>
              <a:ea typeface="新細明體" panose="02020500000000000000" charset="-120"/>
              <a:cs typeface="Arial" panose="020B0604020202020204" pitchFamily="34" charset="0"/>
            </a:endParaRPr>
          </a:p>
        </p:txBody>
      </p:sp>
      <p:sp>
        <p:nvSpPr>
          <p:cNvPr id="64515" name="Freeform 3"/>
          <p:cNvSpPr/>
          <p:nvPr/>
        </p:nvSpPr>
        <p:spPr bwMode="auto">
          <a:xfrm>
            <a:off x="4610100" y="4895850"/>
            <a:ext cx="1182688" cy="992188"/>
          </a:xfrm>
          <a:custGeom>
            <a:avLst/>
            <a:gdLst>
              <a:gd name="T0" fmla="*/ 2147483647 w 745"/>
              <a:gd name="T1" fmla="*/ 0 h 625"/>
              <a:gd name="T2" fmla="*/ 2147483647 w 745"/>
              <a:gd name="T3" fmla="*/ 0 h 625"/>
              <a:gd name="T4" fmla="*/ 2147483647 w 745"/>
              <a:gd name="T5" fmla="*/ 0 h 625"/>
              <a:gd name="T6" fmla="*/ 2147483647 w 745"/>
              <a:gd name="T7" fmla="*/ 0 h 625"/>
              <a:gd name="T8" fmla="*/ 2147483647 w 745"/>
              <a:gd name="T9" fmla="*/ 0 h 625"/>
              <a:gd name="T10" fmla="*/ 2147483647 w 745"/>
              <a:gd name="T11" fmla="*/ 2147483647 h 625"/>
              <a:gd name="T12" fmla="*/ 2147483647 w 745"/>
              <a:gd name="T13" fmla="*/ 2147483647 h 625"/>
              <a:gd name="T14" fmla="*/ 2147483647 w 745"/>
              <a:gd name="T15" fmla="*/ 2147483647 h 625"/>
              <a:gd name="T16" fmla="*/ 2147483647 w 745"/>
              <a:gd name="T17" fmla="*/ 2147483647 h 625"/>
              <a:gd name="T18" fmla="*/ 2147483647 w 745"/>
              <a:gd name="T19" fmla="*/ 2147483647 h 625"/>
              <a:gd name="T20" fmla="*/ 2147483647 w 745"/>
              <a:gd name="T21" fmla="*/ 2147483647 h 625"/>
              <a:gd name="T22" fmla="*/ 2147483647 w 745"/>
              <a:gd name="T23" fmla="*/ 2147483647 h 625"/>
              <a:gd name="T24" fmla="*/ 2147483647 w 745"/>
              <a:gd name="T25" fmla="*/ 2147483647 h 625"/>
              <a:gd name="T26" fmla="*/ 2147483647 w 745"/>
              <a:gd name="T27" fmla="*/ 2147483647 h 625"/>
              <a:gd name="T28" fmla="*/ 2147483647 w 745"/>
              <a:gd name="T29" fmla="*/ 2147483647 h 625"/>
              <a:gd name="T30" fmla="*/ 2147483647 w 745"/>
              <a:gd name="T31" fmla="*/ 2147483647 h 625"/>
              <a:gd name="T32" fmla="*/ 2147483647 w 745"/>
              <a:gd name="T33" fmla="*/ 2147483647 h 625"/>
              <a:gd name="T34" fmla="*/ 2147483647 w 745"/>
              <a:gd name="T35" fmla="*/ 2147483647 h 625"/>
              <a:gd name="T36" fmla="*/ 2147483647 w 745"/>
              <a:gd name="T37" fmla="*/ 2147483647 h 625"/>
              <a:gd name="T38" fmla="*/ 2147483647 w 745"/>
              <a:gd name="T39" fmla="*/ 2147483647 h 625"/>
              <a:gd name="T40" fmla="*/ 2147483647 w 745"/>
              <a:gd name="T41" fmla="*/ 2147483647 h 625"/>
              <a:gd name="T42" fmla="*/ 2147483647 w 745"/>
              <a:gd name="T43" fmla="*/ 2147483647 h 625"/>
              <a:gd name="T44" fmla="*/ 2147483647 w 745"/>
              <a:gd name="T45" fmla="*/ 2147483647 h 625"/>
              <a:gd name="T46" fmla="*/ 2147483647 w 745"/>
              <a:gd name="T47" fmla="*/ 2147483647 h 625"/>
              <a:gd name="T48" fmla="*/ 2147483647 w 745"/>
              <a:gd name="T49" fmla="*/ 2147483647 h 625"/>
              <a:gd name="T50" fmla="*/ 2147483647 w 745"/>
              <a:gd name="T51" fmla="*/ 2147483647 h 625"/>
              <a:gd name="T52" fmla="*/ 2147483647 w 745"/>
              <a:gd name="T53" fmla="*/ 2147483647 h 625"/>
              <a:gd name="T54" fmla="*/ 2147483647 w 745"/>
              <a:gd name="T55" fmla="*/ 2147483647 h 625"/>
              <a:gd name="T56" fmla="*/ 2147483647 w 745"/>
              <a:gd name="T57" fmla="*/ 2147483647 h 625"/>
              <a:gd name="T58" fmla="*/ 2147483647 w 745"/>
              <a:gd name="T59" fmla="*/ 2147483647 h 625"/>
              <a:gd name="T60" fmla="*/ 2147483647 w 745"/>
              <a:gd name="T61" fmla="*/ 2147483647 h 625"/>
              <a:gd name="T62" fmla="*/ 2147483647 w 745"/>
              <a:gd name="T63" fmla="*/ 2147483647 h 625"/>
              <a:gd name="T64" fmla="*/ 2147483647 w 745"/>
              <a:gd name="T65" fmla="*/ 2147483647 h 625"/>
              <a:gd name="T66" fmla="*/ 2147483647 w 745"/>
              <a:gd name="T67" fmla="*/ 2147483647 h 625"/>
              <a:gd name="T68" fmla="*/ 2147483647 w 745"/>
              <a:gd name="T69" fmla="*/ 2147483647 h 625"/>
              <a:gd name="T70" fmla="*/ 2147483647 w 745"/>
              <a:gd name="T71" fmla="*/ 2147483647 h 625"/>
              <a:gd name="T72" fmla="*/ 2147483647 w 745"/>
              <a:gd name="T73" fmla="*/ 2147483647 h 625"/>
              <a:gd name="T74" fmla="*/ 2147483647 w 745"/>
              <a:gd name="T75" fmla="*/ 2147483647 h 625"/>
              <a:gd name="T76" fmla="*/ 2147483647 w 745"/>
              <a:gd name="T77" fmla="*/ 2147483647 h 625"/>
              <a:gd name="T78" fmla="*/ 2147483647 w 745"/>
              <a:gd name="T79" fmla="*/ 2147483647 h 625"/>
              <a:gd name="T80" fmla="*/ 2147483647 w 745"/>
              <a:gd name="T81" fmla="*/ 2147483647 h 625"/>
              <a:gd name="T82" fmla="*/ 2147483647 w 745"/>
              <a:gd name="T83" fmla="*/ 2147483647 h 625"/>
              <a:gd name="T84" fmla="*/ 2147483647 w 745"/>
              <a:gd name="T85" fmla="*/ 2147483647 h 625"/>
              <a:gd name="T86" fmla="*/ 2147483647 w 745"/>
              <a:gd name="T87" fmla="*/ 2147483647 h 625"/>
              <a:gd name="T88" fmla="*/ 2147483647 w 745"/>
              <a:gd name="T89" fmla="*/ 2147483647 h 625"/>
              <a:gd name="T90" fmla="*/ 2147483647 w 745"/>
              <a:gd name="T91" fmla="*/ 2147483647 h 625"/>
              <a:gd name="T92" fmla="*/ 2147483647 w 745"/>
              <a:gd name="T93" fmla="*/ 2147483647 h 625"/>
              <a:gd name="T94" fmla="*/ 2147483647 w 745"/>
              <a:gd name="T95" fmla="*/ 2147483647 h 625"/>
              <a:gd name="T96" fmla="*/ 2147483647 w 745"/>
              <a:gd name="T97" fmla="*/ 2147483647 h 625"/>
              <a:gd name="T98" fmla="*/ 2147483647 w 745"/>
              <a:gd name="T99" fmla="*/ 2147483647 h 625"/>
              <a:gd name="T100" fmla="*/ 0 w 745"/>
              <a:gd name="T101" fmla="*/ 2147483647 h 625"/>
              <a:gd name="T102" fmla="*/ 0 w 745"/>
              <a:gd name="T103" fmla="*/ 2147483647 h 625"/>
              <a:gd name="T104" fmla="*/ 0 w 745"/>
              <a:gd name="T105" fmla="*/ 2147483647 h 625"/>
              <a:gd name="T106" fmla="*/ 2147483647 w 745"/>
              <a:gd name="T107" fmla="*/ 2147483647 h 625"/>
              <a:gd name="T108" fmla="*/ 2147483647 w 745"/>
              <a:gd name="T109" fmla="*/ 2147483647 h 625"/>
              <a:gd name="T110" fmla="*/ 2147483647 w 745"/>
              <a:gd name="T111" fmla="*/ 0 h 625"/>
              <a:gd name="T112" fmla="*/ 2147483647 w 745"/>
              <a:gd name="T113" fmla="*/ 0 h 6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5"/>
              <a:gd name="T172" fmla="*/ 0 h 625"/>
              <a:gd name="T173" fmla="*/ 745 w 745"/>
              <a:gd name="T174" fmla="*/ 625 h 6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5" h="625">
                <a:moveTo>
                  <a:pt x="36" y="0"/>
                </a:moveTo>
                <a:lnTo>
                  <a:pt x="84" y="0"/>
                </a:lnTo>
                <a:lnTo>
                  <a:pt x="120" y="0"/>
                </a:lnTo>
                <a:lnTo>
                  <a:pt x="156" y="0"/>
                </a:lnTo>
                <a:lnTo>
                  <a:pt x="192" y="0"/>
                </a:lnTo>
                <a:lnTo>
                  <a:pt x="228" y="12"/>
                </a:lnTo>
                <a:lnTo>
                  <a:pt x="264" y="24"/>
                </a:lnTo>
                <a:lnTo>
                  <a:pt x="300" y="24"/>
                </a:lnTo>
                <a:lnTo>
                  <a:pt x="336" y="36"/>
                </a:lnTo>
                <a:lnTo>
                  <a:pt x="372" y="48"/>
                </a:lnTo>
                <a:lnTo>
                  <a:pt x="408" y="60"/>
                </a:lnTo>
                <a:lnTo>
                  <a:pt x="444" y="72"/>
                </a:lnTo>
                <a:lnTo>
                  <a:pt x="480" y="84"/>
                </a:lnTo>
                <a:lnTo>
                  <a:pt x="516" y="96"/>
                </a:lnTo>
                <a:lnTo>
                  <a:pt x="552" y="120"/>
                </a:lnTo>
                <a:lnTo>
                  <a:pt x="588" y="144"/>
                </a:lnTo>
                <a:lnTo>
                  <a:pt x="624" y="192"/>
                </a:lnTo>
                <a:lnTo>
                  <a:pt x="660" y="216"/>
                </a:lnTo>
                <a:lnTo>
                  <a:pt x="696" y="252"/>
                </a:lnTo>
                <a:lnTo>
                  <a:pt x="720" y="288"/>
                </a:lnTo>
                <a:lnTo>
                  <a:pt x="744" y="324"/>
                </a:lnTo>
                <a:lnTo>
                  <a:pt x="744" y="360"/>
                </a:lnTo>
                <a:lnTo>
                  <a:pt x="744" y="408"/>
                </a:lnTo>
                <a:lnTo>
                  <a:pt x="744" y="444"/>
                </a:lnTo>
                <a:lnTo>
                  <a:pt x="744" y="480"/>
                </a:lnTo>
                <a:lnTo>
                  <a:pt x="720" y="516"/>
                </a:lnTo>
                <a:lnTo>
                  <a:pt x="684" y="540"/>
                </a:lnTo>
                <a:lnTo>
                  <a:pt x="648" y="564"/>
                </a:lnTo>
                <a:lnTo>
                  <a:pt x="600" y="600"/>
                </a:lnTo>
                <a:lnTo>
                  <a:pt x="552" y="612"/>
                </a:lnTo>
                <a:lnTo>
                  <a:pt x="504" y="624"/>
                </a:lnTo>
                <a:lnTo>
                  <a:pt x="456" y="624"/>
                </a:lnTo>
                <a:lnTo>
                  <a:pt x="420" y="624"/>
                </a:lnTo>
                <a:lnTo>
                  <a:pt x="384" y="612"/>
                </a:lnTo>
                <a:lnTo>
                  <a:pt x="348" y="612"/>
                </a:lnTo>
                <a:lnTo>
                  <a:pt x="312" y="600"/>
                </a:lnTo>
                <a:lnTo>
                  <a:pt x="276" y="588"/>
                </a:lnTo>
                <a:lnTo>
                  <a:pt x="240" y="576"/>
                </a:lnTo>
                <a:lnTo>
                  <a:pt x="204" y="564"/>
                </a:lnTo>
                <a:lnTo>
                  <a:pt x="168" y="552"/>
                </a:lnTo>
                <a:lnTo>
                  <a:pt x="132" y="528"/>
                </a:lnTo>
                <a:lnTo>
                  <a:pt x="96" y="504"/>
                </a:lnTo>
                <a:lnTo>
                  <a:pt x="72" y="468"/>
                </a:lnTo>
                <a:lnTo>
                  <a:pt x="60" y="432"/>
                </a:lnTo>
                <a:lnTo>
                  <a:pt x="48" y="396"/>
                </a:lnTo>
                <a:lnTo>
                  <a:pt x="36" y="360"/>
                </a:lnTo>
                <a:lnTo>
                  <a:pt x="24" y="324"/>
                </a:lnTo>
                <a:lnTo>
                  <a:pt x="24" y="288"/>
                </a:lnTo>
                <a:lnTo>
                  <a:pt x="12" y="252"/>
                </a:lnTo>
                <a:lnTo>
                  <a:pt x="12" y="216"/>
                </a:lnTo>
                <a:lnTo>
                  <a:pt x="0" y="180"/>
                </a:lnTo>
                <a:lnTo>
                  <a:pt x="0" y="144"/>
                </a:lnTo>
                <a:lnTo>
                  <a:pt x="0" y="108"/>
                </a:lnTo>
                <a:lnTo>
                  <a:pt x="12" y="72"/>
                </a:lnTo>
                <a:lnTo>
                  <a:pt x="48" y="60"/>
                </a:lnTo>
                <a:lnTo>
                  <a:pt x="36" y="0"/>
                </a:lnTo>
              </a:path>
            </a:pathLst>
          </a:custGeom>
          <a:solidFill>
            <a:schemeClr val="folHlink"/>
          </a:solidFill>
          <a:ln w="12700" cap="rnd">
            <a:solidFill>
              <a:schemeClr val="tx1"/>
            </a:solidFill>
            <a:round/>
          </a:ln>
        </p:spPr>
        <p:txBody>
          <a:bodyPr/>
          <a:lstStyle/>
          <a:p>
            <a:endParaRPr lang="zh-TW" altLang="en-US"/>
          </a:p>
        </p:txBody>
      </p:sp>
      <p:sp>
        <p:nvSpPr>
          <p:cNvPr id="1938437" name="Freeform 5"/>
          <p:cNvSpPr/>
          <p:nvPr/>
        </p:nvSpPr>
        <p:spPr bwMode="auto">
          <a:xfrm>
            <a:off x="5000628" y="3505200"/>
            <a:ext cx="2259013" cy="1944688"/>
          </a:xfrm>
          <a:custGeom>
            <a:avLst/>
            <a:gdLst/>
            <a:ahLst/>
            <a:cxnLst>
              <a:cxn ang="0">
                <a:pos x="0" y="234"/>
              </a:cxn>
              <a:cxn ang="0">
                <a:pos x="0" y="288"/>
              </a:cxn>
              <a:cxn ang="0">
                <a:pos x="0" y="348"/>
              </a:cxn>
              <a:cxn ang="0">
                <a:pos x="0" y="408"/>
              </a:cxn>
              <a:cxn ang="0">
                <a:pos x="12" y="468"/>
              </a:cxn>
              <a:cxn ang="0">
                <a:pos x="36" y="522"/>
              </a:cxn>
              <a:cxn ang="0">
                <a:pos x="78" y="582"/>
              </a:cxn>
              <a:cxn ang="0">
                <a:pos x="126" y="636"/>
              </a:cxn>
              <a:cxn ang="0">
                <a:pos x="204" y="714"/>
              </a:cxn>
              <a:cxn ang="0">
                <a:pos x="252" y="768"/>
              </a:cxn>
              <a:cxn ang="0">
                <a:pos x="312" y="840"/>
              </a:cxn>
              <a:cxn ang="0">
                <a:pos x="384" y="882"/>
              </a:cxn>
              <a:cxn ang="0">
                <a:pos x="438" y="960"/>
              </a:cxn>
              <a:cxn ang="0">
                <a:pos x="540" y="1014"/>
              </a:cxn>
              <a:cxn ang="0">
                <a:pos x="600" y="1056"/>
              </a:cxn>
              <a:cxn ang="0">
                <a:pos x="696" y="1086"/>
              </a:cxn>
              <a:cxn ang="0">
                <a:pos x="756" y="1128"/>
              </a:cxn>
              <a:cxn ang="0">
                <a:pos x="816" y="1158"/>
              </a:cxn>
              <a:cxn ang="0">
                <a:pos x="882" y="1182"/>
              </a:cxn>
              <a:cxn ang="0">
                <a:pos x="1002" y="1206"/>
              </a:cxn>
              <a:cxn ang="0">
                <a:pos x="1074" y="1224"/>
              </a:cxn>
              <a:cxn ang="0">
                <a:pos x="1140" y="1224"/>
              </a:cxn>
              <a:cxn ang="0">
                <a:pos x="1200" y="1218"/>
              </a:cxn>
              <a:cxn ang="0">
                <a:pos x="1266" y="1176"/>
              </a:cxn>
              <a:cxn ang="0">
                <a:pos x="1320" y="1074"/>
              </a:cxn>
              <a:cxn ang="0">
                <a:pos x="1356" y="942"/>
              </a:cxn>
              <a:cxn ang="0">
                <a:pos x="1380" y="822"/>
              </a:cxn>
              <a:cxn ang="0">
                <a:pos x="1398" y="726"/>
              </a:cxn>
              <a:cxn ang="0">
                <a:pos x="1416" y="642"/>
              </a:cxn>
              <a:cxn ang="0">
                <a:pos x="1422" y="522"/>
              </a:cxn>
              <a:cxn ang="0">
                <a:pos x="1422" y="414"/>
              </a:cxn>
              <a:cxn ang="0">
                <a:pos x="1422" y="306"/>
              </a:cxn>
              <a:cxn ang="0">
                <a:pos x="1410" y="252"/>
              </a:cxn>
              <a:cxn ang="0">
                <a:pos x="1368" y="192"/>
              </a:cxn>
              <a:cxn ang="0">
                <a:pos x="1260" y="156"/>
              </a:cxn>
              <a:cxn ang="0">
                <a:pos x="1140" y="120"/>
              </a:cxn>
              <a:cxn ang="0">
                <a:pos x="1044" y="96"/>
              </a:cxn>
              <a:cxn ang="0">
                <a:pos x="912" y="66"/>
              </a:cxn>
              <a:cxn ang="0">
                <a:pos x="768" y="42"/>
              </a:cxn>
              <a:cxn ang="0">
                <a:pos x="660" y="30"/>
              </a:cxn>
              <a:cxn ang="0">
                <a:pos x="564" y="12"/>
              </a:cxn>
              <a:cxn ang="0">
                <a:pos x="468" y="6"/>
              </a:cxn>
              <a:cxn ang="0">
                <a:pos x="378" y="0"/>
              </a:cxn>
              <a:cxn ang="0">
                <a:pos x="312" y="6"/>
              </a:cxn>
              <a:cxn ang="0">
                <a:pos x="216" y="12"/>
              </a:cxn>
              <a:cxn ang="0">
                <a:pos x="150" y="30"/>
              </a:cxn>
              <a:cxn ang="0">
                <a:pos x="96" y="60"/>
              </a:cxn>
              <a:cxn ang="0">
                <a:pos x="48" y="96"/>
              </a:cxn>
              <a:cxn ang="0">
                <a:pos x="12" y="150"/>
              </a:cxn>
            </a:cxnLst>
            <a:rect l="0" t="0" r="r" b="b"/>
            <a:pathLst>
              <a:path w="1423" h="1225">
                <a:moveTo>
                  <a:pt x="12" y="186"/>
                </a:moveTo>
                <a:lnTo>
                  <a:pt x="6" y="210"/>
                </a:lnTo>
                <a:lnTo>
                  <a:pt x="0" y="234"/>
                </a:lnTo>
                <a:lnTo>
                  <a:pt x="0" y="252"/>
                </a:lnTo>
                <a:lnTo>
                  <a:pt x="0" y="270"/>
                </a:lnTo>
                <a:lnTo>
                  <a:pt x="0" y="288"/>
                </a:lnTo>
                <a:lnTo>
                  <a:pt x="0" y="306"/>
                </a:lnTo>
                <a:lnTo>
                  <a:pt x="0" y="324"/>
                </a:lnTo>
                <a:lnTo>
                  <a:pt x="0" y="348"/>
                </a:lnTo>
                <a:lnTo>
                  <a:pt x="0" y="366"/>
                </a:lnTo>
                <a:lnTo>
                  <a:pt x="0" y="390"/>
                </a:lnTo>
                <a:lnTo>
                  <a:pt x="0" y="408"/>
                </a:lnTo>
                <a:lnTo>
                  <a:pt x="0" y="426"/>
                </a:lnTo>
                <a:lnTo>
                  <a:pt x="6" y="450"/>
                </a:lnTo>
                <a:lnTo>
                  <a:pt x="12" y="468"/>
                </a:lnTo>
                <a:lnTo>
                  <a:pt x="12" y="486"/>
                </a:lnTo>
                <a:lnTo>
                  <a:pt x="24" y="504"/>
                </a:lnTo>
                <a:lnTo>
                  <a:pt x="36" y="522"/>
                </a:lnTo>
                <a:lnTo>
                  <a:pt x="48" y="540"/>
                </a:lnTo>
                <a:lnTo>
                  <a:pt x="60" y="558"/>
                </a:lnTo>
                <a:lnTo>
                  <a:pt x="78" y="582"/>
                </a:lnTo>
                <a:lnTo>
                  <a:pt x="96" y="600"/>
                </a:lnTo>
                <a:lnTo>
                  <a:pt x="108" y="618"/>
                </a:lnTo>
                <a:lnTo>
                  <a:pt x="126" y="636"/>
                </a:lnTo>
                <a:lnTo>
                  <a:pt x="144" y="654"/>
                </a:lnTo>
                <a:lnTo>
                  <a:pt x="168" y="702"/>
                </a:lnTo>
                <a:lnTo>
                  <a:pt x="204" y="714"/>
                </a:lnTo>
                <a:lnTo>
                  <a:pt x="222" y="738"/>
                </a:lnTo>
                <a:lnTo>
                  <a:pt x="234" y="756"/>
                </a:lnTo>
                <a:lnTo>
                  <a:pt x="252" y="768"/>
                </a:lnTo>
                <a:lnTo>
                  <a:pt x="270" y="792"/>
                </a:lnTo>
                <a:lnTo>
                  <a:pt x="294" y="816"/>
                </a:lnTo>
                <a:lnTo>
                  <a:pt x="312" y="840"/>
                </a:lnTo>
                <a:lnTo>
                  <a:pt x="348" y="852"/>
                </a:lnTo>
                <a:lnTo>
                  <a:pt x="366" y="864"/>
                </a:lnTo>
                <a:lnTo>
                  <a:pt x="384" y="882"/>
                </a:lnTo>
                <a:lnTo>
                  <a:pt x="396" y="918"/>
                </a:lnTo>
                <a:lnTo>
                  <a:pt x="420" y="942"/>
                </a:lnTo>
                <a:lnTo>
                  <a:pt x="438" y="960"/>
                </a:lnTo>
                <a:lnTo>
                  <a:pt x="456" y="978"/>
                </a:lnTo>
                <a:lnTo>
                  <a:pt x="504" y="1002"/>
                </a:lnTo>
                <a:lnTo>
                  <a:pt x="540" y="1014"/>
                </a:lnTo>
                <a:lnTo>
                  <a:pt x="558" y="1032"/>
                </a:lnTo>
                <a:lnTo>
                  <a:pt x="582" y="1044"/>
                </a:lnTo>
                <a:lnTo>
                  <a:pt x="600" y="1056"/>
                </a:lnTo>
                <a:lnTo>
                  <a:pt x="624" y="1068"/>
                </a:lnTo>
                <a:lnTo>
                  <a:pt x="660" y="1080"/>
                </a:lnTo>
                <a:lnTo>
                  <a:pt x="696" y="1086"/>
                </a:lnTo>
                <a:lnTo>
                  <a:pt x="714" y="1098"/>
                </a:lnTo>
                <a:lnTo>
                  <a:pt x="732" y="1110"/>
                </a:lnTo>
                <a:lnTo>
                  <a:pt x="756" y="1128"/>
                </a:lnTo>
                <a:lnTo>
                  <a:pt x="780" y="1140"/>
                </a:lnTo>
                <a:lnTo>
                  <a:pt x="798" y="1146"/>
                </a:lnTo>
                <a:lnTo>
                  <a:pt x="816" y="1158"/>
                </a:lnTo>
                <a:lnTo>
                  <a:pt x="840" y="1170"/>
                </a:lnTo>
                <a:lnTo>
                  <a:pt x="858" y="1176"/>
                </a:lnTo>
                <a:lnTo>
                  <a:pt x="882" y="1182"/>
                </a:lnTo>
                <a:lnTo>
                  <a:pt x="930" y="1194"/>
                </a:lnTo>
                <a:lnTo>
                  <a:pt x="966" y="1200"/>
                </a:lnTo>
                <a:lnTo>
                  <a:pt x="1002" y="1206"/>
                </a:lnTo>
                <a:lnTo>
                  <a:pt x="1026" y="1212"/>
                </a:lnTo>
                <a:lnTo>
                  <a:pt x="1050" y="1218"/>
                </a:lnTo>
                <a:lnTo>
                  <a:pt x="1074" y="1224"/>
                </a:lnTo>
                <a:lnTo>
                  <a:pt x="1098" y="1224"/>
                </a:lnTo>
                <a:lnTo>
                  <a:pt x="1122" y="1224"/>
                </a:lnTo>
                <a:lnTo>
                  <a:pt x="1140" y="1224"/>
                </a:lnTo>
                <a:lnTo>
                  <a:pt x="1158" y="1224"/>
                </a:lnTo>
                <a:lnTo>
                  <a:pt x="1182" y="1218"/>
                </a:lnTo>
                <a:lnTo>
                  <a:pt x="1200" y="1218"/>
                </a:lnTo>
                <a:lnTo>
                  <a:pt x="1218" y="1206"/>
                </a:lnTo>
                <a:lnTo>
                  <a:pt x="1242" y="1194"/>
                </a:lnTo>
                <a:lnTo>
                  <a:pt x="1266" y="1176"/>
                </a:lnTo>
                <a:lnTo>
                  <a:pt x="1284" y="1158"/>
                </a:lnTo>
                <a:lnTo>
                  <a:pt x="1308" y="1110"/>
                </a:lnTo>
                <a:lnTo>
                  <a:pt x="1320" y="1074"/>
                </a:lnTo>
                <a:lnTo>
                  <a:pt x="1338" y="1026"/>
                </a:lnTo>
                <a:lnTo>
                  <a:pt x="1350" y="990"/>
                </a:lnTo>
                <a:lnTo>
                  <a:pt x="1356" y="942"/>
                </a:lnTo>
                <a:lnTo>
                  <a:pt x="1362" y="906"/>
                </a:lnTo>
                <a:lnTo>
                  <a:pt x="1374" y="858"/>
                </a:lnTo>
                <a:lnTo>
                  <a:pt x="1380" y="822"/>
                </a:lnTo>
                <a:lnTo>
                  <a:pt x="1386" y="786"/>
                </a:lnTo>
                <a:lnTo>
                  <a:pt x="1392" y="750"/>
                </a:lnTo>
                <a:lnTo>
                  <a:pt x="1398" y="726"/>
                </a:lnTo>
                <a:lnTo>
                  <a:pt x="1404" y="690"/>
                </a:lnTo>
                <a:lnTo>
                  <a:pt x="1410" y="666"/>
                </a:lnTo>
                <a:lnTo>
                  <a:pt x="1416" y="642"/>
                </a:lnTo>
                <a:lnTo>
                  <a:pt x="1422" y="594"/>
                </a:lnTo>
                <a:lnTo>
                  <a:pt x="1422" y="558"/>
                </a:lnTo>
                <a:lnTo>
                  <a:pt x="1422" y="522"/>
                </a:lnTo>
                <a:lnTo>
                  <a:pt x="1422" y="486"/>
                </a:lnTo>
                <a:lnTo>
                  <a:pt x="1422" y="450"/>
                </a:lnTo>
                <a:lnTo>
                  <a:pt x="1422" y="414"/>
                </a:lnTo>
                <a:lnTo>
                  <a:pt x="1422" y="378"/>
                </a:lnTo>
                <a:lnTo>
                  <a:pt x="1422" y="342"/>
                </a:lnTo>
                <a:lnTo>
                  <a:pt x="1422" y="306"/>
                </a:lnTo>
                <a:lnTo>
                  <a:pt x="1416" y="288"/>
                </a:lnTo>
                <a:lnTo>
                  <a:pt x="1410" y="270"/>
                </a:lnTo>
                <a:lnTo>
                  <a:pt x="1410" y="252"/>
                </a:lnTo>
                <a:lnTo>
                  <a:pt x="1404" y="234"/>
                </a:lnTo>
                <a:lnTo>
                  <a:pt x="1386" y="210"/>
                </a:lnTo>
                <a:lnTo>
                  <a:pt x="1368" y="192"/>
                </a:lnTo>
                <a:lnTo>
                  <a:pt x="1332" y="180"/>
                </a:lnTo>
                <a:lnTo>
                  <a:pt x="1296" y="168"/>
                </a:lnTo>
                <a:lnTo>
                  <a:pt x="1260" y="156"/>
                </a:lnTo>
                <a:lnTo>
                  <a:pt x="1224" y="144"/>
                </a:lnTo>
                <a:lnTo>
                  <a:pt x="1188" y="138"/>
                </a:lnTo>
                <a:lnTo>
                  <a:pt x="1140" y="120"/>
                </a:lnTo>
                <a:lnTo>
                  <a:pt x="1104" y="114"/>
                </a:lnTo>
                <a:lnTo>
                  <a:pt x="1068" y="108"/>
                </a:lnTo>
                <a:lnTo>
                  <a:pt x="1044" y="96"/>
                </a:lnTo>
                <a:lnTo>
                  <a:pt x="1008" y="90"/>
                </a:lnTo>
                <a:lnTo>
                  <a:pt x="960" y="78"/>
                </a:lnTo>
                <a:lnTo>
                  <a:pt x="912" y="66"/>
                </a:lnTo>
                <a:lnTo>
                  <a:pt x="864" y="60"/>
                </a:lnTo>
                <a:lnTo>
                  <a:pt x="816" y="54"/>
                </a:lnTo>
                <a:lnTo>
                  <a:pt x="768" y="42"/>
                </a:lnTo>
                <a:lnTo>
                  <a:pt x="732" y="42"/>
                </a:lnTo>
                <a:lnTo>
                  <a:pt x="696" y="30"/>
                </a:lnTo>
                <a:lnTo>
                  <a:pt x="660" y="30"/>
                </a:lnTo>
                <a:lnTo>
                  <a:pt x="624" y="24"/>
                </a:lnTo>
                <a:lnTo>
                  <a:pt x="600" y="18"/>
                </a:lnTo>
                <a:lnTo>
                  <a:pt x="564" y="12"/>
                </a:lnTo>
                <a:lnTo>
                  <a:pt x="516" y="6"/>
                </a:lnTo>
                <a:lnTo>
                  <a:pt x="492" y="6"/>
                </a:lnTo>
                <a:lnTo>
                  <a:pt x="468" y="6"/>
                </a:lnTo>
                <a:lnTo>
                  <a:pt x="420" y="6"/>
                </a:lnTo>
                <a:lnTo>
                  <a:pt x="402" y="0"/>
                </a:lnTo>
                <a:lnTo>
                  <a:pt x="378" y="0"/>
                </a:lnTo>
                <a:lnTo>
                  <a:pt x="354" y="0"/>
                </a:lnTo>
                <a:lnTo>
                  <a:pt x="336" y="6"/>
                </a:lnTo>
                <a:lnTo>
                  <a:pt x="312" y="6"/>
                </a:lnTo>
                <a:lnTo>
                  <a:pt x="264" y="6"/>
                </a:lnTo>
                <a:lnTo>
                  <a:pt x="240" y="12"/>
                </a:lnTo>
                <a:lnTo>
                  <a:pt x="216" y="12"/>
                </a:lnTo>
                <a:lnTo>
                  <a:pt x="192" y="18"/>
                </a:lnTo>
                <a:lnTo>
                  <a:pt x="168" y="30"/>
                </a:lnTo>
                <a:lnTo>
                  <a:pt x="150" y="30"/>
                </a:lnTo>
                <a:lnTo>
                  <a:pt x="132" y="42"/>
                </a:lnTo>
                <a:lnTo>
                  <a:pt x="114" y="48"/>
                </a:lnTo>
                <a:lnTo>
                  <a:pt x="96" y="60"/>
                </a:lnTo>
                <a:lnTo>
                  <a:pt x="78" y="66"/>
                </a:lnTo>
                <a:lnTo>
                  <a:pt x="60" y="78"/>
                </a:lnTo>
                <a:lnTo>
                  <a:pt x="48" y="96"/>
                </a:lnTo>
                <a:lnTo>
                  <a:pt x="30" y="114"/>
                </a:lnTo>
                <a:lnTo>
                  <a:pt x="18" y="132"/>
                </a:lnTo>
                <a:lnTo>
                  <a:pt x="12" y="150"/>
                </a:lnTo>
                <a:lnTo>
                  <a:pt x="12" y="186"/>
                </a:lnTo>
                <a:lnTo>
                  <a:pt x="12" y="186"/>
                </a:lnTo>
              </a:path>
            </a:pathLst>
          </a:custGeom>
          <a:gradFill rotWithShape="1">
            <a:gsLst>
              <a:gs pos="0">
                <a:schemeClr val="hlink"/>
              </a:gs>
              <a:gs pos="100000">
                <a:schemeClr val="hlink">
                  <a:gamma/>
                  <a:tint val="99216"/>
                  <a:invGamma/>
                </a:schemeClr>
              </a:gs>
            </a:gsLst>
            <a:lin ang="5400000" scaled="1"/>
          </a:gradFill>
          <a:ln w="12700" cap="rnd" cmpd="sng">
            <a:solidFill>
              <a:schemeClr val="tx1"/>
            </a:solidFill>
            <a:prstDash val="solid"/>
            <a:round/>
          </a:ln>
          <a:effectLst/>
        </p:spPr>
        <p:txBody>
          <a:bodyPr/>
          <a:lstStyle/>
          <a:p>
            <a:pPr>
              <a:defRPr/>
            </a:pPr>
            <a:endParaRPr lang="zh-TW" altLang="en-US">
              <a:ea typeface="新細明體" panose="02020500000000000000" charset="-120"/>
            </a:endParaRPr>
          </a:p>
        </p:txBody>
      </p:sp>
      <p:sp>
        <p:nvSpPr>
          <p:cNvPr id="64518" name="Line 6"/>
          <p:cNvSpPr>
            <a:spLocks noChangeShapeType="1"/>
          </p:cNvSpPr>
          <p:nvPr/>
        </p:nvSpPr>
        <p:spPr bwMode="auto">
          <a:xfrm flipV="1">
            <a:off x="5276850" y="3124200"/>
            <a:ext cx="0" cy="21717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4519" name="Line 7"/>
          <p:cNvSpPr>
            <a:spLocks noChangeShapeType="1"/>
          </p:cNvSpPr>
          <p:nvPr/>
        </p:nvSpPr>
        <p:spPr bwMode="auto">
          <a:xfrm>
            <a:off x="5286378" y="5295900"/>
            <a:ext cx="28860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4520" name="Oval 8"/>
          <p:cNvSpPr>
            <a:spLocks noChangeArrowheads="1"/>
          </p:cNvSpPr>
          <p:nvPr/>
        </p:nvSpPr>
        <p:spPr bwMode="auto">
          <a:xfrm>
            <a:off x="5264153" y="5254628"/>
            <a:ext cx="53975" cy="5397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
        <p:nvSpPr>
          <p:cNvPr id="64521" name="Oval 9"/>
          <p:cNvSpPr>
            <a:spLocks noChangeArrowheads="1"/>
          </p:cNvSpPr>
          <p:nvPr/>
        </p:nvSpPr>
        <p:spPr bwMode="auto">
          <a:xfrm>
            <a:off x="6473828" y="5264153"/>
            <a:ext cx="53975" cy="5397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
        <p:nvSpPr>
          <p:cNvPr id="64522" name="Oval 10"/>
          <p:cNvSpPr>
            <a:spLocks noChangeArrowheads="1"/>
          </p:cNvSpPr>
          <p:nvPr/>
        </p:nvSpPr>
        <p:spPr bwMode="auto">
          <a:xfrm>
            <a:off x="5235578" y="4092578"/>
            <a:ext cx="53975" cy="5397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
        <p:nvSpPr>
          <p:cNvPr id="64523" name="Oval 11"/>
          <p:cNvSpPr>
            <a:spLocks noChangeArrowheads="1"/>
          </p:cNvSpPr>
          <p:nvPr/>
        </p:nvSpPr>
        <p:spPr bwMode="auto">
          <a:xfrm>
            <a:off x="6369053" y="4054478"/>
            <a:ext cx="187325" cy="18732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
        <p:nvSpPr>
          <p:cNvPr id="64524" name="Rectangle 12"/>
          <p:cNvSpPr>
            <a:spLocks noChangeArrowheads="1"/>
          </p:cNvSpPr>
          <p:nvPr/>
        </p:nvSpPr>
        <p:spPr bwMode="auto">
          <a:xfrm>
            <a:off x="5051428" y="5275263"/>
            <a:ext cx="67646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(0,0)</a:t>
            </a:r>
            <a:endParaRPr lang="en-US" altLang="zh-TW" sz="2000">
              <a:latin typeface="Times New Roman" panose="02020603050405020304" pitchFamily="18" charset="0"/>
            </a:endParaRPr>
          </a:p>
        </p:txBody>
      </p:sp>
      <p:sp>
        <p:nvSpPr>
          <p:cNvPr id="64525" name="Rectangle 13"/>
          <p:cNvSpPr>
            <a:spLocks noChangeArrowheads="1"/>
          </p:cNvSpPr>
          <p:nvPr/>
        </p:nvSpPr>
        <p:spPr bwMode="auto">
          <a:xfrm>
            <a:off x="5384803" y="3932238"/>
            <a:ext cx="67646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(0,1)</a:t>
            </a:r>
            <a:endParaRPr lang="en-US" altLang="zh-TW" sz="2000">
              <a:latin typeface="Times New Roman" panose="02020603050405020304" pitchFamily="18" charset="0"/>
            </a:endParaRPr>
          </a:p>
        </p:txBody>
      </p:sp>
      <p:sp>
        <p:nvSpPr>
          <p:cNvPr id="64526" name="Rectangle 14"/>
          <p:cNvSpPr>
            <a:spLocks noChangeArrowheads="1"/>
          </p:cNvSpPr>
          <p:nvPr/>
        </p:nvSpPr>
        <p:spPr bwMode="auto">
          <a:xfrm>
            <a:off x="6565903" y="3903663"/>
            <a:ext cx="67646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(1,1)</a:t>
            </a:r>
            <a:endParaRPr lang="en-US" altLang="zh-TW" sz="2000">
              <a:latin typeface="Times New Roman" panose="02020603050405020304" pitchFamily="18" charset="0"/>
            </a:endParaRPr>
          </a:p>
        </p:txBody>
      </p:sp>
      <p:sp>
        <p:nvSpPr>
          <p:cNvPr id="64527" name="Rectangle 15"/>
          <p:cNvSpPr>
            <a:spLocks noChangeArrowheads="1"/>
          </p:cNvSpPr>
          <p:nvPr/>
        </p:nvSpPr>
        <p:spPr bwMode="auto">
          <a:xfrm>
            <a:off x="6470653" y="5284788"/>
            <a:ext cx="67646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(1,0)</a:t>
            </a:r>
            <a:endParaRPr lang="en-US" altLang="zh-TW" sz="2000" dirty="0">
              <a:latin typeface="Times New Roman" panose="02020603050405020304" pitchFamily="18" charset="0"/>
            </a:endParaRPr>
          </a:p>
        </p:txBody>
      </p:sp>
      <p:sp>
        <p:nvSpPr>
          <p:cNvPr id="64528" name="Line 16"/>
          <p:cNvSpPr>
            <a:spLocks noChangeShapeType="1"/>
          </p:cNvSpPr>
          <p:nvPr/>
        </p:nvSpPr>
        <p:spPr bwMode="auto">
          <a:xfrm>
            <a:off x="4229100" y="4095750"/>
            <a:ext cx="2628900" cy="18669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4529" name="Rectangle 17"/>
          <p:cNvSpPr>
            <a:spLocks noChangeArrowheads="1"/>
          </p:cNvSpPr>
          <p:nvPr/>
        </p:nvSpPr>
        <p:spPr bwMode="auto">
          <a:xfrm>
            <a:off x="8347075" y="5113338"/>
            <a:ext cx="456856"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X</a:t>
            </a:r>
            <a:r>
              <a:rPr lang="en-US" altLang="zh-TW" sz="2000" baseline="-25000">
                <a:latin typeface="Times New Roman" panose="02020603050405020304" pitchFamily="18" charset="0"/>
              </a:rPr>
              <a:t>1</a:t>
            </a:r>
            <a:endParaRPr lang="en-US" altLang="zh-TW" sz="2000" baseline="-25000">
              <a:latin typeface="Times New Roman" panose="02020603050405020304" pitchFamily="18" charset="0"/>
            </a:endParaRPr>
          </a:p>
        </p:txBody>
      </p:sp>
      <p:sp>
        <p:nvSpPr>
          <p:cNvPr id="64530" name="Rectangle 18"/>
          <p:cNvSpPr>
            <a:spLocks noChangeArrowheads="1"/>
          </p:cNvSpPr>
          <p:nvPr/>
        </p:nvSpPr>
        <p:spPr bwMode="auto">
          <a:xfrm>
            <a:off x="5070475" y="2808288"/>
            <a:ext cx="456856"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a:latin typeface="Times New Roman" panose="02020603050405020304" pitchFamily="18" charset="0"/>
              </a:rPr>
              <a:t>X</a:t>
            </a:r>
            <a:r>
              <a:rPr lang="en-US" altLang="zh-TW" sz="2000" baseline="-25000">
                <a:latin typeface="Times New Roman" panose="02020603050405020304" pitchFamily="18" charset="0"/>
              </a:rPr>
              <a:t>2</a:t>
            </a:r>
            <a:endParaRPr lang="en-US" altLang="zh-TW" sz="2000" baseline="-25000">
              <a:latin typeface="Times New Roman" panose="02020603050405020304" pitchFamily="18" charset="0"/>
            </a:endParaRPr>
          </a:p>
        </p:txBody>
      </p:sp>
      <p:sp>
        <p:nvSpPr>
          <p:cNvPr id="64531" name="Rectangle 19"/>
          <p:cNvSpPr>
            <a:spLocks noChangeArrowheads="1"/>
          </p:cNvSpPr>
          <p:nvPr/>
        </p:nvSpPr>
        <p:spPr bwMode="auto">
          <a:xfrm>
            <a:off x="8129749" y="4122738"/>
            <a:ext cx="1772921"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762000"/>
            <a:r>
              <a:rPr lang="en-US" altLang="zh-TW" sz="2000">
                <a:latin typeface="Times New Roman" panose="02020603050405020304" pitchFamily="18" charset="0"/>
              </a:rPr>
              <a:t>Threshold </a:t>
            </a:r>
            <a:endParaRPr lang="en-US" altLang="zh-TW" sz="2000">
              <a:latin typeface="Times New Roman" panose="02020603050405020304" pitchFamily="18" charset="0"/>
            </a:endParaRPr>
          </a:p>
          <a:p>
            <a:pPr algn="ctr" defTabSz="762000"/>
            <a:r>
              <a:rPr lang="en-US" altLang="zh-TW" sz="2000">
                <a:latin typeface="Times New Roman" panose="02020603050405020304" pitchFamily="18" charset="0"/>
              </a:rPr>
              <a:t>being exceeded</a:t>
            </a:r>
            <a:endParaRPr lang="en-US" altLang="zh-TW" sz="2000">
              <a:latin typeface="Times New Roman" panose="02020603050405020304" pitchFamily="18" charset="0"/>
            </a:endParaRPr>
          </a:p>
        </p:txBody>
      </p:sp>
      <p:sp>
        <p:nvSpPr>
          <p:cNvPr id="64532" name="Rectangle 20"/>
          <p:cNvSpPr>
            <a:spLocks noChangeArrowheads="1"/>
          </p:cNvSpPr>
          <p:nvPr/>
        </p:nvSpPr>
        <p:spPr bwMode="auto">
          <a:xfrm>
            <a:off x="2469891" y="4884738"/>
            <a:ext cx="1530868"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762000"/>
            <a:r>
              <a:rPr lang="en-US" altLang="zh-TW" sz="2000">
                <a:latin typeface="Times New Roman" panose="02020603050405020304" pitchFamily="18" charset="0"/>
              </a:rPr>
              <a:t>Threshold </a:t>
            </a:r>
            <a:endParaRPr lang="en-US" altLang="zh-TW" sz="2000">
              <a:latin typeface="Times New Roman" panose="02020603050405020304" pitchFamily="18" charset="0"/>
            </a:endParaRPr>
          </a:p>
          <a:p>
            <a:pPr algn="ctr" defTabSz="762000"/>
            <a:r>
              <a:rPr lang="en-US" altLang="zh-TW" sz="2000">
                <a:latin typeface="Times New Roman" panose="02020603050405020304" pitchFamily="18" charset="0"/>
              </a:rPr>
              <a:t>not exceeded</a:t>
            </a:r>
            <a:endParaRPr lang="en-US" altLang="zh-TW" sz="2000">
              <a:latin typeface="Times New Roman" panose="02020603050405020304" pitchFamily="18" charset="0"/>
            </a:endParaRPr>
          </a:p>
        </p:txBody>
      </p:sp>
      <p:sp>
        <p:nvSpPr>
          <p:cNvPr id="64533" name="Line 21"/>
          <p:cNvSpPr>
            <a:spLocks noChangeShapeType="1"/>
          </p:cNvSpPr>
          <p:nvPr/>
        </p:nvSpPr>
        <p:spPr bwMode="auto">
          <a:xfrm>
            <a:off x="3924300" y="5124450"/>
            <a:ext cx="666750" cy="1905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4534" name="Line 22"/>
          <p:cNvSpPr>
            <a:spLocks noChangeShapeType="1"/>
          </p:cNvSpPr>
          <p:nvPr/>
        </p:nvSpPr>
        <p:spPr bwMode="auto">
          <a:xfrm flipH="1" flipV="1">
            <a:off x="7277100" y="4343400"/>
            <a:ext cx="914400" cy="381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TW" altLang="en-US"/>
          </a:p>
        </p:txBody>
      </p:sp>
      <p:sp>
        <p:nvSpPr>
          <p:cNvPr id="64535" name="Rectangle 23"/>
          <p:cNvSpPr>
            <a:spLocks noChangeArrowheads="1"/>
          </p:cNvSpPr>
          <p:nvPr/>
        </p:nvSpPr>
        <p:spPr bwMode="auto">
          <a:xfrm>
            <a:off x="3108325" y="3665538"/>
            <a:ext cx="160620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a:r>
              <a:rPr lang="en-US" altLang="zh-TW" sz="2000" dirty="0">
                <a:latin typeface="Times New Roman" panose="02020603050405020304" pitchFamily="18" charset="0"/>
              </a:rPr>
              <a:t>X</a:t>
            </a:r>
            <a:r>
              <a:rPr lang="en-US" altLang="zh-TW" sz="2000" baseline="-25000" dirty="0">
                <a:latin typeface="Times New Roman" panose="02020603050405020304" pitchFamily="18" charset="0"/>
              </a:rPr>
              <a:t>1</a:t>
            </a:r>
            <a:r>
              <a:rPr lang="en-US" altLang="zh-TW" sz="2000" dirty="0">
                <a:latin typeface="Times New Roman" panose="02020603050405020304" pitchFamily="18" charset="0"/>
              </a:rPr>
              <a:t>+X</a:t>
            </a:r>
            <a:r>
              <a:rPr lang="en-US" altLang="zh-TW" sz="2000" baseline="-25000" dirty="0">
                <a:latin typeface="Times New Roman" panose="02020603050405020304" pitchFamily="18" charset="0"/>
              </a:rPr>
              <a:t>2</a:t>
            </a:r>
            <a:r>
              <a:rPr lang="en-US" altLang="zh-TW" sz="2000" dirty="0">
                <a:latin typeface="Times New Roman" panose="02020603050405020304" pitchFamily="18" charset="0"/>
                <a:sym typeface="Symbol" panose="05050102010706020507" pitchFamily="18" charset="2"/>
              </a:rPr>
              <a:t></a:t>
            </a:r>
            <a:r>
              <a:rPr lang="en-US" altLang="zh-TW" sz="2000" dirty="0">
                <a:latin typeface="Times New Roman" panose="02020603050405020304" pitchFamily="18" charset="0"/>
              </a:rPr>
              <a:t>0.5=0</a:t>
            </a:r>
            <a:endParaRPr lang="en-US" altLang="zh-TW" sz="2000" dirty="0">
              <a:latin typeface="Times New Roman" panose="02020603050405020304" pitchFamily="18" charset="0"/>
            </a:endParaRPr>
          </a:p>
        </p:txBody>
      </p:sp>
      <p:sp>
        <p:nvSpPr>
          <p:cNvPr id="64536" name="Oval 24"/>
          <p:cNvSpPr>
            <a:spLocks noChangeArrowheads="1"/>
          </p:cNvSpPr>
          <p:nvPr/>
        </p:nvSpPr>
        <p:spPr bwMode="auto">
          <a:xfrm>
            <a:off x="6388103" y="5197478"/>
            <a:ext cx="187325" cy="18732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
        <p:nvSpPr>
          <p:cNvPr id="64537" name="Oval 25"/>
          <p:cNvSpPr>
            <a:spLocks noChangeArrowheads="1"/>
          </p:cNvSpPr>
          <p:nvPr/>
        </p:nvSpPr>
        <p:spPr bwMode="auto">
          <a:xfrm>
            <a:off x="5168903" y="4054478"/>
            <a:ext cx="187325" cy="187325"/>
          </a:xfrm>
          <a:prstGeom prst="ellipse">
            <a:avLst/>
          </a:prstGeom>
          <a:solidFill>
            <a:schemeClr val="tx1"/>
          </a:solidFill>
          <a:ln w="12700">
            <a:solidFill>
              <a:schemeClr val="tx1"/>
            </a:solidFill>
            <a:round/>
          </a:ln>
        </p:spPr>
        <p:txBody>
          <a:bodyPr wrap="none" anchor="ctr"/>
          <a:lstStyle/>
          <a:p>
            <a:endParaRPr lang="zh-TW" altLang="en-US">
              <a:ea typeface="新細明體" panose="02020500000000000000" charset="-12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a:extLst>
                  <a:ext uri="{FF2B5EF4-FFF2-40B4-BE49-F238E27FC236}">
                    <a14:artisticCrisscrossEtching id="{57D6C92C-981A-4DEE-A5E5-4611C1BA87A1}"/>
                  </a:ext>
                </a:extLst>
              </p:cNvPr>
              <p:cNvSpPr/>
              <p:nvPr/>
            </p:nvSpPr>
            <p:spPr>
              <a:xfrm>
                <a:off x="4661920" y="4755219"/>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𝑊</m:t>
                      </m:r>
                    </m:oMath>
                  </m:oMathPara>
                </a14:m>
                <a:endParaRPr lang="zh-TW" altLang="en-US" sz="2400" dirty="0"/>
              </a:p>
            </p:txBody>
          </p:sp>
        </mc:Choice>
        <mc:Fallback>
          <p:sp>
            <p:nvSpPr>
              <p:cNvPr id="2" name="矩形 1"/>
              <p:cNvSpPr>
                <a:spLocks noRot="1" noChangeAspect="1" noMove="1" noResize="1" noEditPoints="1" noAdjustHandles="1" noChangeArrowheads="1" noChangeShapeType="1" noTextEdit="1"/>
              </p:cNvSpPr>
              <p:nvPr/>
            </p:nvSpPr>
            <p:spPr>
              <a:xfrm>
                <a:off x="4661920" y="4755219"/>
                <a:ext cx="1048386" cy="744242"/>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4:artisticCrisscrossEtching id="{3D019106-9ED8-42D0-8ECF-F1738BCEB34A}"/>
                  </a:ext>
                </a:extLst>
              </p:cNvPr>
              <p:cNvSpPr/>
              <p:nvPr/>
            </p:nvSpPr>
            <p:spPr>
              <a:xfrm>
                <a:off x="6134280" y="4752418"/>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𝑈</m:t>
                      </m:r>
                    </m:oMath>
                  </m:oMathPara>
                </a14:m>
                <a:endParaRPr lang="zh-TW" altLang="en-US" sz="2400" dirty="0"/>
              </a:p>
            </p:txBody>
          </p:sp>
        </mc:Choice>
        <mc:Fallback>
          <p:sp>
            <p:nvSpPr>
              <p:cNvPr id="3" name="矩形 2"/>
              <p:cNvSpPr>
                <a:spLocks noRot="1" noChangeAspect="1" noMove="1" noResize="1" noEditPoints="1" noAdjustHandles="1" noChangeArrowheads="1" noChangeShapeType="1" noTextEdit="1"/>
              </p:cNvSpPr>
              <p:nvPr/>
            </p:nvSpPr>
            <p:spPr>
              <a:xfrm>
                <a:off x="6134280" y="4752418"/>
                <a:ext cx="1048386" cy="744242"/>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cxnSp>
        <p:nvCxnSpPr>
          <p:cNvPr id="4" name="直線單箭頭接點 3"/>
          <p:cNvCxnSpPr/>
          <p:nvPr/>
        </p:nvCxnSpPr>
        <p:spPr>
          <a:xfrm flipH="1" flipV="1">
            <a:off x="5154063" y="5528601"/>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H="1" flipV="1">
            <a:off x="6658473" y="5529164"/>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5154063" y="4454865"/>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flipV="1">
            <a:off x="6651369" y="4481414"/>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a:off x="5299707" y="4072461"/>
            <a:ext cx="4516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H="1">
            <a:off x="6073876" y="4063564"/>
            <a:ext cx="4802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373969" y="1376497"/>
            <a:ext cx="3038560" cy="45316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p:cNvGrpSpPr/>
          <p:nvPr/>
        </p:nvGrpSpPr>
        <p:grpSpPr>
          <a:xfrm>
            <a:off x="5708665" y="3811600"/>
            <a:ext cx="375616" cy="461665"/>
            <a:chOff x="4125717" y="1093631"/>
            <a:chExt cx="375616" cy="461665"/>
          </a:xfrm>
        </p:grpSpPr>
        <p:sp>
          <p:nvSpPr>
            <p:cNvPr id="12" name="矩形 11"/>
            <p:cNvSpPr/>
            <p:nvPr/>
          </p:nvSpPr>
          <p:spPr>
            <a:xfrm>
              <a:off x="4154349" y="1197626"/>
              <a:ext cx="336579" cy="27068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dirty="0"/>
            </a:p>
          </p:txBody>
        </p:sp>
        <mc:AlternateContent xmlns:mc="http://schemas.openxmlformats.org/markup-compatibility/2006">
          <mc:Choice xmlns:a14="http://schemas.microsoft.com/office/drawing/2010/main" Requires="a14">
            <p:sp>
              <p:nvSpPr>
                <p:cNvPr id="13" name="矩形 12">
                  <a:extLst>
                    <a:ext uri="{FF2B5EF4-FFF2-40B4-BE49-F238E27FC236}">
                      <a14:artisticCrisscrossEtching id="{43EE6C70-E868-4106-911F-00B398D7A22D}"/>
                    </a:ext>
                  </a:extLst>
                </p:cNvPr>
                <p:cNvSpPr/>
                <p:nvPr/>
              </p:nvSpPr>
              <p:spPr>
                <a:xfrm>
                  <a:off x="4125717" y="1093631"/>
                  <a:ext cx="37561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p:sp>
              <p:nvSpPr>
                <p:cNvPr id="13" name="矩形 12"/>
                <p:cNvSpPr>
                  <a:spLocks noRot="1" noChangeAspect="1" noMove="1" noResize="1" noEditPoints="1" noAdjustHandles="1" noChangeArrowheads="1" noChangeShapeType="1" noTextEdit="1"/>
                </p:cNvSpPr>
                <p:nvPr/>
              </p:nvSpPr>
              <p:spPr>
                <a:xfrm>
                  <a:off x="4125717" y="1093631"/>
                  <a:ext cx="375616" cy="461665"/>
                </a:xfrm>
                <a:prstGeom prst="rect">
                  <a:avLst/>
                </a:prstGeom>
                <a:blipFill rotWithShape="1">
                  <a:blip r:embed="rId3"/>
                  <a:stretch>
                    <a:fillRect l="-1613" r="-9677"/>
                  </a:stretch>
                </a:blipFill>
              </p:spPr>
              <p:txBody>
                <a:bodyPr/>
                <a:lstStyle/>
                <a:p>
                  <a:r>
                    <a:rPr lang="zh-TW" altLang="en-US">
                      <a:noFill/>
                    </a:rPr>
                    <a:t> </a:t>
                  </a:r>
                  <a:endParaRPr lang="zh-TW" altLang="en-US">
                    <a:noFill/>
                  </a:endParaRPr>
                </a:p>
              </p:txBody>
            </p:sp>
          </mc:Fallback>
        </mc:AlternateContent>
      </p:grpSp>
      <mc:AlternateContent xmlns:mc="http://schemas.openxmlformats.org/markup-compatibility/2006">
        <mc:Choice xmlns:a14="http://schemas.microsoft.com/office/drawing/2010/main" Requires="a14">
          <p:sp>
            <p:nvSpPr>
              <p:cNvPr id="14" name="矩形 13">
                <a:extLst>
                  <a:ext uri="{FF2B5EF4-FFF2-40B4-BE49-F238E27FC236}">
                    <a14:artisticCrisscrossEtching id="{E618A2FF-F89C-40FE-978D-44D92589AFCA}"/>
                  </a:ext>
                </a:extLst>
              </p:cNvPr>
              <p:cNvSpPr/>
              <p:nvPr/>
            </p:nvSpPr>
            <p:spPr>
              <a:xfrm>
                <a:off x="5387802" y="2730715"/>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𝑡𝑎𝑛h</m:t>
                      </m:r>
                    </m:oMath>
                  </m:oMathPara>
                </a14:m>
                <a:endParaRPr lang="zh-TW" altLang="en-US" sz="2400" dirty="0"/>
              </a:p>
            </p:txBody>
          </p:sp>
        </mc:Choice>
        <mc:Fallback>
          <p:sp>
            <p:nvSpPr>
              <p:cNvPr id="14" name="矩形 13"/>
              <p:cNvSpPr>
                <a:spLocks noRot="1" noChangeAspect="1" noMove="1" noResize="1" noEditPoints="1" noAdjustHandles="1" noChangeArrowheads="1" noChangeShapeType="1" noTextEdit="1"/>
              </p:cNvSpPr>
              <p:nvPr/>
            </p:nvSpPr>
            <p:spPr>
              <a:xfrm>
                <a:off x="5387802" y="2730715"/>
                <a:ext cx="1048386" cy="744242"/>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4:artisticCrisscrossEtching id="{83650827-1A34-46B7-BEE8-766F4DE8747F}"/>
                  </a:ext>
                </a:extLst>
              </p:cNvPr>
              <p:cNvSpPr/>
              <p:nvPr/>
            </p:nvSpPr>
            <p:spPr>
              <a:xfrm>
                <a:off x="5387802" y="1734083"/>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𝑉</m:t>
                          </m:r>
                        </m:e>
                        <m:sup>
                          <m:r>
                            <a:rPr lang="en-US" altLang="zh-TW" sz="2400" b="0" i="1" smtClean="0">
                              <a:latin typeface="Cambria Math" panose="02040503050406030204" pitchFamily="18" charset="0"/>
                            </a:rPr>
                            <m:t>𝑇</m:t>
                          </m:r>
                        </m:sup>
                      </m:sSup>
                    </m:oMath>
                  </m:oMathPara>
                </a14:m>
                <a:endParaRPr lang="zh-TW" altLang="en-US" sz="2400" dirty="0"/>
              </a:p>
            </p:txBody>
          </p:sp>
        </mc:Choice>
        <mc:Fallback>
          <p:sp>
            <p:nvSpPr>
              <p:cNvPr id="15" name="矩形 14"/>
              <p:cNvSpPr>
                <a:spLocks noRot="1" noChangeAspect="1" noMove="1" noResize="1" noEditPoints="1" noAdjustHandles="1" noChangeArrowheads="1" noChangeShapeType="1" noTextEdit="1"/>
              </p:cNvSpPr>
              <p:nvPr/>
            </p:nvSpPr>
            <p:spPr>
              <a:xfrm>
                <a:off x="5387802" y="1734083"/>
                <a:ext cx="1048386" cy="744242"/>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cxnSp>
        <p:nvCxnSpPr>
          <p:cNvPr id="16" name="直線單箭頭接點 15"/>
          <p:cNvCxnSpPr/>
          <p:nvPr/>
        </p:nvCxnSpPr>
        <p:spPr>
          <a:xfrm flipV="1">
            <a:off x="5897359" y="3429710"/>
            <a:ext cx="0" cy="4763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911237" y="2469425"/>
            <a:ext cx="0" cy="283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5879182" y="965981"/>
            <a:ext cx="8015" cy="768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p:cNvSpPr/>
          <p:nvPr/>
        </p:nvSpPr>
        <p:spPr>
          <a:xfrm>
            <a:off x="5021294" y="3738489"/>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矩形: 圓角 19"/>
          <p:cNvSpPr/>
          <p:nvPr/>
        </p:nvSpPr>
        <p:spPr>
          <a:xfrm>
            <a:off x="6519863" y="3747930"/>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1" name="矩形 20">
                <a:extLst>
                  <a:ext uri="{FF2B5EF4-FFF2-40B4-BE49-F238E27FC236}">
                    <a14:artisticCrisscrossEtching id="{D7457C2E-42FF-409D-BD9C-7267643971C9}"/>
                  </a:ext>
                </a:extLst>
              </p:cNvPr>
              <p:cNvSpPr/>
              <p:nvPr/>
            </p:nvSpPr>
            <p:spPr>
              <a:xfrm>
                <a:off x="4880744" y="6171530"/>
                <a:ext cx="6447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cs typeface="Arial" panose="020B0604020202020204" pitchFamily="34" charset="0"/>
                            </a:rPr>
                          </m:ctrlPr>
                        </m:sSubPr>
                        <m:e>
                          <m:r>
                            <a:rPr lang="en-US" altLang="zh-TW" i="1">
                              <a:latin typeface="Cambria Math" panose="02040503050406030204" pitchFamily="18" charset="0"/>
                              <a:cs typeface="Arial" panose="020B0604020202020204" pitchFamily="34" charset="0"/>
                            </a:rPr>
                            <m:t>𝑠</m:t>
                          </m:r>
                        </m:e>
                        <m:sub>
                          <m:r>
                            <a:rPr lang="en-US" altLang="zh-TW" i="1">
                              <a:latin typeface="Cambria Math" panose="02040503050406030204" pitchFamily="18" charset="0"/>
                              <a:cs typeface="Arial" panose="020B0604020202020204" pitchFamily="34" charset="0"/>
                            </a:rPr>
                            <m:t>𝑖</m:t>
                          </m:r>
                          <m:r>
                            <a:rPr lang="en-US" altLang="zh-TW" i="1">
                              <a:latin typeface="Cambria Math" panose="02040503050406030204" pitchFamily="18" charset="0"/>
                              <a:cs typeface="Arial" panose="020B0604020202020204" pitchFamily="34" charset="0"/>
                            </a:rPr>
                            <m:t>−1</m:t>
                          </m:r>
                        </m:sub>
                      </m:sSub>
                    </m:oMath>
                  </m:oMathPara>
                </a14:m>
                <a:endParaRPr lang="zh-TW" altLang="en-US" dirty="0"/>
              </a:p>
            </p:txBody>
          </p:sp>
        </mc:Choice>
        <mc:Fallback>
          <p:sp>
            <p:nvSpPr>
              <p:cNvPr id="21" name="矩形 20"/>
              <p:cNvSpPr>
                <a:spLocks noRot="1" noChangeAspect="1" noMove="1" noResize="1" noEditPoints="1" noAdjustHandles="1" noChangeArrowheads="1" noChangeShapeType="1" noTextEdit="1"/>
              </p:cNvSpPr>
              <p:nvPr/>
            </p:nvSpPr>
            <p:spPr>
              <a:xfrm>
                <a:off x="4880744" y="6171530"/>
                <a:ext cx="644792" cy="369332"/>
              </a:xfrm>
              <a:prstGeom prst="rect">
                <a:avLst/>
              </a:prstGeom>
              <a:blipFill rotWithShape="1">
                <a:blip r:embed="rId6"/>
                <a:stretch>
                  <a:fillRect b="-163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4:artisticCrisscrossEtching id="{8CC952A6-2B30-4961-89E5-0E06C5C21814}"/>
                  </a:ext>
                </a:extLst>
              </p:cNvPr>
              <p:cNvSpPr/>
              <p:nvPr/>
            </p:nvSpPr>
            <p:spPr>
              <a:xfrm>
                <a:off x="6519863" y="6214851"/>
                <a:ext cx="450380"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cs typeface="Arial" panose="020B0604020202020204" pitchFamily="34" charset="0"/>
                            </a:rPr>
                          </m:ctrlPr>
                        </m:sSubPr>
                        <m:e>
                          <m:r>
                            <a:rPr lang="en-US" altLang="zh-TW" i="1">
                              <a:latin typeface="Cambria Math" panose="02040503050406030204" pitchFamily="18" charset="0"/>
                              <a:cs typeface="Arial" panose="020B0604020202020204" pitchFamily="34" charset="0"/>
                            </a:rPr>
                            <m:t>h</m:t>
                          </m:r>
                        </m:e>
                        <m:sub>
                          <m:r>
                            <a:rPr lang="en-US" altLang="zh-TW" i="1">
                              <a:latin typeface="Cambria Math" panose="02040503050406030204" pitchFamily="18" charset="0"/>
                              <a:cs typeface="Arial" panose="020B0604020202020204" pitchFamily="34" charset="0"/>
                            </a:rPr>
                            <m:t>𝑗</m:t>
                          </m:r>
                        </m:sub>
                      </m:sSub>
                    </m:oMath>
                  </m:oMathPara>
                </a14:m>
                <a:endParaRPr lang="zh-TW" altLang="en-US" dirty="0"/>
              </a:p>
            </p:txBody>
          </p:sp>
        </mc:Choice>
        <mc:Fallback>
          <p:sp>
            <p:nvSpPr>
              <p:cNvPr id="22" name="矩形 21"/>
              <p:cNvSpPr>
                <a:spLocks noRot="1" noChangeAspect="1" noMove="1" noResize="1" noEditPoints="1" noAdjustHandles="1" noChangeArrowheads="1" noChangeShapeType="1" noTextEdit="1"/>
              </p:cNvSpPr>
              <p:nvPr/>
            </p:nvSpPr>
            <p:spPr>
              <a:xfrm>
                <a:off x="6519863" y="6214851"/>
                <a:ext cx="450380" cy="391646"/>
              </a:xfrm>
              <a:prstGeom prst="rect">
                <a:avLst/>
              </a:prstGeom>
              <a:blipFill rotWithShape="1">
                <a:blip r:embed="rId7"/>
                <a:stretch>
                  <a:fillRect b="-769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4:artisticCrisscrossEtching id="{7A159D15-4F7E-4BA1-A729-BB8C5965C00F}"/>
                  </a:ext>
                </a:extLst>
              </p:cNvPr>
              <p:cNvSpPr/>
              <p:nvPr/>
            </p:nvSpPr>
            <p:spPr>
              <a:xfrm>
                <a:off x="5588749" y="540133"/>
                <a:ext cx="580865"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cs typeface="Arial" panose="020B0604020202020204" pitchFamily="34" charset="0"/>
                            </a:rPr>
                          </m:ctrlPr>
                        </m:sSubPr>
                        <m:e>
                          <m:r>
                            <a:rPr lang="zh-TW" altLang="en-US" i="1">
                              <a:latin typeface="Cambria Math" panose="02040503050406030204" pitchFamily="18" charset="0"/>
                              <a:cs typeface="Arial" panose="020B0604020202020204" pitchFamily="34" charset="0"/>
                            </a:rPr>
                            <m:t>𝛼</m:t>
                          </m:r>
                        </m:e>
                        <m:sub>
                          <m:r>
                            <a:rPr lang="en-US" altLang="zh-TW" i="1">
                              <a:latin typeface="Cambria Math" panose="02040503050406030204" pitchFamily="18" charset="0"/>
                              <a:cs typeface="Arial" panose="020B0604020202020204" pitchFamily="34" charset="0"/>
                            </a:rPr>
                            <m:t>𝑖</m:t>
                          </m:r>
                          <m:r>
                            <a:rPr lang="en-US" altLang="zh-TW" i="1">
                              <a:latin typeface="Cambria Math" panose="02040503050406030204" pitchFamily="18" charset="0"/>
                              <a:cs typeface="Arial" panose="020B0604020202020204" pitchFamily="34" charset="0"/>
                            </a:rPr>
                            <m:t>,</m:t>
                          </m:r>
                          <m:r>
                            <a:rPr lang="en-US" altLang="zh-TW" i="1">
                              <a:latin typeface="Cambria Math" panose="02040503050406030204" pitchFamily="18" charset="0"/>
                              <a:cs typeface="Arial" panose="020B0604020202020204" pitchFamily="34" charset="0"/>
                            </a:rPr>
                            <m:t>𝑗</m:t>
                          </m:r>
                        </m:sub>
                      </m:sSub>
                    </m:oMath>
                  </m:oMathPara>
                </a14:m>
                <a:endParaRPr lang="zh-TW" altLang="en-US" dirty="0"/>
              </a:p>
            </p:txBody>
          </p:sp>
        </mc:Choice>
        <mc:Fallback>
          <p:sp>
            <p:nvSpPr>
              <p:cNvPr id="23" name="矩形 22"/>
              <p:cNvSpPr>
                <a:spLocks noRot="1" noChangeAspect="1" noMove="1" noResize="1" noEditPoints="1" noAdjustHandles="1" noChangeArrowheads="1" noChangeShapeType="1" noTextEdit="1"/>
              </p:cNvSpPr>
              <p:nvPr/>
            </p:nvSpPr>
            <p:spPr>
              <a:xfrm>
                <a:off x="5588749" y="540133"/>
                <a:ext cx="580865" cy="391646"/>
              </a:xfrm>
              <a:prstGeom prst="rect">
                <a:avLst/>
              </a:prstGeom>
              <a:blipFill rotWithShape="1">
                <a:blip r:embed="rId8"/>
                <a:stretch>
                  <a:fillRect b="-7813"/>
                </a:stretch>
              </a:blipFill>
            </p:spPr>
            <p:txBody>
              <a:bodyPr/>
              <a:lstStyle/>
              <a:p>
                <a:r>
                  <a:rPr lang="zh-TW" altLang="en-US">
                    <a:noFill/>
                  </a:rPr>
                  <a:t> </a:t>
                </a:r>
                <a:endParaRPr lang="zh-TW" altLang="en-US">
                  <a:noFill/>
                </a:endParaRPr>
              </a:p>
            </p:txBody>
          </p:sp>
        </mc:Fallback>
      </mc:AlternateContent>
      <p:sp>
        <p:nvSpPr>
          <p:cNvPr id="24" name="文字方塊 23"/>
          <p:cNvSpPr txBox="1"/>
          <p:nvPr/>
        </p:nvSpPr>
        <p:spPr>
          <a:xfrm>
            <a:off x="1340129" y="735956"/>
            <a:ext cx="2177935" cy="523220"/>
          </a:xfrm>
          <a:prstGeom prst="rect">
            <a:avLst/>
          </a:prstGeom>
          <a:noFill/>
        </p:spPr>
        <p:txBody>
          <a:bodyPr wrap="square" rtlCol="0">
            <a:spAutoFit/>
          </a:bodyPr>
          <a:lstStyle/>
          <a:p>
            <a:r>
              <a:rPr lang="en-US" altLang="zh-TW" sz="2800" b="1" i="1" u="sng" dirty="0"/>
              <a:t>additive</a:t>
            </a:r>
            <a:endParaRPr lang="zh-TW" altLang="en-US" sz="2800" b="1" i="1" u="sng" dirty="0"/>
          </a:p>
        </p:txBody>
      </p:sp>
      <mc:AlternateContent xmlns:mc="http://schemas.openxmlformats.org/markup-compatibility/2006">
        <mc:Choice xmlns:a14="http://schemas.microsoft.com/office/drawing/2010/main" Requires="a14">
          <p:sp>
            <p:nvSpPr>
              <p:cNvPr id="25" name="矩形 24">
                <a:extLst>
                  <a:ext uri="{FF2B5EF4-FFF2-40B4-BE49-F238E27FC236}">
                    <a14:artisticCrisscrossEtching id="{CEDC1DF7-E452-4E37-8C9B-DF3AC37184B2}"/>
                  </a:ext>
                </a:extLst>
              </p:cNvPr>
              <p:cNvSpPr/>
              <p:nvPr/>
            </p:nvSpPr>
            <p:spPr>
              <a:xfrm>
                <a:off x="394982" y="2975910"/>
                <a:ext cx="3897028" cy="499047"/>
              </a:xfrm>
              <a:prstGeom prst="rect">
                <a:avLst/>
              </a:prstGeom>
            </p:spPr>
            <p:txBody>
              <a:bodyPr wrap="none">
                <a:spAutoFit/>
              </a:bodyPr>
              <a:lstStyle/>
              <a:p>
                <a:pPr marL="0" indent="0">
                  <a:buNone/>
                  <a:tabLst>
                    <a:tab pos="2509838" algn="l"/>
                  </a:tabLst>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cs typeface="Arial" panose="020B0604020202020204" pitchFamily="34" charset="0"/>
                            </a:rPr>
                          </m:ctrlPr>
                        </m:sSubPr>
                        <m:e>
                          <m:r>
                            <a:rPr lang="zh-TW" altLang="en-US" sz="2400" i="1">
                              <a:latin typeface="Cambria Math" panose="02040503050406030204" pitchFamily="18" charset="0"/>
                              <a:cs typeface="Arial" panose="020B0604020202020204" pitchFamily="34" charset="0"/>
                            </a:rPr>
                            <m:t>𝛼</m:t>
                          </m:r>
                        </m:e>
                        <m:sub>
                          <m:r>
                            <a:rPr lang="en-US" altLang="zh-TW" sz="2400" i="1">
                              <a:latin typeface="Cambria Math" panose="02040503050406030204" pitchFamily="18" charset="0"/>
                              <a:cs typeface="Arial" panose="020B0604020202020204" pitchFamily="34" charset="0"/>
                            </a:rPr>
                            <m:t>𝑖</m:t>
                          </m:r>
                          <m:r>
                            <a:rPr lang="en-US" altLang="zh-TW" sz="2400" i="1">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𝑗</m:t>
                          </m:r>
                        </m:sub>
                      </m:sSub>
                      <m:r>
                        <a:rPr lang="en-US" altLang="zh-TW" sz="2400" i="1">
                          <a:latin typeface="Cambria Math" panose="02040503050406030204" pitchFamily="18" charset="0"/>
                          <a:cs typeface="Arial" panose="020B0604020202020204" pitchFamily="34" charset="0"/>
                        </a:rPr>
                        <m:t>=</m:t>
                      </m:r>
                      <m:sSup>
                        <m:sSupPr>
                          <m:ctrlPr>
                            <a:rPr lang="en-US" altLang="zh-TW" sz="2400" i="1">
                              <a:latin typeface="Cambria Math" panose="02040503050406030204" pitchFamily="18" charset="0"/>
                              <a:cs typeface="Arial" panose="020B0604020202020204" pitchFamily="34" charset="0"/>
                            </a:rPr>
                          </m:ctrlPr>
                        </m:sSupPr>
                        <m:e>
                          <m:r>
                            <a:rPr lang="en-US" altLang="zh-TW" sz="2400" i="1">
                              <a:latin typeface="Cambria Math" panose="02040503050406030204" pitchFamily="18" charset="0"/>
                              <a:cs typeface="Arial" panose="020B0604020202020204" pitchFamily="34" charset="0"/>
                            </a:rPr>
                            <m:t>𝑉</m:t>
                          </m:r>
                        </m:e>
                        <m:sup>
                          <m:r>
                            <a:rPr lang="en-US" altLang="zh-TW" sz="2400" i="1">
                              <a:latin typeface="Cambria Math" panose="02040503050406030204" pitchFamily="18" charset="0"/>
                              <a:cs typeface="Arial" panose="020B0604020202020204" pitchFamily="34" charset="0"/>
                            </a:rPr>
                            <m:t>𝑇</m:t>
                          </m:r>
                        </m:sup>
                      </m:sSup>
                      <m:r>
                        <a:rPr lang="en-US" altLang="zh-TW" sz="2400" i="1">
                          <a:latin typeface="Cambria Math" panose="02040503050406030204" pitchFamily="18" charset="0"/>
                          <a:cs typeface="Arial" panose="020B0604020202020204" pitchFamily="34" charset="0"/>
                        </a:rPr>
                        <m:t>𝑡𝑎𝑛h</m:t>
                      </m:r>
                      <m:r>
                        <a:rPr lang="en-US" altLang="zh-TW" sz="2400" i="1">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𝑊</m:t>
                      </m:r>
                      <m:sSub>
                        <m:sSubPr>
                          <m:ctrlPr>
                            <a:rPr lang="en-US" altLang="zh-TW" sz="2400" i="1">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𝑠</m:t>
                          </m:r>
                        </m:e>
                        <m:sub>
                          <m:r>
                            <a:rPr lang="en-US" altLang="zh-TW" sz="2400" i="1">
                              <a:latin typeface="Cambria Math" panose="02040503050406030204" pitchFamily="18" charset="0"/>
                              <a:cs typeface="Arial" panose="020B0604020202020204" pitchFamily="34" charset="0"/>
                            </a:rPr>
                            <m:t>𝑖</m:t>
                          </m:r>
                        </m:sub>
                      </m:sSub>
                      <m:r>
                        <a:rPr lang="en-US" altLang="zh-TW" sz="2400" i="1">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𝑈</m:t>
                      </m:r>
                      <m:sSub>
                        <m:sSubPr>
                          <m:ctrlPr>
                            <a:rPr lang="en-US" altLang="zh-TW" sz="2400" i="1">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h</m:t>
                          </m:r>
                        </m:e>
                        <m:sub>
                          <m:r>
                            <a:rPr lang="en-US" altLang="zh-TW" sz="2400" i="1">
                              <a:latin typeface="Cambria Math" panose="02040503050406030204" pitchFamily="18" charset="0"/>
                              <a:cs typeface="Arial" panose="020B0604020202020204" pitchFamily="34" charset="0"/>
                            </a:rPr>
                            <m:t>𝑗</m:t>
                          </m:r>
                        </m:sub>
                      </m:sSub>
                      <m:r>
                        <a:rPr lang="en-US" altLang="zh-TW" sz="2400" i="1">
                          <a:latin typeface="Cambria Math" panose="02040503050406030204" pitchFamily="18" charset="0"/>
                          <a:cs typeface="Arial" panose="020B0604020202020204" pitchFamily="34" charset="0"/>
                        </a:rPr>
                        <m:t>)</m:t>
                      </m:r>
                    </m:oMath>
                  </m:oMathPara>
                </a14:m>
                <a:endParaRPr lang="en-US" altLang="zh-TW" sz="2400" dirty="0">
                  <a:latin typeface="Arial" panose="020B0604020202020204" pitchFamily="34" charset="0"/>
                  <a:cs typeface="Arial" panose="020B0604020202020204" pitchFamily="34" charset="0"/>
                </a:endParaRPr>
              </a:p>
            </p:txBody>
          </p:sp>
        </mc:Choice>
        <mc:Fallback>
          <p:sp>
            <p:nvSpPr>
              <p:cNvPr id="25" name="矩形 24"/>
              <p:cNvSpPr>
                <a:spLocks noRot="1" noChangeAspect="1" noMove="1" noResize="1" noEditPoints="1" noAdjustHandles="1" noChangeArrowheads="1" noChangeShapeType="1" noTextEdit="1"/>
              </p:cNvSpPr>
              <p:nvPr/>
            </p:nvSpPr>
            <p:spPr>
              <a:xfrm>
                <a:off x="394982" y="2975910"/>
                <a:ext cx="3897028" cy="499047"/>
              </a:xfrm>
              <a:prstGeom prst="rect">
                <a:avLst/>
              </a:prstGeom>
              <a:blipFill rotWithShape="1">
                <a:blip r:embed="rId9"/>
                <a:stretch>
                  <a:fillRect b="-10976"/>
                </a:stretch>
              </a:blipFill>
            </p:spPr>
            <p:txBody>
              <a:bodyPr/>
              <a:lstStyle/>
              <a:p>
                <a:r>
                  <a:rPr lang="zh-TW" altLang="en-US">
                    <a:noFill/>
                  </a:rPr>
                  <a:t> </a:t>
                </a:r>
                <a:endParaRPr lang="zh-TW"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2" name="矩形 11"/>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3" name="矩形 12"/>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4" name="矩形 13"/>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5" name="文字方塊 14">
                <a:extLst>
                  <a:ext uri="{FF2B5EF4-FFF2-40B4-BE49-F238E27FC236}">
                    <a14:artisticCrisscrossEtching id="{6DD492D1-6549-4279-A8F0-0BE35CF23C4F}"/>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h</m:t>
                          </m:r>
                        </m:e>
                        <m:sub>
                          <m:r>
                            <a:rPr lang="en-US" altLang="zh-TW" sz="2400" b="0" i="1" smtClean="0">
                              <a:latin typeface="Cambria Math" panose="02040503050406030204" pitchFamily="18" charset="0"/>
                              <a:cs typeface="Arial" panose="020B0604020202020204" pitchFamily="34" charset="0"/>
                            </a:rPr>
                            <m:t>𝑛</m:t>
                          </m:r>
                        </m:sub>
                      </m:sSub>
                    </m:oMath>
                  </m:oMathPara>
                </a14:m>
                <a:endParaRPr lang="zh-TW" altLang="en-US" sz="2400" b="1" dirty="0"/>
              </a:p>
            </p:txBody>
          </p:sp>
        </mc:Choice>
        <mc:Fallback>
          <p:sp>
            <p:nvSpPr>
              <p:cNvPr id="15" name="文字方塊 14"/>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a14:artisticCrisscrossEtching id="{EBE2029F-C695-45DD-9489-5ADF63DC8247}"/>
                  </a:ext>
                </a:extLst>
              </p:cNvPr>
              <p:cNvSpPr txBox="1"/>
              <p:nvPr/>
            </p:nvSpPr>
            <p:spPr>
              <a:xfrm>
                <a:off x="7003167" y="494989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h</m:t>
                          </m:r>
                        </m:e>
                        <m:sub>
                          <m:r>
                            <a:rPr lang="en-US" altLang="zh-TW" sz="2400" b="0" i="1" smtClean="0">
                              <a:latin typeface="Cambria Math" panose="02040503050406030204" pitchFamily="18" charset="0"/>
                              <a:cs typeface="Arial" panose="020B0604020202020204" pitchFamily="34" charset="0"/>
                            </a:rPr>
                            <m:t>3</m:t>
                          </m:r>
                        </m:sub>
                      </m:sSub>
                    </m:oMath>
                  </m:oMathPara>
                </a14:m>
                <a:endParaRPr lang="zh-TW" altLang="en-US" sz="2400" b="1" dirty="0"/>
              </a:p>
            </p:txBody>
          </p:sp>
        </mc:Choice>
        <mc:Fallback>
          <p:sp>
            <p:nvSpPr>
              <p:cNvPr id="16" name="文字方塊 15"/>
              <p:cNvSpPr txBox="1">
                <a:spLocks noRot="1" noChangeAspect="1" noMove="1" noResize="1" noEditPoints="1" noAdjustHandles="1" noChangeArrowheads="1" noChangeShapeType="1" noTextEdit="1"/>
              </p:cNvSpPr>
              <p:nvPr/>
            </p:nvSpPr>
            <p:spPr>
              <a:xfrm>
                <a:off x="7003167" y="4949897"/>
                <a:ext cx="715161" cy="461665"/>
              </a:xfrm>
              <a:prstGeom prst="rect">
                <a:avLst/>
              </a:prstGeom>
              <a:blipFill rotWithShape="1">
                <a:blip r:embed="rId2"/>
                <a:stretch>
                  <a:fillRect b="-263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a:extLst>
                  <a:ext uri="{FF2B5EF4-FFF2-40B4-BE49-F238E27FC236}">
                    <a14:artisticCrisscrossEtching id="{28EA8A37-7C6E-4060-9C15-8D0B102731E1}"/>
                  </a:ext>
                </a:extLst>
              </p:cNvPr>
              <p:cNvSpPr txBox="1"/>
              <p:nvPr/>
            </p:nvSpPr>
            <p:spPr>
              <a:xfrm>
                <a:off x="4790912" y="494989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h</m:t>
                          </m:r>
                        </m:e>
                        <m:sub>
                          <m:r>
                            <a:rPr lang="en-US" altLang="zh-TW" sz="2400" b="0" i="1" smtClean="0">
                              <a:latin typeface="Cambria Math" panose="02040503050406030204" pitchFamily="18" charset="0"/>
                              <a:cs typeface="Arial" panose="020B0604020202020204" pitchFamily="34" charset="0"/>
                            </a:rPr>
                            <m:t>2</m:t>
                          </m:r>
                        </m:sub>
                      </m:sSub>
                    </m:oMath>
                  </m:oMathPara>
                </a14:m>
                <a:endParaRPr lang="zh-TW" altLang="en-US" sz="2400" b="1" dirty="0"/>
              </a:p>
            </p:txBody>
          </p:sp>
        </mc:Choice>
        <mc:Fallback>
          <p:sp>
            <p:nvSpPr>
              <p:cNvPr id="17" name="文字方塊 16"/>
              <p:cNvSpPr txBox="1">
                <a:spLocks noRot="1" noChangeAspect="1" noMove="1" noResize="1" noEditPoints="1" noAdjustHandles="1" noChangeArrowheads="1" noChangeShapeType="1" noTextEdit="1"/>
              </p:cNvSpPr>
              <p:nvPr/>
            </p:nvSpPr>
            <p:spPr>
              <a:xfrm>
                <a:off x="4790912" y="4949897"/>
                <a:ext cx="715161" cy="461665"/>
              </a:xfrm>
              <a:prstGeom prst="rect">
                <a:avLst/>
              </a:prstGeom>
              <a:blipFill rotWithShape="1">
                <a:blip r:embed="rId3"/>
                <a:stretch>
                  <a:fillRect b="-263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文字方塊 17">
                <a:extLst>
                  <a:ext uri="{FF2B5EF4-FFF2-40B4-BE49-F238E27FC236}">
                    <a14:artisticCrisscrossEtching id="{AD7FD69D-25AE-485F-8575-DFFAAB845D41}"/>
                  </a:ext>
                </a:extLst>
              </p:cNvPr>
              <p:cNvSpPr txBox="1"/>
              <p:nvPr/>
            </p:nvSpPr>
            <p:spPr>
              <a:xfrm>
                <a:off x="2497804" y="494243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h</m:t>
                          </m:r>
                        </m:e>
                        <m:sub>
                          <m:r>
                            <a:rPr lang="en-US" altLang="zh-TW" sz="2400" b="0" i="1" smtClean="0">
                              <a:latin typeface="Cambria Math" panose="02040503050406030204" pitchFamily="18" charset="0"/>
                              <a:cs typeface="Arial" panose="020B0604020202020204" pitchFamily="34" charset="0"/>
                            </a:rPr>
                            <m:t>1</m:t>
                          </m:r>
                        </m:sub>
                      </m:sSub>
                    </m:oMath>
                  </m:oMathPara>
                </a14:m>
                <a:endParaRPr lang="zh-TW" altLang="en-US" sz="2400" b="1" dirty="0"/>
              </a:p>
            </p:txBody>
          </p:sp>
        </mc:Choice>
        <mc:Fallback>
          <p:sp>
            <p:nvSpPr>
              <p:cNvPr id="18" name="文字方塊 17"/>
              <p:cNvSpPr txBox="1">
                <a:spLocks noRot="1" noChangeAspect="1" noMove="1" noResize="1" noEditPoints="1" noAdjustHandles="1" noChangeArrowheads="1" noChangeShapeType="1" noTextEdit="1"/>
              </p:cNvSpPr>
              <p:nvPr/>
            </p:nvSpPr>
            <p:spPr>
              <a:xfrm>
                <a:off x="2497804" y="4942431"/>
                <a:ext cx="715161" cy="461665"/>
              </a:xfrm>
              <a:prstGeom prst="rect">
                <a:avLst/>
              </a:prstGeom>
              <a:blipFill rotWithShape="1">
                <a:blip r:embed="rId4"/>
                <a:stretch>
                  <a:fillRect b="-4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4:artisticCrisscrossEtching id="{6DDCD9FD-AA16-4405-86D7-3C6552252C4B}"/>
                  </a:ext>
                </a:extLst>
              </p:cNvPr>
              <p:cNvSpPr txBox="1"/>
              <p:nvPr/>
            </p:nvSpPr>
            <p:spPr>
              <a:xfrm>
                <a:off x="53194" y="4038926"/>
                <a:ext cx="2476704" cy="271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cs typeface="Arial" panose="020B0604020202020204" pitchFamily="34" charset="0"/>
                            </a:rPr>
                          </m:ctrlPr>
                        </m:sSubPr>
                        <m:e>
                          <m:r>
                            <a:rPr lang="zh-TW" altLang="en-US" sz="1600" i="1">
                              <a:latin typeface="Cambria Math" panose="02040503050406030204" pitchFamily="18" charset="0"/>
                              <a:cs typeface="Arial" panose="020B0604020202020204" pitchFamily="34" charset="0"/>
                            </a:rPr>
                            <m:t>𝛼</m:t>
                          </m:r>
                        </m:e>
                        <m:sub>
                          <m:r>
                            <a:rPr lang="en-US" altLang="zh-TW" sz="1600" i="1">
                              <a:latin typeface="Cambria Math" panose="02040503050406030204" pitchFamily="18" charset="0"/>
                              <a:cs typeface="Arial" panose="020B0604020202020204" pitchFamily="34" charset="0"/>
                            </a:rPr>
                            <m:t>𝑖</m:t>
                          </m:r>
                          <m:r>
                            <a:rPr lang="en-US" altLang="zh-TW" sz="1600" i="1">
                              <a:latin typeface="Cambria Math" panose="02040503050406030204" pitchFamily="18" charset="0"/>
                              <a:cs typeface="Arial" panose="020B0604020202020204" pitchFamily="34" charset="0"/>
                            </a:rPr>
                            <m:t>,</m:t>
                          </m:r>
                          <m:r>
                            <a:rPr lang="en-US" altLang="zh-TW" sz="1600" i="1">
                              <a:latin typeface="Cambria Math" panose="02040503050406030204" pitchFamily="18" charset="0"/>
                              <a:cs typeface="Arial" panose="020B0604020202020204" pitchFamily="34" charset="0"/>
                            </a:rPr>
                            <m:t>𝑗</m:t>
                          </m:r>
                        </m:sub>
                      </m:sSub>
                      <m:r>
                        <a:rPr lang="en-US" altLang="zh-TW" sz="1600" i="1">
                          <a:latin typeface="Cambria Math" panose="02040503050406030204" pitchFamily="18" charset="0"/>
                          <a:cs typeface="Arial" panose="020B0604020202020204" pitchFamily="34" charset="0"/>
                        </a:rPr>
                        <m:t>=</m:t>
                      </m:r>
                      <m:sSup>
                        <m:sSupPr>
                          <m:ctrlPr>
                            <a:rPr lang="en-US" altLang="zh-TW" sz="1600" i="1">
                              <a:latin typeface="Cambria Math" panose="02040503050406030204" pitchFamily="18" charset="0"/>
                              <a:cs typeface="Arial" panose="020B0604020202020204" pitchFamily="34" charset="0"/>
                            </a:rPr>
                          </m:ctrlPr>
                        </m:sSupPr>
                        <m:e>
                          <m:r>
                            <a:rPr lang="en-US" altLang="zh-TW" sz="1600" i="1">
                              <a:latin typeface="Cambria Math" panose="02040503050406030204" pitchFamily="18" charset="0"/>
                              <a:cs typeface="Arial" panose="020B0604020202020204" pitchFamily="34" charset="0"/>
                            </a:rPr>
                            <m:t>𝑉</m:t>
                          </m:r>
                        </m:e>
                        <m:sup>
                          <m:r>
                            <a:rPr lang="en-US" altLang="zh-TW" sz="1600" i="1">
                              <a:latin typeface="Cambria Math" panose="02040503050406030204" pitchFamily="18" charset="0"/>
                              <a:cs typeface="Arial" panose="020B0604020202020204" pitchFamily="34" charset="0"/>
                            </a:rPr>
                            <m:t>𝑇</m:t>
                          </m:r>
                        </m:sup>
                      </m:sSup>
                      <m:r>
                        <a:rPr lang="en-US" altLang="zh-TW" sz="1600" i="1">
                          <a:latin typeface="Cambria Math" panose="02040503050406030204" pitchFamily="18" charset="0"/>
                          <a:cs typeface="Arial" panose="020B0604020202020204" pitchFamily="34" charset="0"/>
                        </a:rPr>
                        <m:t>𝑡𝑎𝑛h</m:t>
                      </m:r>
                      <m:r>
                        <a:rPr lang="en-US" altLang="zh-TW" sz="1600" i="1">
                          <a:latin typeface="Cambria Math" panose="02040503050406030204" pitchFamily="18" charset="0"/>
                          <a:cs typeface="Arial" panose="020B0604020202020204" pitchFamily="34" charset="0"/>
                        </a:rPr>
                        <m:t>⁡(</m:t>
                      </m:r>
                      <m:r>
                        <a:rPr lang="en-US" altLang="zh-TW" sz="1600" i="1">
                          <a:latin typeface="Cambria Math" panose="02040503050406030204" pitchFamily="18" charset="0"/>
                          <a:cs typeface="Arial" panose="020B0604020202020204" pitchFamily="34" charset="0"/>
                        </a:rPr>
                        <m:t>𝑊</m:t>
                      </m:r>
                      <m:sSub>
                        <m:sSubPr>
                          <m:ctrlPr>
                            <a:rPr lang="en-US" altLang="zh-TW" sz="1600" i="1">
                              <a:latin typeface="Cambria Math" panose="02040503050406030204" pitchFamily="18" charset="0"/>
                              <a:cs typeface="Arial" panose="020B0604020202020204" pitchFamily="34" charset="0"/>
                            </a:rPr>
                          </m:ctrlPr>
                        </m:sSubPr>
                        <m:e>
                          <m:r>
                            <a:rPr lang="en-US" altLang="zh-TW" sz="1600" i="1">
                              <a:latin typeface="Cambria Math" panose="02040503050406030204" pitchFamily="18" charset="0"/>
                              <a:cs typeface="Arial" panose="020B0604020202020204" pitchFamily="34" charset="0"/>
                            </a:rPr>
                            <m:t>𝑠</m:t>
                          </m:r>
                        </m:e>
                        <m:sub>
                          <m:r>
                            <a:rPr lang="en-US" altLang="zh-TW" sz="1600" i="1">
                              <a:latin typeface="Cambria Math" panose="02040503050406030204" pitchFamily="18" charset="0"/>
                              <a:cs typeface="Arial" panose="020B0604020202020204" pitchFamily="34" charset="0"/>
                            </a:rPr>
                            <m:t>𝑖</m:t>
                          </m:r>
                        </m:sub>
                      </m:sSub>
                      <m:r>
                        <a:rPr lang="en-US" altLang="zh-TW" sz="1600" i="1">
                          <a:latin typeface="Cambria Math" panose="02040503050406030204" pitchFamily="18" charset="0"/>
                          <a:cs typeface="Arial" panose="020B0604020202020204" pitchFamily="34" charset="0"/>
                        </a:rPr>
                        <m:t>+</m:t>
                      </m:r>
                      <m:r>
                        <a:rPr lang="en-US" altLang="zh-TW" sz="1600" i="1">
                          <a:latin typeface="Cambria Math" panose="02040503050406030204" pitchFamily="18" charset="0"/>
                          <a:cs typeface="Arial" panose="020B0604020202020204" pitchFamily="34" charset="0"/>
                        </a:rPr>
                        <m:t>𝑈</m:t>
                      </m:r>
                      <m:sSub>
                        <m:sSubPr>
                          <m:ctrlPr>
                            <a:rPr lang="en-US" altLang="zh-TW" sz="1600" i="1">
                              <a:latin typeface="Cambria Math" panose="02040503050406030204" pitchFamily="18" charset="0"/>
                              <a:cs typeface="Arial" panose="020B0604020202020204" pitchFamily="34" charset="0"/>
                            </a:rPr>
                          </m:ctrlPr>
                        </m:sSubPr>
                        <m:e>
                          <m:r>
                            <a:rPr lang="en-US" altLang="zh-TW" sz="1600" i="1">
                              <a:latin typeface="Cambria Math" panose="02040503050406030204" pitchFamily="18" charset="0"/>
                              <a:cs typeface="Arial" panose="020B0604020202020204" pitchFamily="34" charset="0"/>
                            </a:rPr>
                            <m:t>h</m:t>
                          </m:r>
                        </m:e>
                        <m:sub>
                          <m:r>
                            <a:rPr lang="en-US" altLang="zh-TW" sz="1600" i="1">
                              <a:latin typeface="Cambria Math" panose="02040503050406030204" pitchFamily="18" charset="0"/>
                              <a:cs typeface="Arial" panose="020B0604020202020204" pitchFamily="34" charset="0"/>
                            </a:rPr>
                            <m:t>𝑗</m:t>
                          </m:r>
                        </m:sub>
                      </m:sSub>
                      <m:r>
                        <a:rPr lang="en-US" altLang="zh-TW" sz="1600" i="1">
                          <a:latin typeface="Cambria Math" panose="02040503050406030204" pitchFamily="18" charset="0"/>
                          <a:cs typeface="Arial" panose="020B0604020202020204" pitchFamily="34" charset="0"/>
                        </a:rPr>
                        <m:t>)</m:t>
                      </m:r>
                    </m:oMath>
                  </m:oMathPara>
                </a14:m>
                <a:endParaRPr lang="zh-TW" altLang="en-US" sz="1600" b="1" dirty="0"/>
              </a:p>
            </p:txBody>
          </p:sp>
        </mc:Choice>
        <mc:Fallback>
          <p:sp>
            <p:nvSpPr>
              <p:cNvPr id="19" name="文字方塊 18"/>
              <p:cNvSpPr txBox="1">
                <a:spLocks noRot="1" noChangeAspect="1" noMove="1" noResize="1" noEditPoints="1" noAdjustHandles="1" noChangeArrowheads="1" noChangeShapeType="1" noTextEdit="1"/>
              </p:cNvSpPr>
              <p:nvPr/>
            </p:nvSpPr>
            <p:spPr>
              <a:xfrm>
                <a:off x="53194" y="4038926"/>
                <a:ext cx="2476704" cy="271100"/>
              </a:xfrm>
              <a:prstGeom prst="rect">
                <a:avLst/>
              </a:prstGeom>
              <a:blipFill rotWithShape="1">
                <a:blip r:embed="rId5"/>
                <a:stretch>
                  <a:fillRect r="-493" b="-2727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4" name="文字方塊 33">
                <a:extLst>
                  <a:ext uri="{FF2B5EF4-FFF2-40B4-BE49-F238E27FC236}">
                    <a14:artisticCrisscrossEtching id="{1CAD6BF0-D381-48C9-946C-BA309945E19C}"/>
                  </a:ext>
                </a:extLst>
              </p:cNvPr>
              <p:cNvSpPr txBox="1"/>
              <p:nvPr/>
            </p:nvSpPr>
            <p:spPr>
              <a:xfrm>
                <a:off x="4856827" y="3376709"/>
                <a:ext cx="544636"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𝑖</m:t>
                          </m:r>
                          <m:r>
                            <a:rPr lang="en-US" altLang="zh-TW" sz="2400" i="1">
                              <a:latin typeface="Cambria Math" panose="02040503050406030204" pitchFamily="18" charset="0"/>
                            </a:rPr>
                            <m:t>,2</m:t>
                          </m:r>
                        </m:sub>
                      </m:sSub>
                    </m:oMath>
                  </m:oMathPara>
                </a14:m>
                <a:endParaRPr lang="zh-TW" altLang="en-US" sz="2400" dirty="0"/>
              </a:p>
            </p:txBody>
          </p:sp>
        </mc:Choice>
        <mc:Fallback>
          <p:sp>
            <p:nvSpPr>
              <p:cNvPr id="34" name="文字方塊 33"/>
              <p:cNvSpPr txBox="1">
                <a:spLocks noRot="1" noChangeAspect="1" noMove="1" noResize="1" noEditPoints="1" noAdjustHandles="1" noChangeArrowheads="1" noChangeShapeType="1" noTextEdit="1"/>
              </p:cNvSpPr>
              <p:nvPr/>
            </p:nvSpPr>
            <p:spPr>
              <a:xfrm>
                <a:off x="4856827" y="3376709"/>
                <a:ext cx="544636" cy="385555"/>
              </a:xfrm>
              <a:prstGeom prst="rect">
                <a:avLst/>
              </a:prstGeom>
              <a:blipFill rotWithShape="1">
                <a:blip r:embed="rId6"/>
                <a:stretch>
                  <a:fillRect l="-6742" r="-3371" b="-12698"/>
                </a:stretch>
              </a:blipFill>
            </p:spPr>
            <p:txBody>
              <a:bodyPr/>
              <a:lstStyle/>
              <a:p>
                <a:r>
                  <a:rPr lang="zh-TW" altLang="en-US">
                    <a:noFill/>
                  </a:rPr>
                  <a:t> </a:t>
                </a:r>
                <a:endParaRPr lang="zh-TW" altLang="en-US">
                  <a:noFill/>
                </a:endParaRPr>
              </a:p>
            </p:txBody>
          </p:sp>
        </mc:Fallback>
      </mc:AlternateContent>
      <p:sp>
        <p:nvSpPr>
          <p:cNvPr id="35" name="橢圓 34"/>
          <p:cNvSpPr/>
          <p:nvPr/>
        </p:nvSpPr>
        <p:spPr>
          <a:xfrm>
            <a:off x="4965597" y="375463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橢圓 35"/>
          <p:cNvSpPr/>
          <p:nvPr/>
        </p:nvSpPr>
        <p:spPr>
          <a:xfrm>
            <a:off x="7230191" y="3717943"/>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橢圓 36"/>
          <p:cNvSpPr/>
          <p:nvPr/>
        </p:nvSpPr>
        <p:spPr>
          <a:xfrm>
            <a:off x="9473642" y="3791394"/>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8" name="直線單箭頭接點 37"/>
          <p:cNvCxnSpPr>
            <a:stCxn id="11" idx="0"/>
            <a:endCxn id="37" idx="4"/>
          </p:cNvCxnSpPr>
          <p:nvPr/>
        </p:nvCxnSpPr>
        <p:spPr>
          <a:xfrm flipV="1">
            <a:off x="2821111" y="3971394"/>
            <a:ext cx="6742531" cy="9026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1" idx="0"/>
            <a:endCxn id="36" idx="4"/>
          </p:cNvCxnSpPr>
          <p:nvPr/>
        </p:nvCxnSpPr>
        <p:spPr>
          <a:xfrm flipV="1">
            <a:off x="2821111" y="3897943"/>
            <a:ext cx="4499080" cy="9760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1" idx="0"/>
            <a:endCxn id="35" idx="4"/>
          </p:cNvCxnSpPr>
          <p:nvPr/>
        </p:nvCxnSpPr>
        <p:spPr>
          <a:xfrm flipV="1">
            <a:off x="2821111" y="3934631"/>
            <a:ext cx="2234486" cy="9393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文字方塊 40">
                <a:extLst>
                  <a:ext uri="{FF2B5EF4-FFF2-40B4-BE49-F238E27FC236}">
                    <a14:artisticCrisscrossEtching id="{F2D93AF7-79CD-4863-BC1A-D8257FD2BE4C}"/>
                  </a:ext>
                </a:extLst>
              </p:cNvPr>
              <p:cNvSpPr txBox="1"/>
              <p:nvPr/>
            </p:nvSpPr>
            <p:spPr>
              <a:xfrm>
                <a:off x="7067210" y="3331163"/>
                <a:ext cx="544636"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𝑖</m:t>
                          </m:r>
                          <m:r>
                            <a:rPr lang="en-US" altLang="zh-TW" sz="2400" i="1">
                              <a:latin typeface="Cambria Math" panose="02040503050406030204" pitchFamily="18" charset="0"/>
                            </a:rPr>
                            <m:t>,3</m:t>
                          </m:r>
                        </m:sub>
                      </m:sSub>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7067210" y="3331163"/>
                <a:ext cx="544636" cy="385555"/>
              </a:xfrm>
              <a:prstGeom prst="rect">
                <a:avLst/>
              </a:prstGeom>
              <a:blipFill rotWithShape="1">
                <a:blip r:embed="rId7"/>
                <a:stretch>
                  <a:fillRect l="-5556" r="-2222"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2" name="文字方塊 41">
                <a:extLst>
                  <a:ext uri="{FF2B5EF4-FFF2-40B4-BE49-F238E27FC236}">
                    <a14:artisticCrisscrossEtching id="{D91935DC-0CA8-4145-A64E-48FD1CE2B82A}"/>
                  </a:ext>
                </a:extLst>
              </p:cNvPr>
              <p:cNvSpPr txBox="1"/>
              <p:nvPr/>
            </p:nvSpPr>
            <p:spPr>
              <a:xfrm>
                <a:off x="9415566" y="3395436"/>
                <a:ext cx="564514"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𝑖</m:t>
                          </m:r>
                          <m:r>
                            <a:rPr lang="en-US" altLang="zh-TW" sz="2400" i="1">
                              <a:latin typeface="Cambria Math" panose="02040503050406030204" pitchFamily="18" charset="0"/>
                            </a:rPr>
                            <m:t>,</m:t>
                          </m:r>
                          <m:r>
                            <a:rPr lang="en-US" altLang="zh-TW" sz="2400" b="0" i="1" smtClean="0">
                              <a:latin typeface="Cambria Math" panose="02040503050406030204" pitchFamily="18" charset="0"/>
                            </a:rPr>
                            <m:t>𝑛</m:t>
                          </m:r>
                        </m:sub>
                      </m:sSub>
                    </m:oMath>
                  </m:oMathPara>
                </a14:m>
                <a:endParaRPr lang="zh-TW" altLang="en-US" sz="2400" dirty="0"/>
              </a:p>
            </p:txBody>
          </p:sp>
        </mc:Choice>
        <mc:Fallback>
          <p:sp>
            <p:nvSpPr>
              <p:cNvPr id="42" name="文字方塊 41"/>
              <p:cNvSpPr txBox="1">
                <a:spLocks noRot="1" noChangeAspect="1" noMove="1" noResize="1" noEditPoints="1" noAdjustHandles="1" noChangeArrowheads="1" noChangeShapeType="1" noTextEdit="1"/>
              </p:cNvSpPr>
              <p:nvPr/>
            </p:nvSpPr>
            <p:spPr>
              <a:xfrm>
                <a:off x="9415566" y="3395436"/>
                <a:ext cx="564514" cy="385555"/>
              </a:xfrm>
              <a:prstGeom prst="rect">
                <a:avLst/>
              </a:prstGeom>
              <a:blipFill rotWithShape="1">
                <a:blip r:embed="rId8"/>
                <a:stretch>
                  <a:fillRect l="-6522" b="-12698"/>
                </a:stretch>
              </a:blipFill>
            </p:spPr>
            <p:txBody>
              <a:bodyPr/>
              <a:lstStyle/>
              <a:p>
                <a:r>
                  <a:rPr lang="zh-TW" altLang="en-US">
                    <a:noFill/>
                  </a:rPr>
                  <a:t> </a:t>
                </a:r>
                <a:endParaRPr lang="zh-TW" altLang="en-US">
                  <a:noFill/>
                </a:endParaRPr>
              </a:p>
            </p:txBody>
          </p:sp>
        </mc:Fallback>
      </mc:AlternateContent>
      <p:sp>
        <p:nvSpPr>
          <p:cNvPr id="46" name="文字方塊 45"/>
          <p:cNvSpPr txBox="1"/>
          <p:nvPr/>
        </p:nvSpPr>
        <p:spPr>
          <a:xfrm>
            <a:off x="47567" y="2035322"/>
            <a:ext cx="2684868" cy="461665"/>
          </a:xfrm>
          <a:prstGeom prst="rect">
            <a:avLst/>
          </a:prstGeom>
          <a:noFill/>
        </p:spPr>
        <p:txBody>
          <a:bodyPr wrap="square" rtlCol="0">
            <a:spAutoFit/>
          </a:bodyPr>
          <a:lstStyle/>
          <a:p>
            <a:r>
              <a:rPr lang="en-US" altLang="zh-TW" sz="2400" dirty="0">
                <a:solidFill>
                  <a:srgbClr val="00B0F0"/>
                </a:solidFill>
              </a:rPr>
              <a:t>attention score</a:t>
            </a:r>
            <a:endParaRPr lang="zh-TW" altLang="en-US" sz="2400" dirty="0">
              <a:solidFill>
                <a:srgbClr val="00B0F0"/>
              </a:solidFill>
            </a:endParaRPr>
          </a:p>
        </p:txBody>
      </p:sp>
      <p:sp>
        <p:nvSpPr>
          <p:cNvPr id="49" name="文字方塊 48"/>
          <p:cNvSpPr txBox="1"/>
          <p:nvPr/>
        </p:nvSpPr>
        <p:spPr>
          <a:xfrm>
            <a:off x="1339222" y="4889211"/>
            <a:ext cx="1056182" cy="523220"/>
          </a:xfrm>
          <a:prstGeom prst="rect">
            <a:avLst/>
          </a:prstGeom>
          <a:noFill/>
        </p:spPr>
        <p:txBody>
          <a:bodyPr wrap="square" rtlCol="0">
            <a:spAutoFit/>
          </a:bodyPr>
          <a:lstStyle/>
          <a:p>
            <a:r>
              <a:rPr lang="en-US" altLang="zh-TW" sz="2800" dirty="0"/>
              <a:t>Input</a:t>
            </a:r>
            <a:endParaRPr lang="zh-TW" altLang="en-US" sz="2800" dirty="0"/>
          </a:p>
        </p:txBody>
      </p:sp>
      <p:cxnSp>
        <p:nvCxnSpPr>
          <p:cNvPr id="53" name="直線單箭頭接點 52"/>
          <p:cNvCxnSpPr>
            <a:stCxn id="11" idx="0"/>
            <a:endCxn id="55" idx="4"/>
          </p:cNvCxnSpPr>
          <p:nvPr/>
        </p:nvCxnSpPr>
        <p:spPr>
          <a:xfrm flipH="1" flipV="1">
            <a:off x="2817397" y="3917830"/>
            <a:ext cx="3714" cy="9561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文字方塊 53">
                <a:extLst>
                  <a:ext uri="{FF2B5EF4-FFF2-40B4-BE49-F238E27FC236}">
                    <a14:artisticCrisscrossEtching id="{D018F4F5-ED37-4764-923D-6EFAB72E836A}"/>
                  </a:ext>
                </a:extLst>
              </p:cNvPr>
              <p:cNvSpPr txBox="1"/>
              <p:nvPr/>
            </p:nvSpPr>
            <p:spPr>
              <a:xfrm>
                <a:off x="2660743" y="3376709"/>
                <a:ext cx="544636"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𝑖</m:t>
                          </m:r>
                          <m:r>
                            <a:rPr lang="en-US" altLang="zh-TW" sz="2400" i="1">
                              <a:latin typeface="Cambria Math" panose="02040503050406030204" pitchFamily="18" charset="0"/>
                            </a:rPr>
                            <m:t>,</m:t>
                          </m:r>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54" name="文字方塊 53"/>
              <p:cNvSpPr txBox="1">
                <a:spLocks noRot="1" noChangeAspect="1" noMove="1" noResize="1" noEditPoints="1" noAdjustHandles="1" noChangeArrowheads="1" noChangeShapeType="1" noTextEdit="1"/>
              </p:cNvSpPr>
              <p:nvPr/>
            </p:nvSpPr>
            <p:spPr>
              <a:xfrm>
                <a:off x="2660743" y="3376709"/>
                <a:ext cx="544636" cy="385555"/>
              </a:xfrm>
              <a:prstGeom prst="rect">
                <a:avLst/>
              </a:prstGeom>
              <a:blipFill rotWithShape="1">
                <a:blip r:embed="rId9"/>
                <a:stretch>
                  <a:fillRect l="-5556" r="-2222" b="-12698"/>
                </a:stretch>
              </a:blipFill>
            </p:spPr>
            <p:txBody>
              <a:bodyPr/>
              <a:lstStyle/>
              <a:p>
                <a:r>
                  <a:rPr lang="zh-TW" altLang="en-US">
                    <a:noFill/>
                  </a:rPr>
                  <a:t> </a:t>
                </a:r>
                <a:endParaRPr lang="zh-TW" altLang="en-US">
                  <a:noFill/>
                </a:endParaRPr>
              </a:p>
            </p:txBody>
          </p:sp>
        </mc:Fallback>
      </mc:AlternateContent>
      <p:sp>
        <p:nvSpPr>
          <p:cNvPr id="55" name="橢圓 54"/>
          <p:cNvSpPr/>
          <p:nvPr/>
        </p:nvSpPr>
        <p:spPr>
          <a:xfrm>
            <a:off x="2727397" y="373783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6" name="直線單箭頭接點 55"/>
          <p:cNvCxnSpPr>
            <a:stCxn id="12" idx="0"/>
            <a:endCxn id="55" idx="4"/>
          </p:cNvCxnSpPr>
          <p:nvPr/>
        </p:nvCxnSpPr>
        <p:spPr>
          <a:xfrm flipH="1" flipV="1">
            <a:off x="2817397" y="3917830"/>
            <a:ext cx="2281250" cy="956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3" idx="0"/>
          </p:cNvCxnSpPr>
          <p:nvPr/>
        </p:nvCxnSpPr>
        <p:spPr>
          <a:xfrm flipH="1" flipV="1">
            <a:off x="2837988" y="3938548"/>
            <a:ext cx="4492984" cy="9503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4" idx="0"/>
          </p:cNvCxnSpPr>
          <p:nvPr/>
        </p:nvCxnSpPr>
        <p:spPr>
          <a:xfrm flipH="1" flipV="1">
            <a:off x="2885226" y="3919765"/>
            <a:ext cx="6697210" cy="9859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12" idx="0"/>
            <a:endCxn id="35" idx="4"/>
          </p:cNvCxnSpPr>
          <p:nvPr/>
        </p:nvCxnSpPr>
        <p:spPr>
          <a:xfrm flipH="1" flipV="1">
            <a:off x="5055597" y="3934631"/>
            <a:ext cx="43050" cy="9393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endCxn id="35" idx="4"/>
          </p:cNvCxnSpPr>
          <p:nvPr/>
        </p:nvCxnSpPr>
        <p:spPr>
          <a:xfrm flipH="1" flipV="1">
            <a:off x="5055597" y="3934631"/>
            <a:ext cx="2236400" cy="9507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14" idx="0"/>
          </p:cNvCxnSpPr>
          <p:nvPr/>
        </p:nvCxnSpPr>
        <p:spPr>
          <a:xfrm flipH="1" flipV="1">
            <a:off x="5100304" y="3911001"/>
            <a:ext cx="4482132" cy="9946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endCxn id="36" idx="4"/>
          </p:cNvCxnSpPr>
          <p:nvPr/>
        </p:nvCxnSpPr>
        <p:spPr>
          <a:xfrm flipV="1">
            <a:off x="7312763" y="3897943"/>
            <a:ext cx="7428" cy="9794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V="1">
            <a:off x="9568650" y="3919765"/>
            <a:ext cx="7428" cy="9794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36" idx="4"/>
          </p:cNvCxnSpPr>
          <p:nvPr/>
        </p:nvCxnSpPr>
        <p:spPr>
          <a:xfrm flipV="1">
            <a:off x="5112740" y="3897943"/>
            <a:ext cx="2207451" cy="957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14" idx="0"/>
            <a:endCxn id="36" idx="4"/>
          </p:cNvCxnSpPr>
          <p:nvPr/>
        </p:nvCxnSpPr>
        <p:spPr>
          <a:xfrm flipH="1" flipV="1">
            <a:off x="7320191" y="3897943"/>
            <a:ext cx="2262245" cy="10077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endCxn id="37" idx="4"/>
          </p:cNvCxnSpPr>
          <p:nvPr/>
        </p:nvCxnSpPr>
        <p:spPr>
          <a:xfrm flipV="1">
            <a:off x="7315392" y="3971394"/>
            <a:ext cx="2248250" cy="9166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endCxn id="37" idx="4"/>
          </p:cNvCxnSpPr>
          <p:nvPr/>
        </p:nvCxnSpPr>
        <p:spPr>
          <a:xfrm flipV="1">
            <a:off x="5104473" y="3971394"/>
            <a:ext cx="4459169" cy="8917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flipH="1" flipV="1">
            <a:off x="2804224" y="2490175"/>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flipH="1" flipV="1">
            <a:off x="5122560" y="2469151"/>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flipH="1" flipV="1">
            <a:off x="7328925" y="2479012"/>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H="1" flipV="1">
            <a:off x="9598211" y="2487221"/>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矩形: 圓角 120"/>
          <p:cNvSpPr/>
          <p:nvPr/>
        </p:nvSpPr>
        <p:spPr>
          <a:xfrm>
            <a:off x="2497804" y="2729895"/>
            <a:ext cx="7907513" cy="4364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800" dirty="0"/>
              <a:t>Soft-max</a:t>
            </a:r>
            <a:endParaRPr lang="zh-TW" altLang="en-US" sz="2800" dirty="0"/>
          </a:p>
        </p:txBody>
      </p:sp>
      <mc:AlternateContent xmlns:mc="http://schemas.openxmlformats.org/markup-compatibility/2006">
        <mc:Choice xmlns:a14="http://schemas.microsoft.com/office/drawing/2010/main" Requires="a14">
          <p:sp>
            <p:nvSpPr>
              <p:cNvPr id="122" name="文字方塊 121">
                <a:extLst>
                  <a:ext uri="{FF2B5EF4-FFF2-40B4-BE49-F238E27FC236}">
                    <a14:artisticCrisscrossEtching id="{7191983D-175C-4FFB-A573-98877F8F8FF4}"/>
                  </a:ext>
                </a:extLst>
              </p:cNvPr>
              <p:cNvSpPr txBox="1"/>
              <p:nvPr/>
            </p:nvSpPr>
            <p:spPr>
              <a:xfrm>
                <a:off x="2656804" y="2060811"/>
                <a:ext cx="544636"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22" name="文字方塊 121"/>
              <p:cNvSpPr txBox="1">
                <a:spLocks noRot="1" noChangeAspect="1" noMove="1" noResize="1" noEditPoints="1" noAdjustHandles="1" noChangeArrowheads="1" noChangeShapeType="1" noTextEdit="1"/>
              </p:cNvSpPr>
              <p:nvPr/>
            </p:nvSpPr>
            <p:spPr>
              <a:xfrm>
                <a:off x="2656804" y="2060811"/>
                <a:ext cx="544636" cy="397866"/>
              </a:xfrm>
              <a:prstGeom prst="rect">
                <a:avLst/>
              </a:prstGeom>
              <a:blipFill rotWithShape="1">
                <a:blip r:embed="rId10"/>
                <a:stretch>
                  <a:fillRect l="-6742" r="-3371" b="-1230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3" name="文字方塊 122">
                <a:extLst>
                  <a:ext uri="{FF2B5EF4-FFF2-40B4-BE49-F238E27FC236}">
                    <a14:artisticCrisscrossEtching id="{503EB149-AD5B-4393-B006-23A2774D78AE}"/>
                  </a:ext>
                </a:extLst>
              </p:cNvPr>
              <p:cNvSpPr txBox="1"/>
              <p:nvPr/>
            </p:nvSpPr>
            <p:spPr>
              <a:xfrm>
                <a:off x="4929402" y="2060812"/>
                <a:ext cx="544636"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𝑖</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23" name="文字方塊 122"/>
              <p:cNvSpPr txBox="1">
                <a:spLocks noRot="1" noChangeAspect="1" noMove="1" noResize="1" noEditPoints="1" noAdjustHandles="1" noChangeArrowheads="1" noChangeShapeType="1" noTextEdit="1"/>
              </p:cNvSpPr>
              <p:nvPr/>
            </p:nvSpPr>
            <p:spPr>
              <a:xfrm>
                <a:off x="4929402" y="2060812"/>
                <a:ext cx="544636" cy="397866"/>
              </a:xfrm>
              <a:prstGeom prst="rect">
                <a:avLst/>
              </a:prstGeom>
              <a:blipFill rotWithShape="1">
                <a:blip r:embed="rId11"/>
                <a:stretch>
                  <a:fillRect l="-6742" r="-3371" b="-1230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4" name="文字方塊 123">
                <a:extLst>
                  <a:ext uri="{FF2B5EF4-FFF2-40B4-BE49-F238E27FC236}">
                    <a14:artisticCrisscrossEtching id="{2D1D3924-5593-40DF-BA24-5CAA38800146}"/>
                  </a:ext>
                </a:extLst>
              </p:cNvPr>
              <p:cNvSpPr txBox="1"/>
              <p:nvPr/>
            </p:nvSpPr>
            <p:spPr>
              <a:xfrm>
                <a:off x="7080600" y="2060812"/>
                <a:ext cx="544636"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𝑖</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24" name="文字方塊 123"/>
              <p:cNvSpPr txBox="1">
                <a:spLocks noRot="1" noChangeAspect="1" noMove="1" noResize="1" noEditPoints="1" noAdjustHandles="1" noChangeArrowheads="1" noChangeShapeType="1" noTextEdit="1"/>
              </p:cNvSpPr>
              <p:nvPr/>
            </p:nvSpPr>
            <p:spPr>
              <a:xfrm>
                <a:off x="7080600" y="2060812"/>
                <a:ext cx="544636" cy="397866"/>
              </a:xfrm>
              <a:prstGeom prst="rect">
                <a:avLst/>
              </a:prstGeom>
              <a:blipFill rotWithShape="1">
                <a:blip r:embed="rId12"/>
                <a:stretch>
                  <a:fillRect l="-6742" r="-3371" b="-1230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5" name="文字方塊 124">
                <a:extLst>
                  <a:ext uri="{FF2B5EF4-FFF2-40B4-BE49-F238E27FC236}">
                    <a14:artisticCrisscrossEtching id="{DB453BF4-EFBC-4AFC-A822-88D0281E871B}"/>
                  </a:ext>
                </a:extLst>
              </p:cNvPr>
              <p:cNvSpPr txBox="1"/>
              <p:nvPr/>
            </p:nvSpPr>
            <p:spPr>
              <a:xfrm>
                <a:off x="9436465" y="2077034"/>
                <a:ext cx="56451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𝑖</m:t>
                          </m:r>
                          <m:r>
                            <a:rPr lang="en-US" altLang="zh-TW" sz="2400" i="1">
                              <a:latin typeface="Cambria Math" panose="02040503050406030204" pitchFamily="18" charset="0"/>
                            </a:rPr>
                            <m:t>,</m:t>
                          </m:r>
                          <m:r>
                            <a:rPr lang="en-US" altLang="zh-TW" sz="2400" b="0" i="1" smtClean="0">
                              <a:latin typeface="Cambria Math" panose="02040503050406030204" pitchFamily="18" charset="0"/>
                            </a:rPr>
                            <m:t>𝑛</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25" name="文字方塊 124"/>
              <p:cNvSpPr txBox="1">
                <a:spLocks noRot="1" noChangeAspect="1" noMove="1" noResize="1" noEditPoints="1" noAdjustHandles="1" noChangeArrowheads="1" noChangeShapeType="1" noTextEdit="1"/>
              </p:cNvSpPr>
              <p:nvPr/>
            </p:nvSpPr>
            <p:spPr>
              <a:xfrm>
                <a:off x="9436465" y="2077034"/>
                <a:ext cx="564514" cy="397866"/>
              </a:xfrm>
              <a:prstGeom prst="rect">
                <a:avLst/>
              </a:prstGeom>
              <a:blipFill rotWithShape="1">
                <a:blip r:embed="rId13"/>
                <a:stretch>
                  <a:fillRect l="-6452" b="-1230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7" name="矩形 126">
                <a:extLst>
                  <a:ext uri="{FF2B5EF4-FFF2-40B4-BE49-F238E27FC236}">
                    <a14:artisticCrisscrossEtching id="{921D8C1B-273A-4377-B2DA-9ECC8255C59F}"/>
                  </a:ext>
                </a:extLst>
              </p:cNvPr>
              <p:cNvSpPr/>
              <p:nvPr/>
            </p:nvSpPr>
            <p:spPr>
              <a:xfrm>
                <a:off x="-19733" y="2600179"/>
                <a:ext cx="2386679" cy="6958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cs typeface="Arial" panose="020B0604020202020204" pitchFamily="34" charset="0"/>
                            </a:rPr>
                          </m:ctrlPr>
                        </m:sSubPr>
                        <m:e>
                          <m:r>
                            <a:rPr lang="zh-TW" altLang="en-US" i="1">
                              <a:latin typeface="Cambria Math" panose="02040503050406030204" pitchFamily="18" charset="0"/>
                              <a:cs typeface="Arial" panose="020B0604020202020204" pitchFamily="34" charset="0"/>
                            </a:rPr>
                            <m:t>𝛼</m:t>
                          </m:r>
                          <m:r>
                            <a:rPr lang="en-US" altLang="zh-TW" i="1">
                              <a:latin typeface="Cambria Math" panose="02040503050406030204" pitchFamily="18" charset="0"/>
                              <a:cs typeface="Arial" panose="020B0604020202020204" pitchFamily="34" charset="0"/>
                            </a:rPr>
                            <m:t>′</m:t>
                          </m:r>
                        </m:e>
                        <m:sub>
                          <m:r>
                            <a:rPr lang="en-US" altLang="zh-TW" i="1">
                              <a:latin typeface="Cambria Math" panose="02040503050406030204" pitchFamily="18" charset="0"/>
                              <a:cs typeface="Arial" panose="020B0604020202020204" pitchFamily="34" charset="0"/>
                            </a:rPr>
                            <m:t>𝑖</m:t>
                          </m:r>
                          <m:r>
                            <a:rPr lang="en-US" altLang="zh-TW" i="1">
                              <a:latin typeface="Cambria Math" panose="02040503050406030204" pitchFamily="18" charset="0"/>
                              <a:cs typeface="Arial" panose="020B0604020202020204" pitchFamily="34" charset="0"/>
                            </a:rPr>
                            <m:t>,</m:t>
                          </m:r>
                          <m:r>
                            <a:rPr lang="en-US" altLang="zh-TW" i="1">
                              <a:latin typeface="Cambria Math" panose="02040503050406030204" pitchFamily="18" charset="0"/>
                              <a:cs typeface="Arial" panose="020B0604020202020204" pitchFamily="34" charset="0"/>
                            </a:rPr>
                            <m:t>𝑗</m:t>
                          </m:r>
                        </m:sub>
                      </m:sSub>
                      <m:r>
                        <a:rPr lang="en-US" altLang="zh-TW" i="1">
                          <a:latin typeface="Cambria Math" panose="02040503050406030204" pitchFamily="18" charset="0"/>
                          <a:cs typeface="Arial" panose="020B0604020202020204" pitchFamily="34" charset="0"/>
                        </a:rPr>
                        <m:t>=</m:t>
                      </m:r>
                      <m:f>
                        <m:fPr>
                          <m:ctrlPr>
                            <a:rPr lang="en-US" altLang="zh-TW" i="1">
                              <a:latin typeface="Cambria Math" panose="02040503050406030204" pitchFamily="18" charset="0"/>
                              <a:cs typeface="Arial" panose="020B0604020202020204" pitchFamily="34" charset="0"/>
                            </a:rPr>
                          </m:ctrlPr>
                        </m:fPr>
                        <m:num>
                          <m:sSub>
                            <m:sSubPr>
                              <m:ctrlPr>
                                <a:rPr lang="en-US" altLang="zh-TW" i="1">
                                  <a:latin typeface="Cambria Math" panose="02040503050406030204" pitchFamily="18" charset="0"/>
                                  <a:cs typeface="Arial" panose="020B0604020202020204" pitchFamily="34" charset="0"/>
                                </a:rPr>
                              </m:ctrlPr>
                            </m:sSubPr>
                            <m:e>
                              <m:r>
                                <a:rPr lang="en-US" altLang="zh-TW" i="1">
                                  <a:latin typeface="Cambria Math" panose="02040503050406030204" pitchFamily="18" charset="0"/>
                                  <a:cs typeface="Arial" panose="020B0604020202020204" pitchFamily="34" charset="0"/>
                                </a:rPr>
                                <m:t>𝑒𝑥𝑝</m:t>
                              </m:r>
                              <m:r>
                                <a:rPr lang="en-US" altLang="zh-TW" i="1">
                                  <a:latin typeface="Cambria Math" panose="02040503050406030204" pitchFamily="18" charset="0"/>
                                  <a:cs typeface="Arial" panose="020B0604020202020204" pitchFamily="34" charset="0"/>
                                </a:rPr>
                                <m:t>⁡(</m:t>
                              </m:r>
                              <m:r>
                                <a:rPr lang="zh-TW" altLang="en-US" i="1">
                                  <a:latin typeface="Cambria Math" panose="02040503050406030204" pitchFamily="18" charset="0"/>
                                  <a:cs typeface="Arial" panose="020B0604020202020204" pitchFamily="34" charset="0"/>
                                </a:rPr>
                                <m:t>𝛼</m:t>
                              </m:r>
                            </m:e>
                            <m:sub>
                              <m:r>
                                <a:rPr lang="en-US" altLang="zh-TW" i="1">
                                  <a:latin typeface="Cambria Math" panose="02040503050406030204" pitchFamily="18" charset="0"/>
                                  <a:cs typeface="Arial" panose="020B0604020202020204" pitchFamily="34" charset="0"/>
                                </a:rPr>
                                <m:t>𝑖</m:t>
                              </m:r>
                              <m:r>
                                <a:rPr lang="en-US" altLang="zh-TW" i="1">
                                  <a:latin typeface="Cambria Math" panose="02040503050406030204" pitchFamily="18" charset="0"/>
                                  <a:cs typeface="Arial" panose="020B0604020202020204" pitchFamily="34" charset="0"/>
                                </a:rPr>
                                <m:t>,</m:t>
                              </m:r>
                              <m:r>
                                <a:rPr lang="en-US" altLang="zh-TW" i="1">
                                  <a:latin typeface="Cambria Math" panose="02040503050406030204" pitchFamily="18" charset="0"/>
                                  <a:cs typeface="Arial" panose="020B0604020202020204" pitchFamily="34" charset="0"/>
                                </a:rPr>
                                <m:t>𝑗</m:t>
                              </m:r>
                            </m:sub>
                          </m:sSub>
                          <m:r>
                            <a:rPr lang="en-US" altLang="zh-TW" i="1">
                              <a:latin typeface="Cambria Math" panose="02040503050406030204" pitchFamily="18" charset="0"/>
                              <a:cs typeface="Arial" panose="020B0604020202020204" pitchFamily="34" charset="0"/>
                            </a:rPr>
                            <m:t>)</m:t>
                          </m:r>
                        </m:num>
                        <m:den>
                          <m:nary>
                            <m:naryPr>
                              <m:chr m:val="∑"/>
                              <m:limLoc m:val="subSup"/>
                              <m:ctrlPr>
                                <a:rPr lang="en-US" altLang="zh-TW" i="1">
                                  <a:latin typeface="Cambria Math" panose="02040503050406030204" pitchFamily="18" charset="0"/>
                                  <a:cs typeface="Arial" panose="020B0604020202020204" pitchFamily="34" charset="0"/>
                                </a:rPr>
                              </m:ctrlPr>
                            </m:naryPr>
                            <m:sub>
                              <m:r>
                                <m:rPr>
                                  <m:brk m:alnAt="25"/>
                                </m:rPr>
                                <a:rPr lang="en-US" altLang="zh-TW" i="1">
                                  <a:latin typeface="Cambria Math" panose="02040503050406030204" pitchFamily="18" charset="0"/>
                                  <a:cs typeface="Arial" panose="020B0604020202020204" pitchFamily="34" charset="0"/>
                                </a:rPr>
                                <m:t>𝑘</m:t>
                              </m:r>
                              <m:r>
                                <a:rPr lang="en-US" altLang="zh-TW" i="1">
                                  <a:latin typeface="Cambria Math" panose="02040503050406030204" pitchFamily="18" charset="0"/>
                                  <a:cs typeface="Arial" panose="020B0604020202020204" pitchFamily="34" charset="0"/>
                                </a:rPr>
                                <m:t>=1</m:t>
                              </m:r>
                            </m:sub>
                            <m:sup>
                              <m:r>
                                <a:rPr lang="en-US" altLang="zh-TW" i="1">
                                  <a:latin typeface="Cambria Math" panose="02040503050406030204" pitchFamily="18" charset="0"/>
                                  <a:cs typeface="Arial" panose="020B0604020202020204" pitchFamily="34" charset="0"/>
                                </a:rPr>
                                <m:t>𝑛</m:t>
                              </m:r>
                            </m:sup>
                            <m:e>
                              <m:sSub>
                                <m:sSubPr>
                                  <m:ctrlPr>
                                    <a:rPr lang="en-US" altLang="zh-TW" i="1">
                                      <a:latin typeface="Cambria Math" panose="02040503050406030204" pitchFamily="18" charset="0"/>
                                      <a:cs typeface="Arial" panose="020B0604020202020204" pitchFamily="34" charset="0"/>
                                    </a:rPr>
                                  </m:ctrlPr>
                                </m:sSubPr>
                                <m:e>
                                  <m:r>
                                    <a:rPr lang="en-US" altLang="zh-TW" i="1">
                                      <a:latin typeface="Cambria Math" panose="02040503050406030204" pitchFamily="18" charset="0"/>
                                      <a:cs typeface="Arial" panose="020B0604020202020204" pitchFamily="34" charset="0"/>
                                    </a:rPr>
                                    <m:t>𝑒𝑥𝑝</m:t>
                                  </m:r>
                                  <m:r>
                                    <a:rPr lang="en-US" altLang="zh-TW" i="1">
                                      <a:latin typeface="Cambria Math" panose="02040503050406030204" pitchFamily="18" charset="0"/>
                                      <a:cs typeface="Arial" panose="020B0604020202020204" pitchFamily="34" charset="0"/>
                                    </a:rPr>
                                    <m:t>⁡(</m:t>
                                  </m:r>
                                  <m:r>
                                    <a:rPr lang="zh-TW" altLang="en-US" i="1">
                                      <a:latin typeface="Cambria Math" panose="02040503050406030204" pitchFamily="18" charset="0"/>
                                      <a:cs typeface="Arial" panose="020B0604020202020204" pitchFamily="34" charset="0"/>
                                    </a:rPr>
                                    <m:t>𝛼</m:t>
                                  </m:r>
                                </m:e>
                                <m:sub>
                                  <m:r>
                                    <a:rPr lang="en-US" altLang="zh-TW" i="1">
                                      <a:latin typeface="Cambria Math" panose="02040503050406030204" pitchFamily="18" charset="0"/>
                                      <a:cs typeface="Arial" panose="020B0604020202020204" pitchFamily="34" charset="0"/>
                                    </a:rPr>
                                    <m:t>𝑖</m:t>
                                  </m:r>
                                  <m:r>
                                    <a:rPr lang="en-US" altLang="zh-TW" i="1">
                                      <a:latin typeface="Cambria Math" panose="02040503050406030204" pitchFamily="18" charset="0"/>
                                      <a:cs typeface="Arial" panose="020B0604020202020204" pitchFamily="34" charset="0"/>
                                    </a:rPr>
                                    <m:t>,</m:t>
                                  </m:r>
                                  <m:r>
                                    <a:rPr lang="en-US" altLang="zh-TW" i="1">
                                      <a:latin typeface="Cambria Math" panose="02040503050406030204" pitchFamily="18" charset="0"/>
                                      <a:cs typeface="Arial" panose="020B0604020202020204" pitchFamily="34" charset="0"/>
                                    </a:rPr>
                                    <m:t>𝑘</m:t>
                                  </m:r>
                                </m:sub>
                              </m:sSub>
                              <m:r>
                                <a:rPr lang="en-US" altLang="zh-TW" i="1">
                                  <a:latin typeface="Cambria Math" panose="02040503050406030204" pitchFamily="18" charset="0"/>
                                  <a:cs typeface="Arial" panose="020B0604020202020204" pitchFamily="34" charset="0"/>
                                </a:rPr>
                                <m:t>)</m:t>
                              </m:r>
                            </m:e>
                          </m:nary>
                        </m:den>
                      </m:f>
                    </m:oMath>
                  </m:oMathPara>
                </a14:m>
                <a:endParaRPr lang="zh-TW" altLang="en-US" dirty="0"/>
              </a:p>
            </p:txBody>
          </p:sp>
        </mc:Choice>
        <mc:Fallback>
          <p:sp>
            <p:nvSpPr>
              <p:cNvPr id="127" name="矩形 126"/>
              <p:cNvSpPr>
                <a:spLocks noRot="1" noChangeAspect="1" noMove="1" noResize="1" noEditPoints="1" noAdjustHandles="1" noChangeArrowheads="1" noChangeShapeType="1" noTextEdit="1"/>
              </p:cNvSpPr>
              <p:nvPr/>
            </p:nvSpPr>
            <p:spPr>
              <a:xfrm>
                <a:off x="-19733" y="2600179"/>
                <a:ext cx="2386679" cy="695896"/>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8" name="矩形 127">
                <a:extLst>
                  <a:ext uri="{FF2B5EF4-FFF2-40B4-BE49-F238E27FC236}">
                    <a14:artisticCrisscrossEtching id="{2189ED28-D3B6-4FB5-BBE8-DEA0EB23C18A}"/>
                  </a:ext>
                </a:extLst>
              </p:cNvPr>
              <p:cNvSpPr/>
              <p:nvPr/>
            </p:nvSpPr>
            <p:spPr>
              <a:xfrm>
                <a:off x="9425935" y="337745"/>
                <a:ext cx="2562368" cy="8597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𝑐</m:t>
                          </m:r>
                        </m:e>
                        <m:sub>
                          <m:r>
                            <a:rPr lang="en-US" altLang="zh-TW" sz="2400" i="1">
                              <a:latin typeface="Cambria Math" panose="02040503050406030204" pitchFamily="18" charset="0"/>
                              <a:cs typeface="Arial" panose="020B0604020202020204" pitchFamily="34" charset="0"/>
                            </a:rPr>
                            <m:t>𝑖</m:t>
                          </m:r>
                        </m:sub>
                      </m:sSub>
                      <m:r>
                        <a:rPr lang="en-US" altLang="zh-TW" sz="2400" i="1">
                          <a:latin typeface="Cambria Math" panose="02040503050406030204" pitchFamily="18" charset="0"/>
                          <a:cs typeface="Arial" panose="020B0604020202020204" pitchFamily="34" charset="0"/>
                        </a:rPr>
                        <m:t>=</m:t>
                      </m:r>
                      <m:nary>
                        <m:naryPr>
                          <m:chr m:val="∑"/>
                          <m:limLoc m:val="subSup"/>
                          <m:ctrlPr>
                            <a:rPr lang="en-US" altLang="zh-TW" sz="2400" i="1">
                              <a:latin typeface="Cambria Math" panose="02040503050406030204" pitchFamily="18" charset="0"/>
                              <a:cs typeface="Arial" panose="020B0604020202020204" pitchFamily="34" charset="0"/>
                            </a:rPr>
                          </m:ctrlPr>
                        </m:naryPr>
                        <m:sub>
                          <m:r>
                            <m:rPr>
                              <m:brk m:alnAt="25"/>
                            </m:rPr>
                            <a:rPr lang="en-US" altLang="zh-TW" sz="2400" i="1">
                              <a:latin typeface="Cambria Math" panose="02040503050406030204" pitchFamily="18" charset="0"/>
                              <a:cs typeface="Arial" panose="020B0604020202020204" pitchFamily="34" charset="0"/>
                            </a:rPr>
                            <m:t>𝑗</m:t>
                          </m:r>
                          <m:r>
                            <a:rPr lang="en-US" altLang="zh-TW" sz="2400" i="1">
                              <a:latin typeface="Cambria Math" panose="02040503050406030204" pitchFamily="18" charset="0"/>
                              <a:cs typeface="Arial" panose="020B0604020202020204" pitchFamily="34" charset="0"/>
                            </a:rPr>
                            <m:t>=1</m:t>
                          </m:r>
                        </m:sub>
                        <m:sup>
                          <m:r>
                            <a:rPr lang="en-US" altLang="zh-TW" sz="2400" i="1">
                              <a:latin typeface="Cambria Math" panose="02040503050406030204" pitchFamily="18" charset="0"/>
                              <a:cs typeface="Arial" panose="020B0604020202020204" pitchFamily="34" charset="0"/>
                            </a:rPr>
                            <m:t>𝑛</m:t>
                          </m:r>
                        </m:sup>
                        <m:e>
                          <m:sSub>
                            <m:sSubPr>
                              <m:ctrlPr>
                                <a:rPr lang="en-US" altLang="zh-TW" sz="2400" i="1">
                                  <a:latin typeface="Cambria Math" panose="02040503050406030204" pitchFamily="18" charset="0"/>
                                  <a:cs typeface="Arial" panose="020B0604020202020204" pitchFamily="34" charset="0"/>
                                </a:rPr>
                              </m:ctrlPr>
                            </m:sSubPr>
                            <m:e>
                              <m:r>
                                <a:rPr lang="zh-TW" altLang="en-US" sz="2400" i="1">
                                  <a:latin typeface="Cambria Math" panose="02040503050406030204" pitchFamily="18" charset="0"/>
                                  <a:cs typeface="Arial" panose="020B0604020202020204" pitchFamily="34" charset="0"/>
                                </a:rPr>
                                <m:t>𝛼</m:t>
                              </m:r>
                              <m:r>
                                <a:rPr lang="en-US" altLang="zh-TW" sz="2400" i="1">
                                  <a:latin typeface="Cambria Math" panose="02040503050406030204" pitchFamily="18" charset="0"/>
                                  <a:cs typeface="Arial" panose="020B0604020202020204" pitchFamily="34" charset="0"/>
                                </a:rPr>
                                <m:t>′</m:t>
                              </m:r>
                            </m:e>
                            <m:sub>
                              <m:r>
                                <a:rPr lang="en-US" altLang="zh-TW" sz="2400" i="1">
                                  <a:latin typeface="Cambria Math" panose="02040503050406030204" pitchFamily="18" charset="0"/>
                                  <a:cs typeface="Arial" panose="020B0604020202020204" pitchFamily="34" charset="0"/>
                                </a:rPr>
                                <m:t>𝑖</m:t>
                              </m:r>
                              <m:r>
                                <a:rPr lang="en-US" altLang="zh-TW" sz="2400" i="1">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𝑗</m:t>
                              </m:r>
                            </m:sub>
                          </m:sSub>
                          <m:sSub>
                            <m:sSubPr>
                              <m:ctrlPr>
                                <a:rPr lang="en-US" altLang="zh-TW" sz="2400" i="1">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h</m:t>
                              </m:r>
                            </m:e>
                            <m:sub>
                              <m:r>
                                <a:rPr lang="en-US" altLang="zh-TW" sz="2400" i="1">
                                  <a:latin typeface="Cambria Math" panose="02040503050406030204" pitchFamily="18" charset="0"/>
                                  <a:cs typeface="Arial" panose="020B0604020202020204" pitchFamily="34" charset="0"/>
                                </a:rPr>
                                <m:t>𝑗</m:t>
                              </m:r>
                            </m:sub>
                          </m:sSub>
                        </m:e>
                      </m:nary>
                    </m:oMath>
                  </m:oMathPara>
                </a14:m>
                <a:endParaRPr lang="zh-TW" altLang="en-US" sz="2400" dirty="0"/>
              </a:p>
            </p:txBody>
          </p:sp>
        </mc:Choice>
        <mc:Fallback>
          <p:sp>
            <p:nvSpPr>
              <p:cNvPr id="128" name="矩形 127"/>
              <p:cNvSpPr>
                <a:spLocks noRot="1" noChangeAspect="1" noMove="1" noResize="1" noEditPoints="1" noAdjustHandles="1" noChangeArrowheads="1" noChangeShapeType="1" noTextEdit="1"/>
              </p:cNvSpPr>
              <p:nvPr/>
            </p:nvSpPr>
            <p:spPr>
              <a:xfrm>
                <a:off x="9425935" y="337745"/>
                <a:ext cx="2562368" cy="859787"/>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p:cxnSp>
        <p:nvCxnSpPr>
          <p:cNvPr id="137" name="直線單箭頭接點 136"/>
          <p:cNvCxnSpPr>
            <a:stCxn id="11" idx="0"/>
            <a:endCxn id="162" idx="2"/>
          </p:cNvCxnSpPr>
          <p:nvPr/>
        </p:nvCxnSpPr>
        <p:spPr>
          <a:xfrm flipV="1">
            <a:off x="2821111" y="2436079"/>
            <a:ext cx="760918" cy="24379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p:cNvCxnSpPr/>
          <p:nvPr/>
        </p:nvCxnSpPr>
        <p:spPr>
          <a:xfrm flipV="1">
            <a:off x="3594439" y="1176001"/>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p:nvPr/>
        </p:nvCxnSpPr>
        <p:spPr>
          <a:xfrm flipH="1" flipV="1">
            <a:off x="5840914" y="1150180"/>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p:nvPr/>
        </p:nvCxnSpPr>
        <p:spPr>
          <a:xfrm flipH="1" flipV="1">
            <a:off x="7990905" y="1139085"/>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p:nvPr/>
        </p:nvCxnSpPr>
        <p:spPr>
          <a:xfrm flipH="1" flipV="1">
            <a:off x="10338353" y="1139085"/>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a:off x="3170562" y="2284507"/>
            <a:ext cx="254282"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p:nvPr/>
        </p:nvCxnSpPr>
        <p:spPr>
          <a:xfrm flipH="1">
            <a:off x="3582028" y="1145996"/>
            <a:ext cx="7077827" cy="0"/>
          </a:xfrm>
          <a:prstGeom prst="straightConnector1">
            <a:avLst/>
          </a:prstGeom>
          <a:ln w="254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1" name="群組 160"/>
          <p:cNvGrpSpPr/>
          <p:nvPr/>
        </p:nvGrpSpPr>
        <p:grpSpPr>
          <a:xfrm>
            <a:off x="3432837" y="2126066"/>
            <a:ext cx="298383" cy="310013"/>
            <a:chOff x="-105878" y="1740168"/>
            <a:chExt cx="461666" cy="461665"/>
          </a:xfrm>
        </p:grpSpPr>
        <p:sp>
          <p:nvSpPr>
            <p:cNvPr id="162" name="矩形 161"/>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63" name="群組 162"/>
            <p:cNvGrpSpPr/>
            <p:nvPr/>
          </p:nvGrpSpPr>
          <p:grpSpPr>
            <a:xfrm rot="21265833">
              <a:off x="-30571" y="1828628"/>
              <a:ext cx="317144" cy="302092"/>
              <a:chOff x="-43095" y="1828685"/>
              <a:chExt cx="317144" cy="302092"/>
            </a:xfrm>
          </p:grpSpPr>
          <p:cxnSp>
            <p:nvCxnSpPr>
              <p:cNvPr id="164" name="直線接點 163"/>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72" name="直線單箭頭接點 171"/>
          <p:cNvCxnSpPr/>
          <p:nvPr/>
        </p:nvCxnSpPr>
        <p:spPr>
          <a:xfrm>
            <a:off x="5449639" y="2288417"/>
            <a:ext cx="254282"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3" name="群組 172"/>
          <p:cNvGrpSpPr/>
          <p:nvPr/>
        </p:nvGrpSpPr>
        <p:grpSpPr>
          <a:xfrm>
            <a:off x="5711914" y="2129976"/>
            <a:ext cx="298383" cy="310013"/>
            <a:chOff x="-105878" y="1740168"/>
            <a:chExt cx="461666" cy="461665"/>
          </a:xfrm>
        </p:grpSpPr>
        <p:sp>
          <p:nvSpPr>
            <p:cNvPr id="174" name="矩形 173"/>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75" name="群組 174"/>
            <p:cNvGrpSpPr/>
            <p:nvPr/>
          </p:nvGrpSpPr>
          <p:grpSpPr>
            <a:xfrm rot="21265833">
              <a:off x="-30571" y="1828628"/>
              <a:ext cx="317144" cy="302092"/>
              <a:chOff x="-43095" y="1828685"/>
              <a:chExt cx="317144" cy="302092"/>
            </a:xfrm>
          </p:grpSpPr>
          <p:cxnSp>
            <p:nvCxnSpPr>
              <p:cNvPr id="176" name="直線接點 175"/>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線接點 176"/>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78" name="直線單箭頭接點 177"/>
          <p:cNvCxnSpPr/>
          <p:nvPr/>
        </p:nvCxnSpPr>
        <p:spPr>
          <a:xfrm>
            <a:off x="7577155" y="2295590"/>
            <a:ext cx="254282"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9" name="群組 178"/>
          <p:cNvGrpSpPr/>
          <p:nvPr/>
        </p:nvGrpSpPr>
        <p:grpSpPr>
          <a:xfrm>
            <a:off x="7839430" y="2137149"/>
            <a:ext cx="298383" cy="310013"/>
            <a:chOff x="-105878" y="1740168"/>
            <a:chExt cx="461666" cy="461665"/>
          </a:xfrm>
        </p:grpSpPr>
        <p:sp>
          <p:nvSpPr>
            <p:cNvPr id="180" name="矩形 179"/>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81" name="群組 180"/>
            <p:cNvGrpSpPr/>
            <p:nvPr/>
          </p:nvGrpSpPr>
          <p:grpSpPr>
            <a:xfrm rot="21265833">
              <a:off x="-30571" y="1828628"/>
              <a:ext cx="317144" cy="302092"/>
              <a:chOff x="-43095" y="1828685"/>
              <a:chExt cx="317144" cy="302092"/>
            </a:xfrm>
          </p:grpSpPr>
          <p:cxnSp>
            <p:nvCxnSpPr>
              <p:cNvPr id="182" name="直線接點 181"/>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接點 182"/>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4" name="直線單箭頭接點 183"/>
          <p:cNvCxnSpPr/>
          <p:nvPr/>
        </p:nvCxnSpPr>
        <p:spPr>
          <a:xfrm>
            <a:off x="9957415" y="2279122"/>
            <a:ext cx="254282"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群組 184"/>
          <p:cNvGrpSpPr/>
          <p:nvPr/>
        </p:nvGrpSpPr>
        <p:grpSpPr>
          <a:xfrm>
            <a:off x="10219690" y="2120681"/>
            <a:ext cx="298383" cy="310013"/>
            <a:chOff x="-105878" y="1740168"/>
            <a:chExt cx="461666" cy="461665"/>
          </a:xfrm>
        </p:grpSpPr>
        <p:sp>
          <p:nvSpPr>
            <p:cNvPr id="186" name="矩形 185"/>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87" name="群組 186"/>
            <p:cNvGrpSpPr/>
            <p:nvPr/>
          </p:nvGrpSpPr>
          <p:grpSpPr>
            <a:xfrm rot="21265833">
              <a:off x="-30571" y="1828628"/>
              <a:ext cx="317144" cy="302092"/>
              <a:chOff x="-43095" y="1828685"/>
              <a:chExt cx="317144" cy="302092"/>
            </a:xfrm>
          </p:grpSpPr>
          <p:cxnSp>
            <p:nvCxnSpPr>
              <p:cNvPr id="188" name="直線接點 187"/>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接點 188"/>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93" name="直線單箭頭接點 192"/>
          <p:cNvCxnSpPr/>
          <p:nvPr/>
        </p:nvCxnSpPr>
        <p:spPr>
          <a:xfrm flipV="1">
            <a:off x="7315090" y="2425167"/>
            <a:ext cx="760918" cy="24379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p:cNvCxnSpPr/>
          <p:nvPr/>
        </p:nvCxnSpPr>
        <p:spPr>
          <a:xfrm flipV="1">
            <a:off x="5082624" y="2426968"/>
            <a:ext cx="760918" cy="24379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p:cNvCxnSpPr/>
          <p:nvPr/>
        </p:nvCxnSpPr>
        <p:spPr>
          <a:xfrm flipV="1">
            <a:off x="9567811" y="2485968"/>
            <a:ext cx="760918" cy="24379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6" name="文字方塊 195"/>
          <p:cNvSpPr txBox="1"/>
          <p:nvPr/>
        </p:nvSpPr>
        <p:spPr>
          <a:xfrm>
            <a:off x="8113628" y="4750258"/>
            <a:ext cx="1105156" cy="646331"/>
          </a:xfrm>
          <a:prstGeom prst="rect">
            <a:avLst/>
          </a:prstGeom>
          <a:noFill/>
        </p:spPr>
        <p:txBody>
          <a:bodyPr wrap="square" rtlCol="0">
            <a:spAutoFit/>
          </a:bodyPr>
          <a:lstStyle/>
          <a:p>
            <a:r>
              <a:rPr lang="en-US" altLang="zh-TW" sz="3600" dirty="0"/>
              <a:t>…</a:t>
            </a:r>
            <a:endParaRPr lang="zh-TW" altLang="en-US" sz="3600" dirty="0"/>
          </a:p>
        </p:txBody>
      </p:sp>
      <p:sp>
        <p:nvSpPr>
          <p:cNvPr id="197" name="文字方塊 196"/>
          <p:cNvSpPr txBox="1"/>
          <p:nvPr/>
        </p:nvSpPr>
        <p:spPr>
          <a:xfrm>
            <a:off x="8002837" y="3125927"/>
            <a:ext cx="1105156" cy="646331"/>
          </a:xfrm>
          <a:prstGeom prst="rect">
            <a:avLst/>
          </a:prstGeom>
          <a:noFill/>
        </p:spPr>
        <p:txBody>
          <a:bodyPr wrap="square" rtlCol="0">
            <a:spAutoFit/>
          </a:bodyPr>
          <a:lstStyle/>
          <a:p>
            <a:r>
              <a:rPr lang="en-US" altLang="zh-TW" sz="3600" dirty="0"/>
              <a:t>…</a:t>
            </a:r>
            <a:endParaRPr lang="zh-TW" altLang="en-US" sz="3600" dirty="0"/>
          </a:p>
        </p:txBody>
      </p:sp>
      <p:sp>
        <p:nvSpPr>
          <p:cNvPr id="198" name="文字方塊 197"/>
          <p:cNvSpPr txBox="1"/>
          <p:nvPr/>
        </p:nvSpPr>
        <p:spPr>
          <a:xfrm>
            <a:off x="8489666" y="1877349"/>
            <a:ext cx="1105156" cy="646331"/>
          </a:xfrm>
          <a:prstGeom prst="rect">
            <a:avLst/>
          </a:prstGeom>
          <a:noFill/>
        </p:spPr>
        <p:txBody>
          <a:bodyPr wrap="square" rtlCol="0">
            <a:spAutoFit/>
          </a:bodyPr>
          <a:lstStyle/>
          <a:p>
            <a:r>
              <a:rPr lang="en-US" altLang="zh-TW" sz="3600" dirty="0"/>
              <a:t>…</a:t>
            </a:r>
            <a:endParaRPr lang="zh-TW" altLang="en-US" sz="36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1" nodeType="clickEffect">
                                  <p:stCondLst>
                                    <p:cond delay="0"/>
                                  </p:stCondLst>
                                  <p:childTnLst>
                                    <p:set>
                                      <p:cBhvr>
                                        <p:cTn id="92" dur="1" fill="hold">
                                          <p:stCondLst>
                                            <p:cond delay="0"/>
                                          </p:stCondLst>
                                        </p:cTn>
                                        <p:tgtEl>
                                          <p:spTgt spid="1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5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7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7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7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7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9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9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94"/>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35" grpId="0" animBg="1"/>
      <p:bldP spid="36" grpId="0" animBg="1"/>
      <p:bldP spid="37" grpId="0" animBg="1"/>
      <p:bldP spid="41" grpId="0"/>
      <p:bldP spid="42" grpId="0"/>
      <p:bldP spid="46" grpId="0"/>
      <p:bldP spid="54" grpId="0"/>
      <p:bldP spid="55" grpId="0" animBg="1"/>
      <p:bldP spid="121" grpId="0" animBg="1"/>
      <p:bldP spid="122" grpId="0"/>
      <p:bldP spid="123" grpId="0"/>
      <p:bldP spid="124" grpId="0"/>
      <p:bldP spid="125" grpId="0"/>
      <p:bldP spid="127" grpId="0"/>
      <p:bldP spid="128" grpId="0"/>
      <p:bldP spid="197" grpId="0"/>
      <p:bldP spid="198" grpId="0"/>
      <p:bldP spid="198"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Transformer</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4:artisticCrisscrossEtching id="{C3B3F0C4-6D64-4E04-A440-DEB9859680B5}"/>
                  </a:ext>
                </a:extLst>
              </p:cNvPr>
              <p:cNvSpPr>
                <a:spLocks noGrp="1"/>
              </p:cNvSpPr>
              <p:nvPr>
                <p:ph idx="1"/>
              </p:nvPr>
            </p:nvSpPr>
            <p:spPr>
              <a:xfrm>
                <a:off x="609600" y="1935166"/>
                <a:ext cx="6098771" cy="4389437"/>
              </a:xfrm>
            </p:spPr>
            <p:txBody>
              <a:bodyPr/>
              <a:lstStyle/>
              <a:p>
                <a:r>
                  <a:rPr lang="en-US" altLang="zh-TW" dirty="0"/>
                  <a:t>The transformer has an encoder-decoder structure.</a:t>
                </a:r>
              </a:p>
              <a:p>
                <a:r>
                  <a:rPr lang="en-US" altLang="zh-TW" dirty="0"/>
                  <a:t>The encoder maps an input sequence of symbol representations (</a:t>
                </a:r>
                <a14:m>
                  <m:oMath xmlns:m="http://schemas.openxmlformats.org/officeDocument/2006/math">
                    <m:sSub>
                      <m:sSubPr>
                        <m:ctrlPr>
                          <a:rPr lang="en-US" altLang="zh-TW" sz="2800" i="1">
                            <a:latin typeface="Cambria Math" panose="02040503050406030204" pitchFamily="18" charset="0"/>
                            <a:cs typeface="Arial" panose="020B0604020202020204" pitchFamily="34" charset="0"/>
                          </a:rPr>
                        </m:ctrlPr>
                      </m:sSubPr>
                      <m:e>
                        <m:r>
                          <a:rPr lang="en-US" altLang="zh-TW" sz="2800" i="1">
                            <a:latin typeface="Cambria Math" panose="02040503050406030204" pitchFamily="18" charset="0"/>
                            <a:cs typeface="Arial" panose="020B0604020202020204" pitchFamily="34" charset="0"/>
                          </a:rPr>
                          <m:t>𝑥</m:t>
                        </m:r>
                      </m:e>
                      <m:sub>
                        <m:r>
                          <a:rPr lang="en-US" altLang="zh-TW" sz="2800" i="1">
                            <a:latin typeface="Cambria Math" panose="02040503050406030204" pitchFamily="18" charset="0"/>
                            <a:cs typeface="Arial" panose="020B0604020202020204" pitchFamily="34" charset="0"/>
                          </a:rPr>
                          <m:t>1</m:t>
                        </m:r>
                      </m:sub>
                    </m:sSub>
                    <m:r>
                      <a:rPr lang="en-US" altLang="zh-TW" sz="2800" i="1">
                        <a:latin typeface="Cambria Math" panose="02040503050406030204" pitchFamily="18" charset="0"/>
                        <a:cs typeface="Arial" panose="020B0604020202020204" pitchFamily="34" charset="0"/>
                      </a:rPr>
                      <m:t>,</m:t>
                    </m:r>
                    <m:sSub>
                      <m:sSubPr>
                        <m:ctrlPr>
                          <a:rPr lang="en-US" altLang="zh-TW" sz="2800" i="1">
                            <a:latin typeface="Cambria Math" panose="02040503050406030204" pitchFamily="18" charset="0"/>
                            <a:cs typeface="Arial" panose="020B0604020202020204" pitchFamily="34" charset="0"/>
                          </a:rPr>
                        </m:ctrlPr>
                      </m:sSubPr>
                      <m:e>
                        <m:r>
                          <a:rPr lang="en-US" altLang="zh-TW" sz="2800" i="1">
                            <a:latin typeface="Cambria Math" panose="02040503050406030204" pitchFamily="18" charset="0"/>
                            <a:cs typeface="Arial" panose="020B0604020202020204" pitchFamily="34" charset="0"/>
                          </a:rPr>
                          <m:t>𝑥</m:t>
                        </m:r>
                      </m:e>
                      <m:sub>
                        <m:r>
                          <a:rPr lang="en-US" altLang="zh-TW" sz="2800" i="1">
                            <a:latin typeface="Cambria Math" panose="02040503050406030204" pitchFamily="18" charset="0"/>
                            <a:cs typeface="Arial" panose="020B0604020202020204" pitchFamily="34" charset="0"/>
                          </a:rPr>
                          <m:t>2</m:t>
                        </m:r>
                      </m:sub>
                    </m:sSub>
                    <m:r>
                      <a:rPr lang="en-US" altLang="zh-TW" sz="2800" i="1">
                        <a:latin typeface="Cambria Math" panose="02040503050406030204" pitchFamily="18" charset="0"/>
                        <a:cs typeface="Arial" panose="020B0604020202020204" pitchFamily="34" charset="0"/>
                      </a:rPr>
                      <m:t>,…,</m:t>
                    </m:r>
                    <m:sSub>
                      <m:sSubPr>
                        <m:ctrlPr>
                          <a:rPr lang="en-US" altLang="zh-TW" sz="2800" i="1">
                            <a:latin typeface="Cambria Math" panose="02040503050406030204" pitchFamily="18" charset="0"/>
                            <a:cs typeface="Arial" panose="020B0604020202020204" pitchFamily="34" charset="0"/>
                          </a:rPr>
                        </m:ctrlPr>
                      </m:sSubPr>
                      <m:e>
                        <m:r>
                          <a:rPr lang="en-US" altLang="zh-TW" sz="2800" i="1">
                            <a:latin typeface="Cambria Math" panose="02040503050406030204" pitchFamily="18" charset="0"/>
                            <a:cs typeface="Arial" panose="020B0604020202020204" pitchFamily="34" charset="0"/>
                          </a:rPr>
                          <m:t>𝑥</m:t>
                        </m:r>
                      </m:e>
                      <m:sub>
                        <m:r>
                          <a:rPr lang="en-US" altLang="zh-TW" sz="2800" i="1">
                            <a:latin typeface="Cambria Math" panose="02040503050406030204" pitchFamily="18" charset="0"/>
                            <a:cs typeface="Arial" panose="020B0604020202020204" pitchFamily="34" charset="0"/>
                          </a:rPr>
                          <m:t>𝑛</m:t>
                        </m:r>
                      </m:sub>
                    </m:sSub>
                  </m:oMath>
                </a14:m>
                <a:r>
                  <a:rPr lang="en-US" altLang="zh-TW" dirty="0"/>
                  <a:t>) to a sequence of continuous representations z = (</a:t>
                </a:r>
                <a14:m>
                  <m:oMath xmlns:m="http://schemas.openxmlformats.org/officeDocument/2006/math">
                    <m:sSub>
                      <m:sSubPr>
                        <m:ctrlPr>
                          <a:rPr lang="en-US" altLang="zh-TW" sz="2800" i="1">
                            <a:latin typeface="Cambria Math" panose="02040503050406030204" pitchFamily="18" charset="0"/>
                            <a:cs typeface="Arial" panose="020B0604020202020204" pitchFamily="34" charset="0"/>
                          </a:rPr>
                        </m:ctrlPr>
                      </m:sSubPr>
                      <m:e>
                        <m:r>
                          <a:rPr lang="en-US" altLang="zh-TW" sz="2800" b="0" i="1" smtClean="0">
                            <a:latin typeface="Cambria Math" panose="02040503050406030204" pitchFamily="18" charset="0"/>
                            <a:cs typeface="Arial" panose="020B0604020202020204" pitchFamily="34" charset="0"/>
                          </a:rPr>
                          <m:t>𝑧</m:t>
                        </m:r>
                      </m:e>
                      <m:sub>
                        <m:r>
                          <a:rPr lang="en-US" altLang="zh-TW" sz="2800" i="1">
                            <a:latin typeface="Cambria Math" panose="02040503050406030204" pitchFamily="18" charset="0"/>
                            <a:cs typeface="Arial" panose="020B0604020202020204" pitchFamily="34" charset="0"/>
                          </a:rPr>
                          <m:t>1</m:t>
                        </m:r>
                      </m:sub>
                    </m:sSub>
                    <m:r>
                      <a:rPr lang="en-US" altLang="zh-TW" sz="2800" i="1">
                        <a:latin typeface="Cambria Math" panose="02040503050406030204" pitchFamily="18" charset="0"/>
                        <a:cs typeface="Arial" panose="020B0604020202020204" pitchFamily="34" charset="0"/>
                      </a:rPr>
                      <m:t>,</m:t>
                    </m:r>
                    <m:sSub>
                      <m:sSubPr>
                        <m:ctrlPr>
                          <a:rPr lang="en-US" altLang="zh-TW" sz="2800" i="1">
                            <a:latin typeface="Cambria Math" panose="02040503050406030204" pitchFamily="18" charset="0"/>
                            <a:cs typeface="Arial" panose="020B0604020202020204" pitchFamily="34" charset="0"/>
                          </a:rPr>
                        </m:ctrlPr>
                      </m:sSubPr>
                      <m:e>
                        <m:r>
                          <a:rPr lang="en-US" altLang="zh-TW" sz="2800" b="0" i="1" smtClean="0">
                            <a:latin typeface="Cambria Math" panose="02040503050406030204" pitchFamily="18" charset="0"/>
                            <a:cs typeface="Arial" panose="020B0604020202020204" pitchFamily="34" charset="0"/>
                          </a:rPr>
                          <m:t>𝑧</m:t>
                        </m:r>
                      </m:e>
                      <m:sub>
                        <m:r>
                          <a:rPr lang="en-US" altLang="zh-TW" sz="2800" i="1">
                            <a:latin typeface="Cambria Math" panose="02040503050406030204" pitchFamily="18" charset="0"/>
                            <a:cs typeface="Arial" panose="020B0604020202020204" pitchFamily="34" charset="0"/>
                          </a:rPr>
                          <m:t>2</m:t>
                        </m:r>
                      </m:sub>
                    </m:sSub>
                    <m:r>
                      <a:rPr lang="en-US" altLang="zh-TW" sz="2800" i="1">
                        <a:latin typeface="Cambria Math" panose="02040503050406030204" pitchFamily="18" charset="0"/>
                        <a:cs typeface="Arial" panose="020B0604020202020204" pitchFamily="34" charset="0"/>
                      </a:rPr>
                      <m:t>,…,</m:t>
                    </m:r>
                    <m:sSub>
                      <m:sSubPr>
                        <m:ctrlPr>
                          <a:rPr lang="en-US" altLang="zh-TW" sz="2800" i="1">
                            <a:latin typeface="Cambria Math" panose="02040503050406030204" pitchFamily="18" charset="0"/>
                            <a:cs typeface="Arial" panose="020B0604020202020204" pitchFamily="34" charset="0"/>
                          </a:rPr>
                        </m:ctrlPr>
                      </m:sSubPr>
                      <m:e>
                        <m:r>
                          <a:rPr lang="en-US" altLang="zh-TW" sz="2800" b="0" i="1" smtClean="0">
                            <a:latin typeface="Cambria Math" panose="02040503050406030204" pitchFamily="18" charset="0"/>
                            <a:cs typeface="Arial" panose="020B0604020202020204" pitchFamily="34" charset="0"/>
                          </a:rPr>
                          <m:t>𝑧</m:t>
                        </m:r>
                      </m:e>
                      <m:sub>
                        <m:r>
                          <a:rPr lang="en-US" altLang="zh-TW" sz="2800" i="1">
                            <a:latin typeface="Cambria Math" panose="02040503050406030204" pitchFamily="18" charset="0"/>
                            <a:cs typeface="Arial" panose="020B0604020202020204" pitchFamily="34" charset="0"/>
                          </a:rPr>
                          <m:t>𝑛</m:t>
                        </m:r>
                      </m:sub>
                    </m:sSub>
                  </m:oMath>
                </a14:m>
                <a:r>
                  <a:rPr lang="en-US" altLang="zh-TW" dirty="0"/>
                  <a:t>). </a:t>
                </a:r>
              </a:p>
              <a:p>
                <a:r>
                  <a:rPr lang="en-US" altLang="zh-TW" dirty="0"/>
                  <a:t>Given z, the decoder generates an output sequence (</a:t>
                </a:r>
                <a14:m>
                  <m:oMath xmlns:m="http://schemas.openxmlformats.org/officeDocument/2006/math">
                    <m:sSub>
                      <m:sSubPr>
                        <m:ctrlPr>
                          <a:rPr lang="en-US" altLang="zh-TW" sz="2800" i="1">
                            <a:latin typeface="Cambria Math" panose="02040503050406030204" pitchFamily="18" charset="0"/>
                            <a:cs typeface="Arial" panose="020B0604020202020204" pitchFamily="34" charset="0"/>
                          </a:rPr>
                        </m:ctrlPr>
                      </m:sSubPr>
                      <m:e>
                        <m:r>
                          <a:rPr lang="en-US" altLang="zh-TW" sz="2800" b="0" i="1" smtClean="0">
                            <a:latin typeface="Cambria Math" panose="02040503050406030204" pitchFamily="18" charset="0"/>
                            <a:cs typeface="Arial" panose="020B0604020202020204" pitchFamily="34" charset="0"/>
                          </a:rPr>
                          <m:t>𝑦</m:t>
                        </m:r>
                      </m:e>
                      <m:sub>
                        <m:r>
                          <a:rPr lang="en-US" altLang="zh-TW" sz="2800" i="1">
                            <a:latin typeface="Cambria Math" panose="02040503050406030204" pitchFamily="18" charset="0"/>
                            <a:cs typeface="Arial" panose="020B0604020202020204" pitchFamily="34" charset="0"/>
                          </a:rPr>
                          <m:t>1</m:t>
                        </m:r>
                      </m:sub>
                    </m:sSub>
                    <m:r>
                      <a:rPr lang="en-US" altLang="zh-TW" sz="2800" i="1">
                        <a:latin typeface="Cambria Math" panose="02040503050406030204" pitchFamily="18" charset="0"/>
                        <a:cs typeface="Arial" panose="020B0604020202020204" pitchFamily="34" charset="0"/>
                      </a:rPr>
                      <m:t>,</m:t>
                    </m:r>
                    <m:sSub>
                      <m:sSubPr>
                        <m:ctrlPr>
                          <a:rPr lang="en-US" altLang="zh-TW" sz="2800" i="1">
                            <a:latin typeface="Cambria Math" panose="02040503050406030204" pitchFamily="18" charset="0"/>
                            <a:cs typeface="Arial" panose="020B0604020202020204" pitchFamily="34" charset="0"/>
                          </a:rPr>
                        </m:ctrlPr>
                      </m:sSubPr>
                      <m:e>
                        <m:r>
                          <a:rPr lang="en-US" altLang="zh-TW" sz="2800" b="0" i="1" smtClean="0">
                            <a:latin typeface="Cambria Math" panose="02040503050406030204" pitchFamily="18" charset="0"/>
                            <a:cs typeface="Arial" panose="020B0604020202020204" pitchFamily="34" charset="0"/>
                          </a:rPr>
                          <m:t>𝑦</m:t>
                        </m:r>
                      </m:e>
                      <m:sub>
                        <m:r>
                          <a:rPr lang="en-US" altLang="zh-TW" sz="2800" i="1">
                            <a:latin typeface="Cambria Math" panose="02040503050406030204" pitchFamily="18" charset="0"/>
                            <a:cs typeface="Arial" panose="020B0604020202020204" pitchFamily="34" charset="0"/>
                          </a:rPr>
                          <m:t>2</m:t>
                        </m:r>
                      </m:sub>
                    </m:sSub>
                    <m:r>
                      <a:rPr lang="en-US" altLang="zh-TW" sz="2800" i="1">
                        <a:latin typeface="Cambria Math" panose="02040503050406030204" pitchFamily="18" charset="0"/>
                        <a:cs typeface="Arial" panose="020B0604020202020204" pitchFamily="34" charset="0"/>
                      </a:rPr>
                      <m:t>,…,</m:t>
                    </m:r>
                    <m:sSub>
                      <m:sSubPr>
                        <m:ctrlPr>
                          <a:rPr lang="en-US" altLang="zh-TW" sz="2800" i="1">
                            <a:latin typeface="Cambria Math" panose="02040503050406030204" pitchFamily="18" charset="0"/>
                            <a:cs typeface="Arial" panose="020B0604020202020204" pitchFamily="34" charset="0"/>
                          </a:rPr>
                        </m:ctrlPr>
                      </m:sSubPr>
                      <m:e>
                        <m:r>
                          <a:rPr lang="en-US" altLang="zh-TW" sz="2800" b="0" i="1" smtClean="0">
                            <a:latin typeface="Cambria Math" panose="02040503050406030204" pitchFamily="18" charset="0"/>
                            <a:cs typeface="Arial" panose="020B0604020202020204" pitchFamily="34" charset="0"/>
                          </a:rPr>
                          <m:t>𝑦</m:t>
                        </m:r>
                      </m:e>
                      <m:sub>
                        <m:r>
                          <a:rPr lang="en-US" altLang="zh-TW" sz="2800" b="0" i="1" smtClean="0">
                            <a:latin typeface="Cambria Math" panose="02040503050406030204" pitchFamily="18" charset="0"/>
                            <a:cs typeface="Arial" panose="020B0604020202020204" pitchFamily="34" charset="0"/>
                          </a:rPr>
                          <m:t>𝑚</m:t>
                        </m:r>
                      </m:sub>
                    </m:sSub>
                  </m:oMath>
                </a14:m>
                <a:r>
                  <a:rPr lang="en-US" altLang="zh-TW" dirty="0"/>
                  <a:t>) of symbols one element at a time.</a:t>
                </a:r>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609600" y="1935166"/>
                <a:ext cx="6098771" cy="4389437"/>
              </a:xfrm>
              <a:blipFill rotWithShape="1">
                <a:blip r:embed="rId1"/>
                <a:stretch>
                  <a:fillRect l="-1200" t="-1110" r="-2700"/>
                </a:stretch>
              </a:blipFill>
            </p:spPr>
            <p:txBody>
              <a:bodyPr/>
              <a:lstStyle/>
              <a:p>
                <a:r>
                  <a:rPr lang="zh-TW" altLang="en-US">
                    <a:noFill/>
                  </a:rPr>
                  <a:t> </a:t>
                </a:r>
                <a:endParaRPr lang="zh-TW" altLang="en-US">
                  <a:noFill/>
                </a:endParaRPr>
              </a:p>
            </p:txBody>
          </p:sp>
        </mc:Fallback>
      </mc:AlternateContent>
      <p:pic>
        <p:nvPicPr>
          <p:cNvPr id="4" name="圖片 3"/>
          <p:cNvPicPr>
            <a:picLocks noChangeAspect="1"/>
          </p:cNvPicPr>
          <p:nvPr/>
        </p:nvPicPr>
        <p:blipFill>
          <a:blip r:embed="rId2"/>
          <a:stretch>
            <a:fillRect/>
          </a:stretch>
        </p:blipFill>
        <p:spPr>
          <a:xfrm>
            <a:off x="7399268" y="0"/>
            <a:ext cx="4792732" cy="6858000"/>
          </a:xfrm>
          <a:prstGeom prst="rect">
            <a:avLst/>
          </a:prstGeom>
        </p:spPr>
      </p:pic>
      <p:sp>
        <p:nvSpPr>
          <p:cNvPr id="5" name="文字方塊 4"/>
          <p:cNvSpPr txBox="1"/>
          <p:nvPr/>
        </p:nvSpPr>
        <p:spPr>
          <a:xfrm>
            <a:off x="11165378" y="1908112"/>
            <a:ext cx="2053244" cy="400110"/>
          </a:xfrm>
          <a:prstGeom prst="rect">
            <a:avLst/>
          </a:prstGeom>
          <a:noFill/>
        </p:spPr>
        <p:txBody>
          <a:bodyPr wrap="square" rtlCol="0">
            <a:spAutoFit/>
          </a:bodyPr>
          <a:lstStyle/>
          <a:p>
            <a:r>
              <a:rPr lang="en-US" altLang="zh-TW" sz="2000" dirty="0"/>
              <a:t>decoder</a:t>
            </a:r>
            <a:endParaRPr lang="zh-TW" altLang="en-US" sz="2000" dirty="0"/>
          </a:p>
        </p:txBody>
      </p:sp>
      <p:sp>
        <p:nvSpPr>
          <p:cNvPr id="6" name="文字方塊 5"/>
          <p:cNvSpPr txBox="1"/>
          <p:nvPr/>
        </p:nvSpPr>
        <p:spPr>
          <a:xfrm>
            <a:off x="8312728" y="1905996"/>
            <a:ext cx="1396538" cy="400110"/>
          </a:xfrm>
          <a:prstGeom prst="rect">
            <a:avLst/>
          </a:prstGeom>
          <a:noFill/>
        </p:spPr>
        <p:txBody>
          <a:bodyPr wrap="square" rtlCol="0">
            <a:spAutoFit/>
          </a:bodyPr>
          <a:lstStyle/>
          <a:p>
            <a:r>
              <a:rPr lang="en-US" altLang="zh-TW" sz="2000" dirty="0"/>
              <a:t>encoder</a:t>
            </a:r>
            <a:endParaRPr lang="zh-TW" altLang="en-US" sz="20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Self-attention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ltLang="zh-TW" sz="2400" dirty="0">
                    <a:latin typeface="Arial" panose="020B0604020202020204" pitchFamily="34" charset="0"/>
                    <a:cs typeface="Arial" panose="020B0604020202020204" pitchFamily="34" charset="0"/>
                  </a:rPr>
                  <a:t>Given a sequence </a:t>
                </a:r>
                <a:r>
                  <a:rPr lang="en-US" altLang="zh-TW" sz="2400" b="1" i="1" dirty="0">
                    <a:latin typeface="Arial" panose="020B0604020202020204" pitchFamily="34" charset="0"/>
                    <a:cs typeface="Arial" panose="020B0604020202020204" pitchFamily="34" charset="0"/>
                  </a:rPr>
                  <a:t>I</a:t>
                </a:r>
                <a:r>
                  <a:rPr lang="en-US" altLang="zh-TW"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𝑎</m:t>
                        </m:r>
                      </m:e>
                      <m:sub>
                        <m:r>
                          <a:rPr lang="en-US" altLang="zh-TW" sz="2400" i="1">
                            <a:latin typeface="Cambria Math" panose="02040503050406030204" pitchFamily="18" charset="0"/>
                            <a:cs typeface="Arial" panose="020B0604020202020204" pitchFamily="34" charset="0"/>
                          </a:rPr>
                          <m:t>1</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𝑎</m:t>
                        </m:r>
                      </m:e>
                      <m:sub>
                        <m:r>
                          <a:rPr lang="en-US" altLang="zh-TW" sz="2400" i="1">
                            <a:latin typeface="Cambria Math" panose="02040503050406030204" pitchFamily="18" charset="0"/>
                            <a:cs typeface="Arial" panose="020B0604020202020204" pitchFamily="34" charset="0"/>
                          </a:rPr>
                          <m:t>2</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𝑎</m:t>
                        </m:r>
                      </m:e>
                      <m:sub>
                        <m:r>
                          <a:rPr lang="en-US" altLang="zh-TW" sz="2400" i="1">
                            <a:latin typeface="Cambria Math" panose="02040503050406030204" pitchFamily="18" charset="0"/>
                            <a:cs typeface="Arial" panose="020B0604020202020204" pitchFamily="34" charset="0"/>
                          </a:rPr>
                          <m:t>𝑛</m:t>
                        </m:r>
                      </m:sub>
                    </m:sSub>
                  </m:oMath>
                </a14:m>
                <a:r>
                  <a:rPr lang="en-US" altLang="zh-TW" sz="2400" dirty="0">
                    <a:latin typeface="Arial" panose="020B0604020202020204" pitchFamily="34" charset="0"/>
                    <a:cs typeface="Arial" panose="020B0604020202020204" pitchFamily="34" charset="0"/>
                  </a:rPr>
                  <a:t>), the self-attention module generates the output </a:t>
                </a:r>
                <a:r>
                  <a:rPr lang="en-US" altLang="zh-TW" sz="2400" b="1" i="1" dirty="0">
                    <a:latin typeface="Arial" panose="020B0604020202020204" pitchFamily="34" charset="0"/>
                    <a:cs typeface="Arial" panose="020B0604020202020204" pitchFamily="34" charset="0"/>
                  </a:rPr>
                  <a:t>O</a:t>
                </a:r>
                <a:r>
                  <a:rPr lang="en-US" altLang="zh-TW"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𝑏</m:t>
                        </m:r>
                      </m:e>
                      <m:sub>
                        <m:r>
                          <a:rPr lang="en-US" altLang="zh-TW" sz="2400" i="1">
                            <a:latin typeface="Cambria Math" panose="02040503050406030204" pitchFamily="18" charset="0"/>
                            <a:cs typeface="Arial" panose="020B0604020202020204" pitchFamily="34" charset="0"/>
                          </a:rPr>
                          <m:t>1</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𝑏</m:t>
                        </m:r>
                      </m:e>
                      <m:sub>
                        <m:r>
                          <a:rPr lang="en-US" altLang="zh-TW" sz="2400" i="1">
                            <a:latin typeface="Cambria Math" panose="02040503050406030204" pitchFamily="18" charset="0"/>
                            <a:cs typeface="Arial" panose="020B0604020202020204" pitchFamily="34" charset="0"/>
                          </a:rPr>
                          <m:t>2</m:t>
                        </m:r>
                      </m:sub>
                    </m:sSub>
                    <m:r>
                      <a:rPr lang="en-US" altLang="zh-TW" sz="2400" i="1">
                        <a:latin typeface="Cambria Math" panose="02040503050406030204" pitchFamily="18" charset="0"/>
                        <a:cs typeface="Arial" panose="020B0604020202020204" pitchFamily="34" charset="0"/>
                      </a:rPr>
                      <m:t>,…,</m:t>
                    </m:r>
                    <m:sSub>
                      <m:sSubPr>
                        <m:ctrlPr>
                          <a:rPr lang="en-US" altLang="zh-TW" sz="2400" i="1">
                            <a:latin typeface="Cambria Math" panose="02040503050406030204" pitchFamily="18" charset="0"/>
                            <a:cs typeface="Arial" panose="020B0604020202020204" pitchFamily="34" charset="0"/>
                          </a:rPr>
                        </m:ctrlPr>
                      </m:sSubPr>
                      <m:e>
                        <m:r>
                          <a:rPr lang="en-US" altLang="zh-TW" sz="2400" b="0" i="1" smtClean="0">
                            <a:latin typeface="Cambria Math" panose="02040503050406030204" pitchFamily="18" charset="0"/>
                            <a:cs typeface="Arial" panose="020B0604020202020204" pitchFamily="34" charset="0"/>
                          </a:rPr>
                          <m:t>𝑏</m:t>
                        </m:r>
                      </m:e>
                      <m:sub>
                        <m:r>
                          <a:rPr lang="en-US" altLang="zh-TW" sz="2400" i="1">
                            <a:latin typeface="Cambria Math" panose="02040503050406030204" pitchFamily="18" charset="0"/>
                            <a:cs typeface="Arial" panose="020B0604020202020204" pitchFamily="34" charset="0"/>
                          </a:rPr>
                          <m:t>𝑛</m:t>
                        </m:r>
                      </m:sub>
                    </m:sSub>
                  </m:oMath>
                </a14:m>
                <a:r>
                  <a:rPr lang="en-US" altLang="zh-TW" sz="2400" dirty="0">
                    <a:latin typeface="Arial" panose="020B0604020202020204" pitchFamily="34" charset="0"/>
                    <a:cs typeface="Arial" panose="020B0604020202020204" pitchFamily="34" charset="0"/>
                  </a:rPr>
                  <a:t>), where queries </a:t>
                </a:r>
                <a14:m>
                  <m:oMath xmlns:m="http://schemas.openxmlformats.org/officeDocument/2006/math">
                    <m:r>
                      <a:rPr lang="en-US" altLang="zh-TW" sz="2400" i="1">
                        <a:latin typeface="Cambria Math" panose="02040503050406030204" pitchFamily="18" charset="0"/>
                      </a:rPr>
                      <m:t>𝑄</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r>
                      <a:rPr lang="en-US" altLang="zh-TW" sz="2400" i="1">
                        <a:latin typeface="Cambria Math" panose="02040503050406030204" pitchFamily="18" charset="0"/>
                        <a:cs typeface="Arial" panose="020B0604020202020204" pitchFamily="34"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r>
                      <a:rPr lang="en-US" altLang="zh-TW" sz="2400" i="1">
                        <a:latin typeface="Cambria Math" panose="02040503050406030204" pitchFamily="18" charset="0"/>
                        <a:cs typeface="Arial" panose="020B0604020202020204" pitchFamily="34"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oMath>
                </a14:m>
                <a:r>
                  <a:rPr lang="en-US" altLang="zh-TW" sz="2400" dirty="0">
                    <a:latin typeface="Arial" panose="020B0604020202020204" pitchFamily="34" charset="0"/>
                    <a:cs typeface="Arial" panose="020B0604020202020204" pitchFamily="34" charset="0"/>
                  </a:rPr>
                  <a:t>, keys </a:t>
                </a:r>
                <a14:m>
                  <m:oMath xmlns:m="http://schemas.openxmlformats.org/officeDocument/2006/math">
                    <m:r>
                      <a:rPr lang="en-US" altLang="zh-TW" sz="2400" b="0" i="1" smtClean="0">
                        <a:latin typeface="Cambria Math" panose="02040503050406030204" pitchFamily="18" charset="0"/>
                      </a:rPr>
                      <m:t>𝐾</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i="1">
                            <a:latin typeface="Cambria Math" panose="02040503050406030204" pitchFamily="18" charset="0"/>
                          </a:rPr>
                          <m:t>1</m:t>
                        </m:r>
                      </m:sup>
                    </m:sSup>
                    <m:r>
                      <a:rPr lang="en-US" altLang="zh-TW" sz="2400" i="1">
                        <a:latin typeface="Cambria Math" panose="02040503050406030204" pitchFamily="18" charset="0"/>
                        <a:cs typeface="Arial" panose="020B0604020202020204" pitchFamily="34"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i="1">
                            <a:latin typeface="Cambria Math" panose="02040503050406030204" pitchFamily="18" charset="0"/>
                          </a:rPr>
                          <m:t>2</m:t>
                        </m:r>
                      </m:sup>
                    </m:sSup>
                    <m:r>
                      <a:rPr lang="en-US" altLang="zh-TW" sz="2400" i="1">
                        <a:latin typeface="Cambria Math" panose="02040503050406030204" pitchFamily="18" charset="0"/>
                        <a:cs typeface="Arial" panose="020B0604020202020204" pitchFamily="34"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oMath>
                </a14:m>
                <a:r>
                  <a:rPr lang="en-US" altLang="zh-TW" sz="2400" dirty="0">
                    <a:latin typeface="Arial" panose="020B0604020202020204" pitchFamily="34" charset="0"/>
                    <a:cs typeface="Arial" panose="020B0604020202020204" pitchFamily="34" charset="0"/>
                  </a:rPr>
                  <a:t>, </a:t>
                </a:r>
                <a14:m>
                  <m:oMath xmlns:m="http://schemas.openxmlformats.org/officeDocument/2006/math">
                    <m:r>
                      <a:rPr lang="en-US" altLang="zh-TW" sz="2400" b="0" i="1" smtClean="0">
                        <a:latin typeface="Cambria Math" panose="02040503050406030204" pitchFamily="18" charset="0"/>
                      </a:rPr>
                      <m:t>𝑉</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i="1">
                            <a:latin typeface="Cambria Math" panose="02040503050406030204" pitchFamily="18" charset="0"/>
                          </a:rPr>
                          <m:t>1</m:t>
                        </m:r>
                      </m:sup>
                    </m:sSup>
                    <m:r>
                      <a:rPr lang="en-US" altLang="zh-TW" sz="2400" i="1">
                        <a:latin typeface="Cambria Math" panose="02040503050406030204" pitchFamily="18" charset="0"/>
                        <a:cs typeface="Arial" panose="020B0604020202020204" pitchFamily="34"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i="1">
                            <a:latin typeface="Cambria Math" panose="02040503050406030204" pitchFamily="18" charset="0"/>
                          </a:rPr>
                          <m:t>2</m:t>
                        </m:r>
                      </m:sup>
                    </m:sSup>
                    <m:r>
                      <a:rPr lang="en-US" altLang="zh-TW" sz="2400" i="1">
                        <a:latin typeface="Cambria Math" panose="02040503050406030204" pitchFamily="18" charset="0"/>
                        <a:cs typeface="Arial" panose="020B0604020202020204" pitchFamily="34"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oMath>
                </a14:m>
                <a:r>
                  <a:rPr lang="en-US" altLang="zh-TW" sz="2400" dirty="0">
                    <a:latin typeface="Arial" panose="020B0604020202020204" pitchFamily="34" charset="0"/>
                    <a:cs typeface="Arial" panose="020B0604020202020204" pitchFamily="34" charset="0"/>
                  </a:rPr>
                  <a:t>,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𝑘</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a:rPr lang="en-US" altLang="zh-TW" sz="2400" i="1">
                            <a:latin typeface="Cambria Math" panose="02040503050406030204" pitchFamily="18" charset="0"/>
                          </a:rPr>
                          <m:t>𝑊</m:t>
                        </m:r>
                      </m:e>
                      <m:sup>
                        <m:r>
                          <a:rPr lang="en-US" altLang="zh-TW" sz="2400" b="0" i="1" smtClean="0">
                            <a:latin typeface="Cambria Math" panose="02040503050406030204" pitchFamily="18" charset="0"/>
                          </a:rPr>
                          <m:t>𝑘</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oMath>
                </a14:m>
                <a:r>
                  <a:rPr lang="en-US" altLang="zh-TW" sz="2400" dirty="0">
                    <a:latin typeface="Arial" panose="020B0604020202020204" pitchFamily="34" charset="0"/>
                    <a:cs typeface="Arial" panose="020B0604020202020204" pitchFamily="34" charset="0"/>
                  </a:rPr>
                  <a:t> </a:t>
                </a:r>
                <a14:m>
                  <m:oMath xmlns:m="http://schemas.openxmlformats.org/officeDocument/2006/math">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𝑣</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a:rPr lang="en-US" altLang="zh-TW" sz="2400" i="1">
                            <a:latin typeface="Cambria Math" panose="02040503050406030204" pitchFamily="18" charset="0"/>
                          </a:rPr>
                          <m:t>𝑊</m:t>
                        </m:r>
                      </m:e>
                      <m:sup>
                        <m:r>
                          <a:rPr lang="en-US" altLang="zh-TW" sz="2400" b="0" i="1" smtClean="0">
                            <a:latin typeface="Cambria Math" panose="02040503050406030204" pitchFamily="18" charset="0"/>
                          </a:rPr>
                          <m:t>𝑣</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𝑑</m:t>
                        </m:r>
                      </m:e>
                      <m:sub>
                        <m:r>
                          <a:rPr lang="en-US" altLang="zh-TW" sz="2400" i="1">
                            <a:latin typeface="Cambria Math" panose="02040503050406030204" pitchFamily="18" charset="0"/>
                          </a:rPr>
                          <m:t>𝑘</m:t>
                        </m:r>
                      </m:sub>
                    </m:sSub>
                    <m:r>
                      <m:rPr>
                        <m:nor/>
                      </m:rPr>
                      <a:rPr lang="en-US" altLang="zh-TW" sz="2400" dirty="0">
                        <a:latin typeface="Arial" panose="020B0604020202020204" pitchFamily="34" charset="0"/>
                        <a:cs typeface="Arial" panose="020B0604020202020204" pitchFamily="34" charset="0"/>
                      </a:rPr>
                      <m:t>: </m:t>
                    </m:r>
                    <m:r>
                      <m:rPr>
                        <m:nor/>
                      </m:rPr>
                      <a:rPr lang="en-US" altLang="zh-TW" sz="2400" dirty="0">
                        <a:latin typeface="Arial" panose="020B0604020202020204" pitchFamily="34" charset="0"/>
                        <a:cs typeface="Arial" panose="020B0604020202020204" pitchFamily="34" charset="0"/>
                      </a:rPr>
                      <m:t>dimension</m:t>
                    </m:r>
                    <m:r>
                      <m:rPr>
                        <m:nor/>
                      </m:rPr>
                      <a:rPr lang="en-US" altLang="zh-TW" sz="2400" dirty="0">
                        <a:latin typeface="Arial" panose="020B0604020202020204" pitchFamily="34" charset="0"/>
                        <a:cs typeface="Arial" panose="020B0604020202020204" pitchFamily="34" charset="0"/>
                      </a:rPr>
                      <m:t> </m:t>
                    </m:r>
                    <m:r>
                      <m:rPr>
                        <m:nor/>
                      </m:rPr>
                      <a:rPr lang="en-US" altLang="zh-TW" sz="2400" dirty="0">
                        <a:latin typeface="Arial" panose="020B0604020202020204" pitchFamily="34" charset="0"/>
                        <a:cs typeface="Arial" panose="020B0604020202020204" pitchFamily="34" charset="0"/>
                      </a:rPr>
                      <m:t>of</m:t>
                    </m:r>
                    <m:r>
                      <m:rPr>
                        <m:nor/>
                      </m:rPr>
                      <a:rPr lang="en-US" altLang="zh-TW" sz="2400" dirty="0">
                        <a:latin typeface="Arial" panose="020B0604020202020204" pitchFamily="34" charset="0"/>
                        <a:cs typeface="Arial" panose="020B0604020202020204" pitchFamily="34" charset="0"/>
                      </a:rPr>
                      <m:t> </m:t>
                    </m:r>
                    <m:r>
                      <m:rPr>
                        <m:nor/>
                      </m:rPr>
                      <a:rPr lang="en-US" altLang="zh-TW" sz="2400" dirty="0">
                        <a:latin typeface="Arial" panose="020B0604020202020204" pitchFamily="34" charset="0"/>
                        <a:cs typeface="Arial" panose="020B0604020202020204" pitchFamily="34" charset="0"/>
                      </a:rPr>
                      <m:t>queries</m:t>
                    </m:r>
                    <m:r>
                      <m:rPr>
                        <m:nor/>
                      </m:rPr>
                      <a:rPr lang="en-US" altLang="zh-TW" sz="2400" dirty="0">
                        <a:latin typeface="Arial" panose="020B0604020202020204" pitchFamily="34" charset="0"/>
                        <a:cs typeface="Arial" panose="020B0604020202020204" pitchFamily="34" charset="0"/>
                      </a:rPr>
                      <m:t> </m:t>
                    </m:r>
                    <m:r>
                      <m:rPr>
                        <m:nor/>
                      </m:rPr>
                      <a:rPr lang="en-US" altLang="zh-TW" sz="2400" dirty="0">
                        <a:latin typeface="Arial" panose="020B0604020202020204" pitchFamily="34" charset="0"/>
                        <a:cs typeface="Arial" panose="020B0604020202020204" pitchFamily="34" charset="0"/>
                      </a:rPr>
                      <m:t>and</m:t>
                    </m:r>
                    <m:r>
                      <m:rPr>
                        <m:nor/>
                      </m:rPr>
                      <a:rPr lang="en-US" altLang="zh-TW" sz="2400" dirty="0">
                        <a:latin typeface="Arial" panose="020B0604020202020204" pitchFamily="34" charset="0"/>
                        <a:cs typeface="Arial" panose="020B0604020202020204" pitchFamily="34" charset="0"/>
                      </a:rPr>
                      <m:t> </m:t>
                    </m:r>
                    <m:r>
                      <m:rPr>
                        <m:nor/>
                      </m:rPr>
                      <a:rPr lang="en-US" altLang="zh-TW" sz="2400" dirty="0">
                        <a:latin typeface="Arial" panose="020B0604020202020204" pitchFamily="34" charset="0"/>
                        <a:cs typeface="Arial" panose="020B0604020202020204" pitchFamily="34" charset="0"/>
                      </a:rPr>
                      <m:t>keys</m:t>
                    </m:r>
                  </m:oMath>
                </a14:m>
                <a:r>
                  <a:rPr lang="en-US" altLang="zh-TW" sz="2400" dirty="0">
                    <a:latin typeface="Arial" panose="020B0604020202020204" pitchFamily="34" charset="0"/>
                    <a:cs typeface="Arial" panose="020B0604020202020204" pitchFamily="34" charset="0"/>
                  </a:rPr>
                  <a:t>.</a:t>
                </a:r>
              </a:p>
              <a:p>
                <a:pPr marL="393700" lvl="1" indent="0">
                  <a:buNone/>
                  <a:tabLst>
                    <a:tab pos="2509838" algn="l"/>
                  </a:tabLst>
                </a:pPr>
                <a:r>
                  <a:rPr lang="en-US" altLang="zh-TW" sz="2200" dirty="0">
                    <a:solidFill>
                      <a:srgbClr val="00B0F0"/>
                    </a:solidFill>
                    <a:latin typeface="Arial" panose="020B0604020202020204" pitchFamily="34" charset="0"/>
                    <a:cs typeface="Arial" panose="020B0604020202020204" pitchFamily="34" charset="0"/>
                  </a:rPr>
                  <a:t>	</a:t>
                </a:r>
                <a14:m>
                  <m:oMath xmlns:m="http://schemas.openxmlformats.org/officeDocument/2006/math">
                    <m:r>
                      <a:rPr lang="en-US" altLang="zh-TW" i="1" smtClean="0">
                        <a:solidFill>
                          <a:srgbClr val="00B0F0"/>
                        </a:solidFill>
                        <a:latin typeface="Cambria Math" panose="02040503050406030204" pitchFamily="18" charset="0"/>
                      </a:rPr>
                      <m:t>𝐴𝑡𝑡𝑒𝑛𝑡𝑖𝑜𝑛</m:t>
                    </m:r>
                    <m:d>
                      <m:dPr>
                        <m:ctrlPr>
                          <a:rPr lang="en-US" altLang="zh-TW" i="1">
                            <a:solidFill>
                              <a:srgbClr val="00B0F0"/>
                            </a:solidFill>
                            <a:latin typeface="Cambria Math" panose="02040503050406030204" pitchFamily="18" charset="0"/>
                          </a:rPr>
                        </m:ctrlPr>
                      </m:dPr>
                      <m:e>
                        <m:r>
                          <a:rPr lang="en-US" altLang="zh-TW" i="1">
                            <a:solidFill>
                              <a:srgbClr val="00B0F0"/>
                            </a:solidFill>
                            <a:latin typeface="Cambria Math" panose="02040503050406030204" pitchFamily="18" charset="0"/>
                          </a:rPr>
                          <m:t>𝑄</m:t>
                        </m:r>
                        <m:r>
                          <a:rPr lang="en-US" altLang="zh-TW" i="1">
                            <a:solidFill>
                              <a:srgbClr val="00B0F0"/>
                            </a:solidFill>
                            <a:latin typeface="Cambria Math" panose="02040503050406030204" pitchFamily="18" charset="0"/>
                          </a:rPr>
                          <m:t>,</m:t>
                        </m:r>
                        <m:r>
                          <a:rPr lang="en-US" altLang="zh-TW" i="1">
                            <a:solidFill>
                              <a:srgbClr val="00B0F0"/>
                            </a:solidFill>
                            <a:latin typeface="Cambria Math" panose="02040503050406030204" pitchFamily="18" charset="0"/>
                          </a:rPr>
                          <m:t>𝐾</m:t>
                        </m:r>
                        <m:r>
                          <a:rPr lang="en-US" altLang="zh-TW" i="1">
                            <a:solidFill>
                              <a:srgbClr val="00B0F0"/>
                            </a:solidFill>
                            <a:latin typeface="Cambria Math" panose="02040503050406030204" pitchFamily="18" charset="0"/>
                          </a:rPr>
                          <m:t>,</m:t>
                        </m:r>
                        <m:r>
                          <a:rPr lang="en-US" altLang="zh-TW" i="1">
                            <a:solidFill>
                              <a:srgbClr val="00B0F0"/>
                            </a:solidFill>
                            <a:latin typeface="Cambria Math" panose="02040503050406030204" pitchFamily="18" charset="0"/>
                          </a:rPr>
                          <m:t>𝑉</m:t>
                        </m:r>
                      </m:e>
                    </m:d>
                    <m:r>
                      <a:rPr lang="en-US" altLang="zh-TW" i="1">
                        <a:solidFill>
                          <a:srgbClr val="00B0F0"/>
                        </a:solidFill>
                        <a:latin typeface="Cambria Math" panose="02040503050406030204" pitchFamily="18" charset="0"/>
                      </a:rPr>
                      <m:t>=</m:t>
                    </m:r>
                    <m:r>
                      <a:rPr lang="en-US" altLang="zh-TW" i="1">
                        <a:solidFill>
                          <a:srgbClr val="00B0F0"/>
                        </a:solidFill>
                        <a:latin typeface="Cambria Math" panose="02040503050406030204" pitchFamily="18" charset="0"/>
                      </a:rPr>
                      <m:t>𝑆𝑜𝑓𝑡𝑚𝑎𝑥</m:t>
                    </m:r>
                    <m:d>
                      <m:dPr>
                        <m:ctrlPr>
                          <a:rPr lang="en-US" altLang="zh-TW" i="1">
                            <a:solidFill>
                              <a:srgbClr val="00B0F0"/>
                            </a:solidFill>
                            <a:latin typeface="Cambria Math" panose="02040503050406030204" pitchFamily="18" charset="0"/>
                          </a:rPr>
                        </m:ctrlPr>
                      </m:dPr>
                      <m:e>
                        <m:f>
                          <m:fPr>
                            <m:ctrlPr>
                              <a:rPr lang="en-US" altLang="zh-TW" i="1">
                                <a:solidFill>
                                  <a:srgbClr val="00B0F0"/>
                                </a:solidFill>
                                <a:latin typeface="Cambria Math" panose="02040503050406030204" pitchFamily="18" charset="0"/>
                              </a:rPr>
                            </m:ctrlPr>
                          </m:fPr>
                          <m:num>
                            <m:r>
                              <a:rPr lang="en-US" altLang="zh-TW" i="1">
                                <a:solidFill>
                                  <a:srgbClr val="00B0F0"/>
                                </a:solidFill>
                                <a:latin typeface="Cambria Math" panose="02040503050406030204" pitchFamily="18" charset="0"/>
                              </a:rPr>
                              <m:t>𝑄</m:t>
                            </m:r>
                            <m:sSup>
                              <m:sSupPr>
                                <m:ctrlPr>
                                  <a:rPr lang="en-US" altLang="zh-TW" i="1">
                                    <a:solidFill>
                                      <a:srgbClr val="00B0F0"/>
                                    </a:solidFill>
                                    <a:latin typeface="Cambria Math" panose="02040503050406030204" pitchFamily="18" charset="0"/>
                                  </a:rPr>
                                </m:ctrlPr>
                              </m:sSupPr>
                              <m:e>
                                <m:r>
                                  <a:rPr lang="en-US" altLang="zh-TW" i="1">
                                    <a:solidFill>
                                      <a:srgbClr val="00B0F0"/>
                                    </a:solidFill>
                                    <a:latin typeface="Cambria Math" panose="02040503050406030204" pitchFamily="18" charset="0"/>
                                  </a:rPr>
                                  <m:t>𝐾</m:t>
                                </m:r>
                              </m:e>
                              <m:sup>
                                <m:r>
                                  <a:rPr lang="en-US" altLang="zh-TW" i="1">
                                    <a:solidFill>
                                      <a:srgbClr val="00B0F0"/>
                                    </a:solidFill>
                                    <a:latin typeface="Cambria Math" panose="02040503050406030204" pitchFamily="18" charset="0"/>
                                  </a:rPr>
                                  <m:t>𝑇</m:t>
                                </m:r>
                              </m:sup>
                            </m:sSup>
                          </m:num>
                          <m:den>
                            <m:rad>
                              <m:radPr>
                                <m:degHide m:val="on"/>
                                <m:ctrlPr>
                                  <a:rPr lang="en-US" altLang="zh-TW" i="1">
                                    <a:solidFill>
                                      <a:srgbClr val="00B0F0"/>
                                    </a:solidFill>
                                    <a:latin typeface="Cambria Math" panose="02040503050406030204" pitchFamily="18" charset="0"/>
                                  </a:rPr>
                                </m:ctrlPr>
                              </m:radPr>
                              <m:deg/>
                              <m:e>
                                <m:sSub>
                                  <m:sSubPr>
                                    <m:ctrlPr>
                                      <a:rPr lang="en-US" altLang="zh-TW" i="1">
                                        <a:solidFill>
                                          <a:srgbClr val="00B0F0"/>
                                        </a:solidFill>
                                        <a:latin typeface="Cambria Math" panose="02040503050406030204" pitchFamily="18" charset="0"/>
                                      </a:rPr>
                                    </m:ctrlPr>
                                  </m:sSubPr>
                                  <m:e>
                                    <m:r>
                                      <a:rPr lang="en-US" altLang="zh-TW" i="1">
                                        <a:solidFill>
                                          <a:srgbClr val="00B0F0"/>
                                        </a:solidFill>
                                        <a:latin typeface="Cambria Math" panose="02040503050406030204" pitchFamily="18" charset="0"/>
                                      </a:rPr>
                                      <m:t>𝑑</m:t>
                                    </m:r>
                                  </m:e>
                                  <m:sub>
                                    <m:r>
                                      <a:rPr lang="en-US" altLang="zh-TW" i="1">
                                        <a:solidFill>
                                          <a:srgbClr val="00B0F0"/>
                                        </a:solidFill>
                                        <a:latin typeface="Cambria Math" panose="02040503050406030204" pitchFamily="18" charset="0"/>
                                      </a:rPr>
                                      <m:t>𝑘</m:t>
                                    </m:r>
                                  </m:sub>
                                </m:sSub>
                              </m:e>
                            </m:rad>
                          </m:den>
                        </m:f>
                      </m:e>
                    </m:d>
                    <m:r>
                      <a:rPr lang="en-US" altLang="zh-TW" i="1">
                        <a:solidFill>
                          <a:srgbClr val="00B0F0"/>
                        </a:solidFill>
                        <a:latin typeface="Cambria Math" panose="02040503050406030204" pitchFamily="18" charset="0"/>
                      </a:rPr>
                      <m:t>𝑉</m:t>
                    </m:r>
                  </m:oMath>
                </a14:m>
                <a:endParaRPr lang="en-US" altLang="zh-TW" dirty="0">
                  <a:solidFill>
                    <a:srgbClr val="00B0F0"/>
                  </a:solidFill>
                </a:endParaRPr>
              </a:p>
              <a:p>
                <a:pPr marL="366713" lvl="1" indent="0">
                  <a:buNone/>
                  <a:tabLst>
                    <a:tab pos="2509838" algn="l"/>
                  </a:tabLst>
                </a:pPr>
                <a:r>
                  <a:rPr lang="en-US" altLang="zh-TW" dirty="0">
                    <a:cs typeface="Arial" panose="020B0604020202020204" pitchFamily="34" charset="0"/>
                  </a:rPr>
                  <a:t>	</a:t>
                </a:r>
                <a14:m>
                  <m:oMath xmlns:m="http://schemas.openxmlformats.org/officeDocument/2006/math">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𝑏</m:t>
                        </m:r>
                      </m:e>
                      <m:sup>
                        <m:r>
                          <a:rPr lang="en-US" altLang="zh-TW" i="1">
                            <a:latin typeface="Cambria Math" panose="02040503050406030204" pitchFamily="18" charset="0"/>
                          </a:rPr>
                          <m:t>𝑖</m:t>
                        </m:r>
                      </m:sup>
                    </m:sSup>
                    <m:r>
                      <a:rPr lang="en-US" altLang="zh-TW" b="0" i="1">
                        <a:latin typeface="Cambria Math" panose="02040503050406030204" pitchFamily="18" charset="0"/>
                        <a:cs typeface="Arial" panose="020B0604020202020204" pitchFamily="34" charset="0"/>
                      </a:rPr>
                      <m:t>=</m:t>
                    </m:r>
                    <m:nary>
                      <m:naryPr>
                        <m:chr m:val="∑"/>
                        <m:limLoc m:val="subSup"/>
                        <m:ctrlPr>
                          <a:rPr lang="en-US" altLang="zh-TW" i="1">
                            <a:latin typeface="Cambria Math" panose="02040503050406030204" pitchFamily="18" charset="0"/>
                            <a:cs typeface="Arial" panose="020B0604020202020204" pitchFamily="34" charset="0"/>
                          </a:rPr>
                        </m:ctrlPr>
                      </m:naryPr>
                      <m:sub>
                        <m:r>
                          <m:rPr>
                            <m:brk m:alnAt="25"/>
                          </m:rPr>
                          <a:rPr lang="en-US" altLang="zh-TW" b="0" i="1">
                            <a:latin typeface="Cambria Math" panose="02040503050406030204" pitchFamily="18" charset="0"/>
                            <a:cs typeface="Arial" panose="020B0604020202020204" pitchFamily="34" charset="0"/>
                          </a:rPr>
                          <m:t>𝑗</m:t>
                        </m:r>
                        <m:r>
                          <a:rPr lang="en-US" altLang="zh-TW" b="0" i="1">
                            <a:latin typeface="Cambria Math" panose="02040503050406030204" pitchFamily="18" charset="0"/>
                            <a:cs typeface="Arial" panose="020B0604020202020204" pitchFamily="34" charset="0"/>
                          </a:rPr>
                          <m:t>=1</m:t>
                        </m:r>
                      </m:sub>
                      <m:sup>
                        <m:r>
                          <a:rPr lang="en-US" altLang="zh-TW" b="0" i="1">
                            <a:latin typeface="Cambria Math" panose="02040503050406030204" pitchFamily="18" charset="0"/>
                            <a:cs typeface="Arial" panose="020B0604020202020204" pitchFamily="34" charset="0"/>
                          </a:rPr>
                          <m:t>𝑛</m:t>
                        </m:r>
                      </m:sup>
                      <m:e>
                        <m:sSub>
                          <m:sSubPr>
                            <m:ctrlPr>
                              <a:rPr lang="en-US" altLang="zh-TW" i="1">
                                <a:latin typeface="Cambria Math" panose="02040503050406030204" pitchFamily="18" charset="0"/>
                                <a:cs typeface="Arial" panose="020B0604020202020204" pitchFamily="34" charset="0"/>
                              </a:rPr>
                            </m:ctrlPr>
                          </m:sSubPr>
                          <m:e>
                            <m:r>
                              <a:rPr lang="zh-TW" altLang="en-US" b="0" i="1">
                                <a:latin typeface="Cambria Math" panose="02040503050406030204" pitchFamily="18" charset="0"/>
                                <a:cs typeface="Arial" panose="020B0604020202020204" pitchFamily="34" charset="0"/>
                              </a:rPr>
                              <m:t>𝛼</m:t>
                            </m:r>
                            <m:r>
                              <a:rPr lang="en-US" altLang="zh-TW" b="0" i="1">
                                <a:latin typeface="Cambria Math" panose="02040503050406030204" pitchFamily="18" charset="0"/>
                                <a:cs typeface="Arial" panose="020B0604020202020204" pitchFamily="34" charset="0"/>
                              </a:rPr>
                              <m:t>′</m:t>
                            </m:r>
                          </m:e>
                          <m:sub>
                            <m:r>
                              <a:rPr lang="en-US" altLang="zh-TW" b="0" i="1">
                                <a:latin typeface="Cambria Math" panose="02040503050406030204" pitchFamily="18" charset="0"/>
                                <a:cs typeface="Arial" panose="020B0604020202020204" pitchFamily="34" charset="0"/>
                              </a:rPr>
                              <m:t>𝑖</m:t>
                            </m:r>
                            <m:r>
                              <a:rPr lang="en-US" altLang="zh-TW" b="0" i="1">
                                <a:latin typeface="Cambria Math" panose="02040503050406030204" pitchFamily="18" charset="0"/>
                                <a:cs typeface="Arial" panose="020B0604020202020204" pitchFamily="34" charset="0"/>
                              </a:rPr>
                              <m:t>,</m:t>
                            </m:r>
                            <m:r>
                              <a:rPr lang="en-US" altLang="zh-TW" b="0" i="1">
                                <a:latin typeface="Cambria Math" panose="02040503050406030204" pitchFamily="18" charset="0"/>
                                <a:cs typeface="Arial" panose="020B0604020202020204" pitchFamily="34" charset="0"/>
                              </a:rPr>
                              <m:t>𝑗</m:t>
                            </m:r>
                          </m:sub>
                        </m:sSub>
                        <m:sSup>
                          <m:sSupPr>
                            <m:ctrlPr>
                              <a:rPr lang="en-US" altLang="zh-TW" i="1">
                                <a:latin typeface="Cambria Math" panose="02040503050406030204" pitchFamily="18" charset="0"/>
                              </a:rPr>
                            </m:ctrlPr>
                          </m:sSupPr>
                          <m:e>
                            <m:r>
                              <a:rPr lang="en-US" altLang="zh-TW" b="0" i="1">
                                <a:latin typeface="Cambria Math" panose="02040503050406030204" pitchFamily="18" charset="0"/>
                              </a:rPr>
                              <m:t>𝑣</m:t>
                            </m:r>
                          </m:e>
                          <m:sup>
                            <m:r>
                              <a:rPr lang="en-US" altLang="zh-TW" b="0" i="1" smtClean="0">
                                <a:latin typeface="Cambria Math" panose="02040503050406030204" pitchFamily="18" charset="0"/>
                              </a:rPr>
                              <m:t>𝑗</m:t>
                            </m:r>
                          </m:sup>
                        </m:sSup>
                        <m:r>
                          <a:rPr lang="en-US" altLang="zh-TW" b="0" i="1" smtClean="0">
                            <a:latin typeface="Cambria Math" panose="02040503050406030204" pitchFamily="18" charset="0"/>
                          </a:rPr>
                          <m:t>=</m:t>
                        </m:r>
                        <m:nary>
                          <m:naryPr>
                            <m:chr m:val="∑"/>
                            <m:limLoc m:val="subSup"/>
                            <m:ctrlPr>
                              <a:rPr lang="en-US" altLang="zh-TW" i="1">
                                <a:latin typeface="Cambria Math" panose="02040503050406030204" pitchFamily="18" charset="0"/>
                                <a:cs typeface="Arial" panose="020B0604020202020204" pitchFamily="34" charset="0"/>
                              </a:rPr>
                            </m:ctrlPr>
                          </m:naryPr>
                          <m:sub>
                            <m:r>
                              <m:rPr>
                                <m:brk m:alnAt="25"/>
                              </m:rPr>
                              <a:rPr lang="en-US" altLang="zh-TW" b="0" i="1">
                                <a:latin typeface="Cambria Math" panose="02040503050406030204" pitchFamily="18" charset="0"/>
                                <a:cs typeface="Arial" panose="020B0604020202020204" pitchFamily="34" charset="0"/>
                              </a:rPr>
                              <m:t>𝑗</m:t>
                            </m:r>
                            <m:r>
                              <a:rPr lang="en-US" altLang="zh-TW" b="0" i="1">
                                <a:latin typeface="Cambria Math" panose="02040503050406030204" pitchFamily="18" charset="0"/>
                                <a:cs typeface="Arial" panose="020B0604020202020204" pitchFamily="34" charset="0"/>
                              </a:rPr>
                              <m:t>=1</m:t>
                            </m:r>
                          </m:sub>
                          <m:sup>
                            <m:r>
                              <a:rPr lang="en-US" altLang="zh-TW" b="0" i="1">
                                <a:latin typeface="Cambria Math" panose="02040503050406030204" pitchFamily="18" charset="0"/>
                                <a:cs typeface="Arial" panose="020B0604020202020204" pitchFamily="34" charset="0"/>
                              </a:rPr>
                              <m:t>𝑛</m:t>
                            </m:r>
                          </m:sup>
                          <m:e>
                            <m:sSub>
                              <m:sSubPr>
                                <m:ctrlPr>
                                  <a:rPr lang="en-US" altLang="zh-TW" i="1">
                                    <a:latin typeface="Cambria Math" panose="02040503050406030204" pitchFamily="18" charset="0"/>
                                    <a:cs typeface="Arial" panose="020B0604020202020204" pitchFamily="34" charset="0"/>
                                  </a:rPr>
                                </m:ctrlPr>
                              </m:sSubPr>
                              <m:e>
                                <m:r>
                                  <a:rPr lang="zh-TW" altLang="en-US" b="0" i="1">
                                    <a:latin typeface="Cambria Math" panose="02040503050406030204" pitchFamily="18" charset="0"/>
                                    <a:cs typeface="Arial" panose="020B0604020202020204" pitchFamily="34" charset="0"/>
                                  </a:rPr>
                                  <m:t>𝛼</m:t>
                                </m:r>
                                <m:r>
                                  <a:rPr lang="en-US" altLang="zh-TW" b="0" i="1">
                                    <a:latin typeface="Cambria Math" panose="02040503050406030204" pitchFamily="18" charset="0"/>
                                    <a:cs typeface="Arial" panose="020B0604020202020204" pitchFamily="34" charset="0"/>
                                  </a:rPr>
                                  <m:t>′</m:t>
                                </m:r>
                              </m:e>
                              <m:sub>
                                <m:r>
                                  <a:rPr lang="en-US" altLang="zh-TW" b="0" i="1">
                                    <a:latin typeface="Cambria Math" panose="02040503050406030204" pitchFamily="18" charset="0"/>
                                    <a:cs typeface="Arial" panose="020B0604020202020204" pitchFamily="34" charset="0"/>
                                  </a:rPr>
                                  <m:t>𝑖</m:t>
                                </m:r>
                                <m:r>
                                  <a:rPr lang="en-US" altLang="zh-TW" b="0" i="1">
                                    <a:latin typeface="Cambria Math" panose="02040503050406030204" pitchFamily="18" charset="0"/>
                                    <a:cs typeface="Arial" panose="020B0604020202020204" pitchFamily="34" charset="0"/>
                                  </a:rPr>
                                  <m:t>,</m:t>
                                </m:r>
                                <m:r>
                                  <a:rPr lang="en-US" altLang="zh-TW" b="0" i="1">
                                    <a:latin typeface="Cambria Math" panose="02040503050406030204" pitchFamily="18" charset="0"/>
                                    <a:cs typeface="Arial" panose="020B0604020202020204" pitchFamily="34" charset="0"/>
                                  </a:rPr>
                                  <m:t>𝑗</m:t>
                                </m:r>
                              </m:sub>
                            </m:sSub>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m:t>
                                </m:r>
                                <m:r>
                                  <a:rPr lang="en-US" altLang="zh-TW" b="0" i="1">
                                    <a:latin typeface="Cambria Math" panose="02040503050406030204" pitchFamily="18" charset="0"/>
                                  </a:rPr>
                                  <m:t>𝑊</m:t>
                                </m:r>
                              </m:e>
                              <m:sup>
                                <m:r>
                                  <a:rPr lang="en-US" altLang="zh-TW" b="0" i="1">
                                    <a:latin typeface="Cambria Math" panose="02040503050406030204" pitchFamily="18" charset="0"/>
                                  </a:rPr>
                                  <m:t>𝑣</m:t>
                                </m:r>
                              </m:sup>
                            </m:sSup>
                            <m:sSup>
                              <m:sSupPr>
                                <m:ctrlPr>
                                  <a:rPr lang="en-US" altLang="zh-TW" i="1">
                                    <a:latin typeface="Cambria Math" panose="02040503050406030204" pitchFamily="18" charset="0"/>
                                  </a:rPr>
                                </m:ctrlPr>
                              </m:sSupPr>
                              <m:e>
                                <m:r>
                                  <a:rPr lang="en-US" altLang="zh-TW" b="0" i="1">
                                    <a:latin typeface="Cambria Math" panose="02040503050406030204" pitchFamily="18" charset="0"/>
                                  </a:rPr>
                                  <m:t>𝑎</m:t>
                                </m:r>
                              </m:e>
                              <m:sup>
                                <m:r>
                                  <a:rPr lang="en-US" altLang="zh-TW" b="0" i="1" smtClean="0">
                                    <a:latin typeface="Cambria Math" panose="02040503050406030204" pitchFamily="18" charset="0"/>
                                  </a:rPr>
                                  <m:t>𝑗</m:t>
                                </m:r>
                              </m:sup>
                            </m:sSup>
                          </m:e>
                        </m:nary>
                      </m:e>
                    </m:nary>
                    <m:r>
                      <a:rPr lang="en-US" altLang="zh-TW" b="0" i="1" smtClean="0">
                        <a:latin typeface="Cambria Math" panose="02040503050406030204" pitchFamily="18" charset="0"/>
                        <a:cs typeface="Arial" panose="020B0604020202020204" pitchFamily="34" charset="0"/>
                      </a:rPr>
                      <m:t>)</m:t>
                    </m:r>
                  </m:oMath>
                </a14:m>
                <a:endParaRPr lang="en-US" altLang="zh-TW" dirty="0">
                  <a:latin typeface="Arial" panose="020B0604020202020204" pitchFamily="34" charset="0"/>
                  <a:cs typeface="Arial" panose="020B0604020202020204" pitchFamily="34" charset="0"/>
                </a:endParaRPr>
              </a:p>
              <a:p>
                <a:pPr marL="0" indent="0">
                  <a:buNone/>
                  <a:tabLst>
                    <a:tab pos="2509838" algn="l"/>
                  </a:tabLst>
                </a:pPr>
                <a:r>
                  <a:rPr lang="en-US" altLang="zh-TW" sz="2400" dirty="0">
                    <a:cs typeface="Arial" panose="020B0604020202020204" pitchFamily="34" charset="0"/>
                  </a:rPr>
                  <a:t>	</a:t>
                </a:r>
                <a14:m>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zh-TW" altLang="en-US" sz="2400" i="1">
                            <a:latin typeface="Cambria Math" panose="02040503050406030204" pitchFamily="18" charset="0"/>
                            <a:cs typeface="Arial" panose="020B0604020202020204" pitchFamily="34" charset="0"/>
                          </a:rPr>
                          <m:t>𝛼</m:t>
                        </m:r>
                        <m:r>
                          <a:rPr lang="en-US" altLang="zh-TW" sz="2400" i="1">
                            <a:latin typeface="Cambria Math" panose="02040503050406030204" pitchFamily="18" charset="0"/>
                            <a:cs typeface="Arial" panose="020B0604020202020204" pitchFamily="34" charset="0"/>
                          </a:rPr>
                          <m:t>′</m:t>
                        </m:r>
                      </m:e>
                      <m:sub>
                        <m:r>
                          <a:rPr lang="en-US" altLang="zh-TW" sz="2400" i="1">
                            <a:latin typeface="Cambria Math" panose="02040503050406030204" pitchFamily="18" charset="0"/>
                            <a:cs typeface="Arial" panose="020B0604020202020204" pitchFamily="34" charset="0"/>
                          </a:rPr>
                          <m:t>𝑖</m:t>
                        </m:r>
                        <m:r>
                          <a:rPr lang="en-US" altLang="zh-TW" sz="2400" i="1">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𝑗</m:t>
                        </m:r>
                      </m:sub>
                    </m:sSub>
                    <m:r>
                      <a:rPr lang="en-US" altLang="zh-TW" sz="2400" i="1">
                        <a:latin typeface="Cambria Math" panose="02040503050406030204" pitchFamily="18" charset="0"/>
                        <a:cs typeface="Arial" panose="020B0604020202020204" pitchFamily="34" charset="0"/>
                      </a:rPr>
                      <m:t>=</m:t>
                    </m:r>
                    <m:f>
                      <m:fPr>
                        <m:ctrlPr>
                          <a:rPr lang="en-US" altLang="zh-TW" sz="2400" i="1">
                            <a:latin typeface="Cambria Math" panose="02040503050406030204" pitchFamily="18" charset="0"/>
                            <a:cs typeface="Arial" panose="020B0604020202020204" pitchFamily="34" charset="0"/>
                          </a:rPr>
                        </m:ctrlPr>
                      </m:fPr>
                      <m:num>
                        <m:sSub>
                          <m:sSubPr>
                            <m:ctrlPr>
                              <a:rPr lang="en-US" altLang="zh-TW" sz="2400" i="1">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𝑒𝑥𝑝</m:t>
                            </m:r>
                            <m:r>
                              <a:rPr lang="en-US" altLang="zh-TW" sz="2400" i="1">
                                <a:latin typeface="Cambria Math" panose="02040503050406030204" pitchFamily="18" charset="0"/>
                                <a:cs typeface="Arial" panose="020B0604020202020204" pitchFamily="34" charset="0"/>
                              </a:rPr>
                              <m:t>⁡(</m:t>
                            </m:r>
                            <m:r>
                              <a:rPr lang="zh-TW" altLang="en-US" sz="2400" i="1">
                                <a:latin typeface="Cambria Math" panose="02040503050406030204" pitchFamily="18" charset="0"/>
                                <a:cs typeface="Arial" panose="020B0604020202020204" pitchFamily="34" charset="0"/>
                              </a:rPr>
                              <m:t>𝛼</m:t>
                            </m:r>
                          </m:e>
                          <m:sub>
                            <m:r>
                              <a:rPr lang="en-US" altLang="zh-TW" sz="2400" i="1">
                                <a:latin typeface="Cambria Math" panose="02040503050406030204" pitchFamily="18" charset="0"/>
                                <a:cs typeface="Arial" panose="020B0604020202020204" pitchFamily="34" charset="0"/>
                              </a:rPr>
                              <m:t>𝑖</m:t>
                            </m:r>
                            <m:r>
                              <a:rPr lang="en-US" altLang="zh-TW" sz="2400" i="1">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𝑗</m:t>
                            </m:r>
                          </m:sub>
                        </m:sSub>
                        <m:r>
                          <a:rPr lang="en-US" altLang="zh-TW" sz="2400" i="1">
                            <a:latin typeface="Cambria Math" panose="02040503050406030204" pitchFamily="18" charset="0"/>
                            <a:cs typeface="Arial" panose="020B0604020202020204" pitchFamily="34" charset="0"/>
                          </a:rPr>
                          <m:t>)</m:t>
                        </m:r>
                      </m:num>
                      <m:den>
                        <m:nary>
                          <m:naryPr>
                            <m:chr m:val="∑"/>
                            <m:limLoc m:val="subSup"/>
                            <m:ctrlPr>
                              <a:rPr lang="en-US" altLang="zh-TW" sz="2400" i="1">
                                <a:latin typeface="Cambria Math" panose="02040503050406030204" pitchFamily="18" charset="0"/>
                                <a:cs typeface="Arial" panose="020B0604020202020204" pitchFamily="34" charset="0"/>
                              </a:rPr>
                            </m:ctrlPr>
                          </m:naryPr>
                          <m:sub>
                            <m:r>
                              <m:rPr>
                                <m:brk m:alnAt="25"/>
                              </m:rPr>
                              <a:rPr lang="en-US" altLang="zh-TW" sz="2400" i="1">
                                <a:latin typeface="Cambria Math" panose="02040503050406030204" pitchFamily="18" charset="0"/>
                                <a:cs typeface="Arial" panose="020B0604020202020204" pitchFamily="34" charset="0"/>
                              </a:rPr>
                              <m:t>𝑘</m:t>
                            </m:r>
                            <m:r>
                              <a:rPr lang="en-US" altLang="zh-TW" sz="2400" i="1">
                                <a:latin typeface="Cambria Math" panose="02040503050406030204" pitchFamily="18" charset="0"/>
                                <a:cs typeface="Arial" panose="020B0604020202020204" pitchFamily="34" charset="0"/>
                              </a:rPr>
                              <m:t>=1</m:t>
                            </m:r>
                          </m:sub>
                          <m:sup>
                            <m:r>
                              <a:rPr lang="en-US" altLang="zh-TW" sz="2400" i="1">
                                <a:latin typeface="Cambria Math" panose="02040503050406030204" pitchFamily="18" charset="0"/>
                                <a:cs typeface="Arial" panose="020B0604020202020204" pitchFamily="34" charset="0"/>
                              </a:rPr>
                              <m:t>𝑛</m:t>
                            </m:r>
                          </m:sup>
                          <m:e>
                            <m:sSub>
                              <m:sSubPr>
                                <m:ctrlPr>
                                  <a:rPr lang="en-US" altLang="zh-TW" sz="2400" i="1">
                                    <a:latin typeface="Cambria Math" panose="02040503050406030204" pitchFamily="18" charset="0"/>
                                    <a:cs typeface="Arial" panose="020B0604020202020204" pitchFamily="34" charset="0"/>
                                  </a:rPr>
                                </m:ctrlPr>
                              </m:sSubPr>
                              <m:e>
                                <m:r>
                                  <a:rPr lang="en-US" altLang="zh-TW" sz="2400" i="1">
                                    <a:latin typeface="Cambria Math" panose="02040503050406030204" pitchFamily="18" charset="0"/>
                                    <a:cs typeface="Arial" panose="020B0604020202020204" pitchFamily="34" charset="0"/>
                                  </a:rPr>
                                  <m:t>𝑒𝑥𝑝</m:t>
                                </m:r>
                                <m:r>
                                  <a:rPr lang="en-US" altLang="zh-TW" sz="2400" i="1">
                                    <a:latin typeface="Cambria Math" panose="02040503050406030204" pitchFamily="18" charset="0"/>
                                    <a:cs typeface="Arial" panose="020B0604020202020204" pitchFamily="34" charset="0"/>
                                  </a:rPr>
                                  <m:t>⁡(</m:t>
                                </m:r>
                                <m:r>
                                  <a:rPr lang="zh-TW" altLang="en-US" sz="2400" i="1">
                                    <a:latin typeface="Cambria Math" panose="02040503050406030204" pitchFamily="18" charset="0"/>
                                    <a:cs typeface="Arial" panose="020B0604020202020204" pitchFamily="34" charset="0"/>
                                  </a:rPr>
                                  <m:t>𝛼</m:t>
                                </m:r>
                              </m:e>
                              <m:sub>
                                <m:r>
                                  <a:rPr lang="en-US" altLang="zh-TW" sz="2400" i="1">
                                    <a:latin typeface="Cambria Math" panose="02040503050406030204" pitchFamily="18" charset="0"/>
                                    <a:cs typeface="Arial" panose="020B0604020202020204" pitchFamily="34" charset="0"/>
                                  </a:rPr>
                                  <m:t>𝑖</m:t>
                                </m:r>
                                <m:r>
                                  <a:rPr lang="en-US" altLang="zh-TW" sz="2400" i="1">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𝑘</m:t>
                                </m:r>
                              </m:sub>
                            </m:sSub>
                            <m:r>
                              <a:rPr lang="en-US" altLang="zh-TW" sz="2400" i="1">
                                <a:latin typeface="Cambria Math" panose="02040503050406030204" pitchFamily="18" charset="0"/>
                                <a:cs typeface="Arial" panose="020B0604020202020204" pitchFamily="34" charset="0"/>
                              </a:rPr>
                              <m:t>)</m:t>
                            </m:r>
                          </m:e>
                        </m:nary>
                      </m:den>
                    </m:f>
                  </m:oMath>
                </a14:m>
                <a:endParaRPr lang="en-US" altLang="zh-TW" sz="2400" dirty="0">
                  <a:latin typeface="Arial" panose="020B0604020202020204" pitchFamily="34" charset="0"/>
                  <a:cs typeface="Arial" panose="020B0604020202020204" pitchFamily="34" charset="0"/>
                </a:endParaRPr>
              </a:p>
              <a:p>
                <a:pPr marL="0" indent="0">
                  <a:buNone/>
                  <a:tabLst>
                    <a:tab pos="2509838" algn="l"/>
                  </a:tabLst>
                </a:pPr>
                <a:r>
                  <a:rPr lang="en-US" altLang="zh-TW" sz="2400" dirty="0">
                    <a:cs typeface="Arial" panose="020B0604020202020204" pitchFamily="34" charset="0"/>
                  </a:rPr>
                  <a:t>	</a:t>
                </a:r>
                <a14:m>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zh-TW" altLang="en-US" sz="2400" i="1">
                            <a:latin typeface="Cambria Math" panose="02040503050406030204" pitchFamily="18" charset="0"/>
                            <a:cs typeface="Arial" panose="020B0604020202020204" pitchFamily="34" charset="0"/>
                          </a:rPr>
                          <m:t>𝛼</m:t>
                        </m:r>
                      </m:e>
                      <m:sub>
                        <m:r>
                          <a:rPr lang="en-US" altLang="zh-TW" sz="2400" i="1">
                            <a:latin typeface="Cambria Math" panose="02040503050406030204" pitchFamily="18" charset="0"/>
                            <a:cs typeface="Arial" panose="020B0604020202020204" pitchFamily="34" charset="0"/>
                          </a:rPr>
                          <m:t>𝑖</m:t>
                        </m:r>
                        <m:r>
                          <a:rPr lang="en-US" altLang="zh-TW" sz="2400" i="1">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𝑗</m:t>
                        </m:r>
                      </m:sub>
                    </m:sSub>
                    <m:r>
                      <a:rPr lang="en-US" altLang="zh-TW" sz="2400" i="1">
                        <a:latin typeface="Cambria Math" panose="02040503050406030204" pitchFamily="18" charset="0"/>
                        <a:cs typeface="Arial" panose="020B0604020202020204" pitchFamily="34" charset="0"/>
                      </a:rPr>
                      <m:t>=</m:t>
                    </m:r>
                    <m:sSup>
                      <m:sSupPr>
                        <m:ctrlPr>
                          <a:rPr lang="en-US" altLang="zh-TW" sz="2400" i="1">
                            <a:latin typeface="Cambria Math" panose="02040503050406030204" pitchFamily="18" charset="0"/>
                          </a:rPr>
                        </m:ctrlPr>
                      </m:sSupPr>
                      <m:e>
                        <m:r>
                          <a:rPr lang="en-US" altLang="zh-TW" sz="2400" b="0" i="1">
                            <a:latin typeface="Cambria Math" panose="02040503050406030204" pitchFamily="18" charset="0"/>
                          </a:rPr>
                          <m:t>𝑞</m:t>
                        </m:r>
                      </m:e>
                      <m:sup>
                        <m:r>
                          <a:rPr lang="en-US" altLang="zh-TW" sz="2400" b="0" i="1" smtClean="0">
                            <a:latin typeface="Cambria Math" panose="02040503050406030204" pitchFamily="18" charset="0"/>
                          </a:rPr>
                          <m:t>𝑖</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m:t>
                        </m:r>
                        <m:r>
                          <a:rPr lang="en-US" altLang="zh-TW" sz="2400" b="0" i="1">
                            <a:latin typeface="Cambria Math" panose="02040503050406030204" pitchFamily="18" charset="0"/>
                          </a:rPr>
                          <m:t>𝑘</m:t>
                        </m:r>
                      </m:e>
                      <m:sup>
                        <m:r>
                          <a:rPr lang="en-US" altLang="zh-TW" sz="2400" b="0" i="1" smtClean="0">
                            <a:latin typeface="Cambria Math" panose="02040503050406030204" pitchFamily="18" charset="0"/>
                          </a:rPr>
                          <m:t>𝑗</m:t>
                        </m:r>
                      </m:sup>
                    </m:sSup>
                    <m:r>
                      <a:rPr lang="en-US" altLang="zh-TW" sz="2400" b="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m:t>
                        </m:r>
                        <m:r>
                          <a:rPr lang="en-US" altLang="zh-TW" sz="2400" b="0" i="1">
                            <a:latin typeface="Cambria Math" panose="02040503050406030204" pitchFamily="18" charset="0"/>
                          </a:rPr>
                          <m:t>𝑊</m:t>
                        </m:r>
                      </m:e>
                      <m:sup>
                        <m:r>
                          <a:rPr lang="en-US" altLang="zh-TW" sz="2400" b="0" i="1">
                            <a:latin typeface="Cambria Math" panose="02040503050406030204" pitchFamily="18" charset="0"/>
                          </a:rPr>
                          <m:t>𝑞</m:t>
                        </m:r>
                      </m:sup>
                    </m:sSup>
                    <m:sSup>
                      <m:sSupPr>
                        <m:ctrlPr>
                          <a:rPr lang="en-US" altLang="zh-TW" sz="2400" i="1">
                            <a:latin typeface="Cambria Math" panose="02040503050406030204" pitchFamily="18" charset="0"/>
                          </a:rPr>
                        </m:ctrlPr>
                      </m:sSupPr>
                      <m:e>
                        <m:r>
                          <a:rPr lang="en-US" altLang="zh-TW" sz="2400" b="0" i="1">
                            <a:latin typeface="Cambria Math" panose="02040503050406030204" pitchFamily="18" charset="0"/>
                          </a:rPr>
                          <m:t>𝑎</m:t>
                        </m:r>
                      </m:e>
                      <m:sup>
                        <m:r>
                          <a:rPr lang="en-US" altLang="zh-TW" sz="2400" b="0" i="1" smtClean="0">
                            <a:latin typeface="Cambria Math" panose="02040503050406030204" pitchFamily="18" charset="0"/>
                          </a:rPr>
                          <m:t>𝑖</m:t>
                        </m:r>
                      </m:sup>
                    </m:sSup>
                    <m:r>
                      <a:rPr lang="en-US" altLang="zh-TW" sz="2400" b="0" i="1" smtClean="0">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𝑗</m:t>
                        </m:r>
                      </m:sup>
                    </m:sSup>
                    <m:r>
                      <a:rPr lang="en-US" altLang="zh-TW" sz="2400" b="0" i="1" smtClean="0">
                        <a:latin typeface="Cambria Math" panose="02040503050406030204" pitchFamily="18" charset="0"/>
                      </a:rPr>
                      <m:t>)</m:t>
                    </m:r>
                  </m:oMath>
                </a14:m>
                <a:endParaRPr lang="en-US" altLang="zh-TW" sz="2400" dirty="0">
                  <a:latin typeface="Arial" panose="020B0604020202020204" pitchFamily="34" charset="0"/>
                  <a:cs typeface="Arial" panose="020B0604020202020204" pitchFamily="34" charset="0"/>
                </a:endParaRPr>
              </a:p>
              <a:p>
                <a:endParaRPr lang="en-US" dirty="0"/>
              </a:p>
              <a:p>
                <a:endParaRPr lang="en-US" dirty="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1"/>
                <a:stretch>
                  <a:fillRect l="-556" t="-971"/>
                </a:stretch>
              </a:blipFill>
            </p:spPr>
            <p:txBody>
              <a:bodyPr/>
              <a:lstStyle/>
              <a:p>
                <a:r>
                  <a:rPr lang="zh-TW" altLang="en-US">
                    <a:noFill/>
                  </a:rPr>
                  <a:t> </a:t>
                </a:r>
                <a:endParaRPr lang="zh-TW"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線單箭頭接點 1"/>
          <p:cNvCxnSpPr/>
          <p:nvPr/>
        </p:nvCxnSpPr>
        <p:spPr>
          <a:xfrm flipV="1">
            <a:off x="5384808" y="2185400"/>
            <a:ext cx="0" cy="818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矩形 3">
                <a:extLst>
                  <a:ext uri="{FF2B5EF4-FFF2-40B4-BE49-F238E27FC236}">
                    <a14:artisticCrisscrossEtching id="{0C5FB36B-1F77-4FA3-A6FE-DA313C5BACBA}"/>
                  </a:ext>
                </a:extLst>
              </p:cNvPr>
              <p:cNvSpPr/>
              <p:nvPr/>
            </p:nvSpPr>
            <p:spPr>
              <a:xfrm>
                <a:off x="4134121" y="3863830"/>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oMath>
                  </m:oMathPara>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4134121" y="3863830"/>
                <a:ext cx="1048386" cy="744242"/>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4:artisticCrisscrossEtching id="{F4F77B5B-3A6C-4EAB-831E-401694424F58}"/>
                  </a:ext>
                </a:extLst>
              </p:cNvPr>
              <p:cNvSpPr/>
              <p:nvPr/>
            </p:nvSpPr>
            <p:spPr>
              <a:xfrm>
                <a:off x="5606481" y="3861029"/>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oMath>
                  </m:oMathPara>
                </a14:m>
                <a:endParaRPr lang="zh-TW"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5606481" y="3861029"/>
                <a:ext cx="1048386" cy="744242"/>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6" name="文字方塊 5"/>
          <p:cNvSpPr txBox="1"/>
          <p:nvPr/>
        </p:nvSpPr>
        <p:spPr>
          <a:xfrm>
            <a:off x="1109597" y="1178302"/>
            <a:ext cx="2635132" cy="523220"/>
          </a:xfrm>
          <a:prstGeom prst="rect">
            <a:avLst/>
          </a:prstGeom>
          <a:noFill/>
        </p:spPr>
        <p:txBody>
          <a:bodyPr wrap="square" rtlCol="0">
            <a:spAutoFit/>
          </a:bodyPr>
          <a:lstStyle/>
          <a:p>
            <a:pPr algn="ctr"/>
            <a:r>
              <a:rPr lang="en-US" altLang="zh-TW" sz="2800" b="1" i="1" u="sng" dirty="0"/>
              <a:t>Dot-product</a:t>
            </a:r>
            <a:endParaRPr lang="zh-TW" altLang="en-US" sz="2800" b="1" i="1" u="sng" dirty="0"/>
          </a:p>
        </p:txBody>
      </p:sp>
      <p:sp>
        <p:nvSpPr>
          <p:cNvPr id="7" name="橢圓 6"/>
          <p:cNvSpPr/>
          <p:nvPr/>
        </p:nvSpPr>
        <p:spPr>
          <a:xfrm>
            <a:off x="5339808" y="3176127"/>
            <a:ext cx="90000" cy="9000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flipH="1" flipV="1">
            <a:off x="4626264" y="4637212"/>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flipV="1">
            <a:off x="6130674" y="4637775"/>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4642604" y="3570504"/>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6123570" y="3590025"/>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4770979" y="3225384"/>
            <a:ext cx="4305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5561277" y="3216250"/>
            <a:ext cx="3985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846170" y="2515328"/>
            <a:ext cx="3038560" cy="25013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p:cNvSpPr/>
          <p:nvPr/>
        </p:nvSpPr>
        <p:spPr>
          <a:xfrm>
            <a:off x="4321351" y="2896987"/>
            <a:ext cx="430578"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矩形: 圓角 16"/>
          <p:cNvSpPr/>
          <p:nvPr/>
        </p:nvSpPr>
        <p:spPr>
          <a:xfrm>
            <a:off x="5997904" y="2883082"/>
            <a:ext cx="430577"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8" name="文字方塊 17">
                <a:extLst>
                  <a:ext uri="{FF2B5EF4-FFF2-40B4-BE49-F238E27FC236}">
                    <a14:artisticCrisscrossEtching id="{CE2CC9F0-9DCA-464D-957B-FB650076C545}"/>
                  </a:ext>
                </a:extLst>
              </p:cNvPr>
              <p:cNvSpPr txBox="1"/>
              <p:nvPr/>
            </p:nvSpPr>
            <p:spPr>
              <a:xfrm>
                <a:off x="4322632" y="2969732"/>
                <a:ext cx="494972"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b="1" dirty="0"/>
              </a:p>
            </p:txBody>
          </p:sp>
        </mc:Choice>
        <mc:Fallback>
          <p:sp>
            <p:nvSpPr>
              <p:cNvPr id="18" name="文字方塊 17"/>
              <p:cNvSpPr txBox="1">
                <a:spLocks noRot="1" noChangeAspect="1" noMove="1" noResize="1" noEditPoints="1" noAdjustHandles="1" noChangeArrowheads="1" noChangeShapeType="1" noTextEdit="1"/>
              </p:cNvSpPr>
              <p:nvPr/>
            </p:nvSpPr>
            <p:spPr>
              <a:xfrm>
                <a:off x="4322632" y="2969732"/>
                <a:ext cx="494972" cy="473591"/>
              </a:xfrm>
              <a:prstGeom prst="rect">
                <a:avLst/>
              </a:prstGeom>
              <a:blipFill rotWithShape="1">
                <a:blip r:embed="rId3"/>
                <a:stretch>
                  <a:fillRect b="-1282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4:artisticCrisscrossEtching id="{90700DFA-AA1E-4F39-BCE4-B9515CA55CBE}"/>
                  </a:ext>
                </a:extLst>
              </p:cNvPr>
              <p:cNvSpPr txBox="1"/>
              <p:nvPr/>
            </p:nvSpPr>
            <p:spPr>
              <a:xfrm>
                <a:off x="5937952" y="3004385"/>
                <a:ext cx="371237"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sup>
                      </m:sSup>
                    </m:oMath>
                  </m:oMathPara>
                </a14:m>
                <a:endParaRPr lang="zh-TW" altLang="en-US" sz="2400" b="1" dirty="0"/>
              </a:p>
            </p:txBody>
          </p:sp>
        </mc:Choice>
        <mc:Fallback>
          <p:sp>
            <p:nvSpPr>
              <p:cNvPr id="19" name="文字方塊 18"/>
              <p:cNvSpPr txBox="1">
                <a:spLocks noRot="1" noChangeAspect="1" noMove="1" noResize="1" noEditPoints="1" noAdjustHandles="1" noChangeArrowheads="1" noChangeShapeType="1" noTextEdit="1"/>
              </p:cNvSpPr>
              <p:nvPr/>
            </p:nvSpPr>
            <p:spPr>
              <a:xfrm>
                <a:off x="5937952" y="3004385"/>
                <a:ext cx="371237" cy="473591"/>
              </a:xfrm>
              <a:prstGeom prst="rect">
                <a:avLst/>
              </a:prstGeom>
              <a:blipFill rotWithShape="1">
                <a:blip r:embed="rId4"/>
                <a:stretch>
                  <a:fillRect l="-4918" r="-2950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4:artisticCrisscrossEtching id="{B13657B6-16B3-400B-9513-ABE02952447C}"/>
                  </a:ext>
                </a:extLst>
              </p:cNvPr>
              <p:cNvSpPr/>
              <p:nvPr/>
            </p:nvSpPr>
            <p:spPr>
              <a:xfrm>
                <a:off x="4418214" y="5384186"/>
                <a:ext cx="547650"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p:sp>
            <p:nvSpPr>
              <p:cNvPr id="3" name="矩形 2"/>
              <p:cNvSpPr>
                <a:spLocks noRot="1" noChangeAspect="1" noMove="1" noResize="1" noEditPoints="1" noAdjustHandles="1" noChangeArrowheads="1" noChangeShapeType="1" noTextEdit="1"/>
              </p:cNvSpPr>
              <p:nvPr/>
            </p:nvSpPr>
            <p:spPr>
              <a:xfrm>
                <a:off x="4418214" y="5384186"/>
                <a:ext cx="547650" cy="473591"/>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4:artisticCrisscrossEtching id="{A0CD3E0B-7541-4278-B599-6FFE703C7DC6}"/>
                  </a:ext>
                </a:extLst>
              </p:cNvPr>
              <p:cNvSpPr/>
              <p:nvPr/>
            </p:nvSpPr>
            <p:spPr>
              <a:xfrm>
                <a:off x="5937952" y="5411734"/>
                <a:ext cx="582019"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𝑗</m:t>
                          </m:r>
                        </m:sup>
                      </m:sSup>
                    </m:oMath>
                  </m:oMathPara>
                </a14:m>
                <a:endParaRPr lang="zh-TW" altLang="en-US" sz="2400" dirty="0"/>
              </a:p>
            </p:txBody>
          </p:sp>
        </mc:Choice>
        <mc:Fallback>
          <p:sp>
            <p:nvSpPr>
              <p:cNvPr id="21" name="矩形 20"/>
              <p:cNvSpPr>
                <a:spLocks noRot="1" noChangeAspect="1" noMove="1" noResize="1" noEditPoints="1" noAdjustHandles="1" noChangeArrowheads="1" noChangeShapeType="1" noTextEdit="1"/>
              </p:cNvSpPr>
              <p:nvPr/>
            </p:nvSpPr>
            <p:spPr>
              <a:xfrm>
                <a:off x="5937952" y="5411734"/>
                <a:ext cx="582019" cy="473591"/>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4:artisticCrisscrossEtching id="{ADD1C20B-8C59-478C-B3E9-973CE9B5D123}"/>
                  </a:ext>
                </a:extLst>
              </p:cNvPr>
              <p:cNvSpPr/>
              <p:nvPr/>
            </p:nvSpPr>
            <p:spPr>
              <a:xfrm>
                <a:off x="5073332" y="1701522"/>
                <a:ext cx="712952"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zh-TW" altLang="en-US" sz="2400" i="1">
                              <a:latin typeface="Cambria Math" panose="02040503050406030204" pitchFamily="18" charset="0"/>
                              <a:cs typeface="Arial" panose="020B0604020202020204" pitchFamily="34" charset="0"/>
                            </a:rPr>
                            <m:t>𝛼</m:t>
                          </m:r>
                        </m:e>
                        <m:sub>
                          <m:r>
                            <a:rPr lang="en-US" altLang="zh-TW" sz="2400" i="1">
                              <a:latin typeface="Cambria Math" panose="02040503050406030204" pitchFamily="18" charset="0"/>
                              <a:cs typeface="Arial" panose="020B0604020202020204" pitchFamily="34" charset="0"/>
                            </a:rPr>
                            <m:t>𝑖</m:t>
                          </m:r>
                          <m:r>
                            <a:rPr lang="en-US" altLang="zh-TW" sz="2400" i="1">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𝑗</m:t>
                          </m:r>
                        </m:sub>
                      </m:sSub>
                    </m:oMath>
                  </m:oMathPara>
                </a14:m>
                <a:endParaRPr lang="zh-TW" altLang="en-US" sz="2400" dirty="0"/>
              </a:p>
            </p:txBody>
          </p:sp>
        </mc:Choice>
        <mc:Fallback>
          <p:sp>
            <p:nvSpPr>
              <p:cNvPr id="22" name="矩形 21"/>
              <p:cNvSpPr>
                <a:spLocks noRot="1" noChangeAspect="1" noMove="1" noResize="1" noEditPoints="1" noAdjustHandles="1" noChangeArrowheads="1" noChangeShapeType="1" noTextEdit="1"/>
              </p:cNvSpPr>
              <p:nvPr/>
            </p:nvSpPr>
            <p:spPr>
              <a:xfrm>
                <a:off x="5073332" y="1701522"/>
                <a:ext cx="712952" cy="491417"/>
              </a:xfrm>
              <a:prstGeom prst="rect">
                <a:avLst/>
              </a:prstGeom>
              <a:blipFill rotWithShape="1">
                <a:blip r:embed="rId7"/>
                <a:stretch>
                  <a:fillRect b="-987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a14:artisticCrisscrossEtching id="{A7B1D966-553D-4E4D-B35B-57CF6CE2AF53}"/>
                  </a:ext>
                </a:extLst>
              </p:cNvPr>
              <p:cNvSpPr/>
              <p:nvPr/>
            </p:nvSpPr>
            <p:spPr>
              <a:xfrm>
                <a:off x="1445513" y="2985244"/>
                <a:ext cx="1922257" cy="5118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cs typeface="Arial" panose="020B0604020202020204" pitchFamily="34" charset="0"/>
                            </a:rPr>
                          </m:ctrlPr>
                        </m:sSubPr>
                        <m:e>
                          <m:r>
                            <a:rPr lang="zh-TW" altLang="en-US" sz="2400" i="1">
                              <a:latin typeface="Cambria Math" panose="02040503050406030204" pitchFamily="18" charset="0"/>
                              <a:cs typeface="Arial" panose="020B0604020202020204" pitchFamily="34" charset="0"/>
                            </a:rPr>
                            <m:t>𝛼</m:t>
                          </m:r>
                        </m:e>
                        <m:sub>
                          <m:r>
                            <a:rPr lang="en-US" altLang="zh-TW" sz="2400" i="1">
                              <a:latin typeface="Cambria Math" panose="02040503050406030204" pitchFamily="18" charset="0"/>
                              <a:cs typeface="Arial" panose="020B0604020202020204" pitchFamily="34" charset="0"/>
                            </a:rPr>
                            <m:t>𝑖</m:t>
                          </m:r>
                          <m:r>
                            <a:rPr lang="en-US" altLang="zh-TW" sz="2400" i="1">
                              <a:latin typeface="Cambria Math" panose="02040503050406030204" pitchFamily="18" charset="0"/>
                              <a:cs typeface="Arial" panose="020B0604020202020204" pitchFamily="34" charset="0"/>
                            </a:rPr>
                            <m:t>,</m:t>
                          </m:r>
                          <m:r>
                            <a:rPr lang="en-US" altLang="zh-TW" sz="2400" i="1">
                              <a:latin typeface="Cambria Math" panose="02040503050406030204" pitchFamily="18" charset="0"/>
                              <a:cs typeface="Arial" panose="020B0604020202020204" pitchFamily="34" charset="0"/>
                            </a:rPr>
                            <m:t>𝑗</m:t>
                          </m:r>
                        </m:sub>
                      </m:sSub>
                      <m:r>
                        <a:rPr lang="en-US" altLang="zh-TW" sz="2400" i="1">
                          <a:latin typeface="Cambria Math" panose="02040503050406030204" pitchFamily="18" charset="0"/>
                          <a:cs typeface="Arial" panose="020B0604020202020204" pitchFamily="34"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𝑘</m:t>
                          </m:r>
                        </m:e>
                        <m:sup>
                          <m:r>
                            <a:rPr lang="en-US" altLang="zh-TW" sz="2400" i="1">
                              <a:latin typeface="Cambria Math" panose="02040503050406030204" pitchFamily="18" charset="0"/>
                            </a:rPr>
                            <m:t>𝑗</m:t>
                          </m:r>
                        </m:sup>
                      </m:sSup>
                    </m:oMath>
                  </m:oMathPara>
                </a14:m>
                <a:endParaRPr lang="zh-TW" altLang="en-US" sz="2400" dirty="0"/>
              </a:p>
            </p:txBody>
          </p:sp>
        </mc:Choice>
        <mc:Fallback>
          <p:sp>
            <p:nvSpPr>
              <p:cNvPr id="27" name="矩形 26"/>
              <p:cNvSpPr>
                <a:spLocks noRot="1" noChangeAspect="1" noMove="1" noResize="1" noEditPoints="1" noAdjustHandles="1" noChangeArrowheads="1" noChangeShapeType="1" noTextEdit="1"/>
              </p:cNvSpPr>
              <p:nvPr/>
            </p:nvSpPr>
            <p:spPr>
              <a:xfrm>
                <a:off x="1445513" y="2985244"/>
                <a:ext cx="1922257" cy="511871"/>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 name="文字方塊 2">
                <a:extLst>
                  <a:ext uri="{FF2B5EF4-FFF2-40B4-BE49-F238E27FC236}">
                    <a14:artisticCrisscrossEtching id="{7563F4EA-978E-4075-BB42-ABC655617131}"/>
                  </a:ext>
                </a:extLst>
              </p:cNvPr>
              <p:cNvSpPr txBox="1"/>
              <p:nvPr/>
            </p:nvSpPr>
            <p:spPr>
              <a:xfrm>
                <a:off x="1925920"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 name="文字方塊 2"/>
              <p:cNvSpPr txBox="1">
                <a:spLocks noRot="1" noChangeAspect="1" noMove="1" noResize="1" noEditPoints="1" noAdjustHandles="1" noChangeArrowheads="1" noChangeShapeType="1" noTextEdit="1"/>
              </p:cNvSpPr>
              <p:nvPr/>
            </p:nvSpPr>
            <p:spPr>
              <a:xfrm>
                <a:off x="1925920" y="3843680"/>
                <a:ext cx="715161" cy="470000"/>
              </a:xfrm>
              <a:prstGeom prst="rect">
                <a:avLst/>
              </a:prstGeom>
              <a:blipFill rotWithShape="1">
                <a:blip r:embed="rId1"/>
                <a:stretch>
                  <a:fillRect b="-12987"/>
                </a:stretch>
              </a:blipFill>
            </p:spPr>
            <p:txBody>
              <a:bodyPr/>
              <a:lstStyle/>
              <a:p>
                <a:r>
                  <a:rPr lang="zh-TW" altLang="en-US">
                    <a:noFill/>
                  </a:rPr>
                  <a:t> </a:t>
                </a:r>
                <a:endParaRPr lang="zh-TW" altLang="en-US">
                  <a:noFill/>
                </a:endParaRPr>
              </a:p>
            </p:txBody>
          </p:sp>
        </mc:Fallback>
      </mc:AlternateContent>
      <p:cxnSp>
        <p:nvCxnSpPr>
          <p:cNvPr id="4" name="直線單箭頭接點 3"/>
          <p:cNvCxnSpPr/>
          <p:nvPr/>
        </p:nvCxnSpPr>
        <p:spPr>
          <a:xfrm flipV="1">
            <a:off x="2822095" y="4602720"/>
            <a:ext cx="0" cy="24596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2240019" y="4619649"/>
            <a:ext cx="58207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2240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4764235" y="3778934"/>
            <a:ext cx="715161" cy="1052823"/>
            <a:chOff x="964022" y="3795863"/>
            <a:chExt cx="715161" cy="1052823"/>
          </a:xfrm>
        </p:grpSpPr>
        <p:sp>
          <p:nvSpPr>
            <p:cNvPr id="8" name="矩形 7"/>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 name="文字方塊 8">
                  <a:extLst>
                    <a:ext uri="{FF2B5EF4-FFF2-40B4-BE49-F238E27FC236}">
                      <a14:artisticCrisscrossEtching id="{011D3D1F-2264-437F-AD00-945717C7CAAD}"/>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77" name="文字方塊 76"/>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cxnSp>
          <p:nvCxnSpPr>
            <p:cNvPr id="10" name="直線單箭頭接點 9"/>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789076" y="75339"/>
            <a:ext cx="2800767" cy="584775"/>
          </a:xfrm>
          <a:prstGeom prst="rect">
            <a:avLst/>
          </a:prstGeom>
        </p:spPr>
        <p:txBody>
          <a:bodyPr wrap="none">
            <a:spAutoFit/>
          </a:bodyPr>
          <a:lstStyle/>
          <a:p>
            <a:r>
              <a:rPr lang="en-US" altLang="zh-TW" sz="3200" b="1" i="1" u="sng" dirty="0"/>
              <a:t>Self-attention</a:t>
            </a:r>
            <a:endParaRPr lang="zh-TW" altLang="en-US" sz="3200" b="1" i="1" u="sng" dirty="0"/>
          </a:p>
        </p:txBody>
      </p:sp>
      <p:sp>
        <p:nvSpPr>
          <p:cNvPr id="12" name="矩形 11"/>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3" name="矩形 12"/>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4" name="矩形 13"/>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5" name="矩形 14"/>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 name="文字方塊 15">
                <a:extLst>
                  <a:ext uri="{FF2B5EF4-FFF2-40B4-BE49-F238E27FC236}">
                    <a14:artisticCrisscrossEtching id="{7AB406F3-2892-46F1-A6FE-BFBD2D1A9041}"/>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16" name="文字方塊 15"/>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a:extLst>
                  <a:ext uri="{FF2B5EF4-FFF2-40B4-BE49-F238E27FC236}">
                    <a14:artisticCrisscrossEtching id="{9498F8F4-4E13-4EF3-A277-AB71D1B237FA}"/>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7" name="文字方塊 16"/>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文字方塊 17">
                <a:extLst>
                  <a:ext uri="{FF2B5EF4-FFF2-40B4-BE49-F238E27FC236}">
                    <a14:artisticCrisscrossEtching id="{661433DF-8B8D-484C-822D-16FFFD41D53B}"/>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8" name="文字方塊 17"/>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4:artisticCrisscrossEtching id="{0BA992D3-A412-4C13-82EB-3EA07B83C480}"/>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9" name="文字方塊 18"/>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文字方塊 19">
                <a:extLst>
                  <a:ext uri="{FF2B5EF4-FFF2-40B4-BE49-F238E27FC236}">
                    <a14:artisticCrisscrossEtching id="{FEA424CD-8119-4E37-83C1-93CF41902A1A}"/>
                  </a:ext>
                </a:extLst>
              </p:cNvPr>
              <p:cNvSpPr txBox="1"/>
              <p:nvPr/>
            </p:nvSpPr>
            <p:spPr>
              <a:xfrm>
                <a:off x="2107405" y="5734218"/>
                <a:ext cx="1621919"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20" name="文字方塊 19"/>
              <p:cNvSpPr txBox="1">
                <a:spLocks noRot="1" noChangeAspect="1" noMove="1" noResize="1" noEditPoints="1" noAdjustHandles="1" noChangeArrowheads="1" noChangeShapeType="1" noTextEdit="1"/>
              </p:cNvSpPr>
              <p:nvPr/>
            </p:nvSpPr>
            <p:spPr>
              <a:xfrm>
                <a:off x="2107405" y="5734218"/>
                <a:ext cx="1621919" cy="377667"/>
              </a:xfrm>
              <a:prstGeom prst="rect">
                <a:avLst/>
              </a:prstGeom>
              <a:blipFill rotWithShape="1">
                <a:blip r:embed="rId7"/>
                <a:stretch>
                  <a:fillRect l="-4135" r="-1128" b="-27419"/>
                </a:stretch>
              </a:blipFill>
            </p:spPr>
            <p:txBody>
              <a:bodyPr/>
              <a:lstStyle/>
              <a:p>
                <a:r>
                  <a:rPr lang="zh-TW" altLang="en-US">
                    <a:noFill/>
                  </a:rPr>
                  <a:t> </a:t>
                </a:r>
                <a:endParaRPr lang="zh-TW" altLang="en-US">
                  <a:noFill/>
                </a:endParaRPr>
              </a:p>
            </p:txBody>
          </p:sp>
        </mc:Fallback>
      </mc:AlternateContent>
      <p:grpSp>
        <p:nvGrpSpPr>
          <p:cNvPr id="21" name="群組 20"/>
          <p:cNvGrpSpPr/>
          <p:nvPr/>
        </p:nvGrpSpPr>
        <p:grpSpPr>
          <a:xfrm>
            <a:off x="7003166" y="3836074"/>
            <a:ext cx="715161" cy="1052823"/>
            <a:chOff x="964022" y="3795863"/>
            <a:chExt cx="715161" cy="1052823"/>
          </a:xfrm>
        </p:grpSpPr>
        <p:sp>
          <p:nvSpPr>
            <p:cNvPr id="22" name="矩形 21"/>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3" name="文字方塊 22">
                  <a:extLst>
                    <a:ext uri="{FF2B5EF4-FFF2-40B4-BE49-F238E27FC236}">
                      <a14:artisticCrisscrossEtching id="{A859677B-8CEE-407E-9F9B-852C53C4E2FB}"/>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23" name="文字方塊 122"/>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cxnSp>
          <p:nvCxnSpPr>
            <p:cNvPr id="24" name="直線單箭頭接點 23"/>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9250841" y="3863627"/>
            <a:ext cx="715161" cy="1052823"/>
            <a:chOff x="964022" y="3795863"/>
            <a:chExt cx="715161" cy="1052823"/>
          </a:xfrm>
        </p:grpSpPr>
        <p:sp>
          <p:nvSpPr>
            <p:cNvPr id="26" name="矩形 25"/>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7" name="文字方塊 26">
                  <a:extLst>
                    <a:ext uri="{FF2B5EF4-FFF2-40B4-BE49-F238E27FC236}">
                      <a14:artisticCrisscrossEtching id="{A9777AC3-1E23-48FC-9844-92098B5AD39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27" name="文字方塊 26"/>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cxnSp>
          <p:nvCxnSpPr>
            <p:cNvPr id="28" name="直線單箭頭接點 27"/>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9" name="文字方塊 28">
                <a:extLst>
                  <a:ext uri="{FF2B5EF4-FFF2-40B4-BE49-F238E27FC236}">
                    <a14:artisticCrisscrossEtching id="{9E7EF938-679E-43F2-AC0D-909B5C6313C8}"/>
                  </a:ext>
                </a:extLst>
              </p:cNvPr>
              <p:cNvSpPr txBox="1"/>
              <p:nvPr/>
            </p:nvSpPr>
            <p:spPr>
              <a:xfrm>
                <a:off x="4297226" y="5757116"/>
                <a:ext cx="162493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29" name="文字方塊 28"/>
              <p:cNvSpPr txBox="1">
                <a:spLocks noRot="1" noChangeAspect="1" noMove="1" noResize="1" noEditPoints="1" noAdjustHandles="1" noChangeArrowheads="1" noChangeShapeType="1" noTextEdit="1"/>
              </p:cNvSpPr>
              <p:nvPr/>
            </p:nvSpPr>
            <p:spPr>
              <a:xfrm>
                <a:off x="4297226" y="5757116"/>
                <a:ext cx="1624932" cy="377667"/>
              </a:xfrm>
              <a:prstGeom prst="rect">
                <a:avLst/>
              </a:prstGeom>
              <a:blipFill rotWithShape="1">
                <a:blip r:embed="rId10"/>
                <a:stretch>
                  <a:fillRect l="-4135" r="-1128" b="-112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0" name="文字方塊 29">
                <a:extLst>
                  <a:ext uri="{FF2B5EF4-FFF2-40B4-BE49-F238E27FC236}">
                    <a14:artisticCrisscrossEtching id="{6755B8D9-18A4-4F01-98D5-258532F85E68}"/>
                  </a:ext>
                </a:extLst>
              </p:cNvPr>
              <p:cNvSpPr txBox="1"/>
              <p:nvPr/>
            </p:nvSpPr>
            <p:spPr>
              <a:xfrm>
                <a:off x="6559980" y="5757115"/>
                <a:ext cx="162493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0" name="文字方塊 29"/>
              <p:cNvSpPr txBox="1">
                <a:spLocks noRot="1" noChangeAspect="1" noMove="1" noResize="1" noEditPoints="1" noAdjustHandles="1" noChangeArrowheads="1" noChangeShapeType="1" noTextEdit="1"/>
              </p:cNvSpPr>
              <p:nvPr/>
            </p:nvSpPr>
            <p:spPr>
              <a:xfrm>
                <a:off x="6559980" y="5757115"/>
                <a:ext cx="1624932" cy="377667"/>
              </a:xfrm>
              <a:prstGeom prst="rect">
                <a:avLst/>
              </a:prstGeom>
              <a:blipFill rotWithShape="1">
                <a:blip r:embed="rId11"/>
                <a:stretch>
                  <a:fillRect l="-3745" r="-749" b="-112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1" name="文字方塊 30">
                <a:extLst>
                  <a:ext uri="{FF2B5EF4-FFF2-40B4-BE49-F238E27FC236}">
                    <a14:artisticCrisscrossEtching id="{6D2A7AE0-C29E-43B8-BDF6-1A35AAB4B34A}"/>
                  </a:ext>
                </a:extLst>
              </p:cNvPr>
              <p:cNvSpPr txBox="1"/>
              <p:nvPr/>
            </p:nvSpPr>
            <p:spPr>
              <a:xfrm>
                <a:off x="8784148" y="5757113"/>
                <a:ext cx="1647374"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31" name="文字方塊 30"/>
              <p:cNvSpPr txBox="1">
                <a:spLocks noRot="1" noChangeAspect="1" noMove="1" noResize="1" noEditPoints="1" noAdjustHandles="1" noChangeArrowheads="1" noChangeShapeType="1" noTextEdit="1"/>
              </p:cNvSpPr>
              <p:nvPr/>
            </p:nvSpPr>
            <p:spPr>
              <a:xfrm>
                <a:off x="8784148" y="5757113"/>
                <a:ext cx="1647374" cy="375872"/>
              </a:xfrm>
              <a:prstGeom prst="rect">
                <a:avLst/>
              </a:prstGeom>
              <a:blipFill rotWithShape="1">
                <a:blip r:embed="rId12"/>
                <a:stretch>
                  <a:fillRect l="-4074" b="-11290"/>
                </a:stretch>
              </a:blipFill>
            </p:spPr>
            <p:txBody>
              <a:bodyPr/>
              <a:lstStyle/>
              <a:p>
                <a:r>
                  <a:rPr lang="zh-TW" altLang="en-US">
                    <a:noFill/>
                  </a:rPr>
                  <a:t> </a:t>
                </a:r>
                <a:endParaRPr lang="zh-TW" altLang="en-US">
                  <a:noFill/>
                </a:endParaRPr>
              </a:p>
            </p:txBody>
          </p:sp>
        </mc:Fallback>
      </mc:AlternateContent>
      <p:cxnSp>
        <p:nvCxnSpPr>
          <p:cNvPr id="32" name="直線單箭頭接點 31"/>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文字方塊 34">
                <a:extLst>
                  <a:ext uri="{FF2B5EF4-FFF2-40B4-BE49-F238E27FC236}">
                    <a14:artisticCrisscrossEtching id="{EB0B9004-2FB7-495D-BFBC-34D040BBEBF5}"/>
                  </a:ext>
                </a:extLst>
              </p:cNvPr>
              <p:cNvSpPr txBox="1"/>
              <p:nvPr/>
            </p:nvSpPr>
            <p:spPr>
              <a:xfrm>
                <a:off x="4655585" y="223824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p:sp>
            <p:nvSpPr>
              <p:cNvPr id="35" name="文字方塊 34"/>
              <p:cNvSpPr txBox="1">
                <a:spLocks noRot="1" noChangeAspect="1" noMove="1" noResize="1" noEditPoints="1" noAdjustHandles="1" noChangeArrowheads="1" noChangeShapeType="1" noTextEdit="1"/>
              </p:cNvSpPr>
              <p:nvPr/>
            </p:nvSpPr>
            <p:spPr>
              <a:xfrm>
                <a:off x="4655585" y="2238240"/>
                <a:ext cx="581121" cy="385555"/>
              </a:xfrm>
              <a:prstGeom prst="rect">
                <a:avLst/>
              </a:prstGeom>
              <a:blipFill rotWithShape="1">
                <a:blip r:embed="rId13"/>
                <a:stretch>
                  <a:fillRect l="-6316" r="-3158" b="-11111"/>
                </a:stretch>
              </a:blipFill>
            </p:spPr>
            <p:txBody>
              <a:bodyPr/>
              <a:lstStyle/>
              <a:p>
                <a:r>
                  <a:rPr lang="zh-TW" altLang="en-US">
                    <a:noFill/>
                  </a:rPr>
                  <a:t> </a:t>
                </a:r>
                <a:endParaRPr lang="zh-TW" altLang="en-US">
                  <a:noFill/>
                </a:endParaRPr>
              </a:p>
            </p:txBody>
          </p:sp>
        </mc:Fallback>
      </mc:AlternateContent>
      <p:sp>
        <p:nvSpPr>
          <p:cNvPr id="36" name="橢圓 35"/>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橢圓 36"/>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橢圓 37"/>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9" name="直線單箭頭接點 38"/>
          <p:cNvCxnSpPr>
            <a:endCxn id="38"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37"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endCxn id="36"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字方塊 41">
                <a:extLst>
                  <a:ext uri="{FF2B5EF4-FFF2-40B4-BE49-F238E27FC236}">
                    <a14:artisticCrisscrossEtching id="{F2C5C0B2-0145-4F9E-8052-6825C5210F94}"/>
                  </a:ext>
                </a:extLst>
              </p:cNvPr>
              <p:cNvSpPr txBox="1"/>
              <p:nvPr/>
            </p:nvSpPr>
            <p:spPr>
              <a:xfrm>
                <a:off x="6806783" y="223824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p:sp>
            <p:nvSpPr>
              <p:cNvPr id="42" name="文字方塊 41"/>
              <p:cNvSpPr txBox="1">
                <a:spLocks noRot="1" noChangeAspect="1" noMove="1" noResize="1" noEditPoints="1" noAdjustHandles="1" noChangeArrowheads="1" noChangeShapeType="1" noTextEdit="1"/>
              </p:cNvSpPr>
              <p:nvPr/>
            </p:nvSpPr>
            <p:spPr>
              <a:xfrm>
                <a:off x="6806783" y="2238240"/>
                <a:ext cx="581121" cy="385555"/>
              </a:xfrm>
              <a:prstGeom prst="rect">
                <a:avLst/>
              </a:prstGeom>
              <a:blipFill rotWithShape="1">
                <a:blip r:embed="rId14"/>
                <a:stretch>
                  <a:fillRect l="-6316" r="-3158" b="-1111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3" name="文字方塊 42">
                <a:extLst>
                  <a:ext uri="{FF2B5EF4-FFF2-40B4-BE49-F238E27FC236}">
                    <a14:artisticCrisscrossEtching id="{8A485264-5397-43C9-B704-89CD50E18E00}"/>
                  </a:ext>
                </a:extLst>
              </p:cNvPr>
              <p:cNvSpPr txBox="1"/>
              <p:nvPr/>
            </p:nvSpPr>
            <p:spPr>
              <a:xfrm>
                <a:off x="9162648" y="2254463"/>
                <a:ext cx="60099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𝑛</m:t>
                          </m:r>
                        </m:sub>
                      </m:sSub>
                    </m:oMath>
                  </m:oMathPara>
                </a14:m>
                <a:endParaRPr lang="zh-TW" altLang="en-US" sz="2400" dirty="0"/>
              </a:p>
            </p:txBody>
          </p:sp>
        </mc:Choice>
        <mc:Fallback>
          <p:sp>
            <p:nvSpPr>
              <p:cNvPr id="43" name="文字方塊 42"/>
              <p:cNvSpPr txBox="1">
                <a:spLocks noRot="1" noChangeAspect="1" noMove="1" noResize="1" noEditPoints="1" noAdjustHandles="1" noChangeArrowheads="1" noChangeShapeType="1" noTextEdit="1"/>
              </p:cNvSpPr>
              <p:nvPr/>
            </p:nvSpPr>
            <p:spPr>
              <a:xfrm>
                <a:off x="9162648" y="2254463"/>
                <a:ext cx="600998" cy="385555"/>
              </a:xfrm>
              <a:prstGeom prst="rect">
                <a:avLst/>
              </a:prstGeom>
              <a:blipFill rotWithShape="1">
                <a:blip r:embed="rId15"/>
                <a:stretch>
                  <a:fillRect l="-5051" b="-1111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4" name="文字方塊 43">
                <a:extLst>
                  <a:ext uri="{FF2B5EF4-FFF2-40B4-BE49-F238E27FC236}">
                    <a14:artisticCrisscrossEtching id="{56B2BC07-0378-4D8A-A4B6-BED3AC01F44F}"/>
                  </a:ext>
                </a:extLst>
              </p:cNvPr>
              <p:cNvSpPr txBox="1"/>
              <p:nvPr/>
            </p:nvSpPr>
            <p:spPr>
              <a:xfrm>
                <a:off x="3954295" y="1697745"/>
                <a:ext cx="185698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44" name="文字方塊 43"/>
              <p:cNvSpPr txBox="1">
                <a:spLocks noRot="1" noChangeAspect="1" noMove="1" noResize="1" noEditPoints="1" noAdjustHandles="1" noChangeArrowheads="1" noChangeShapeType="1" noTextEdit="1"/>
              </p:cNvSpPr>
              <p:nvPr/>
            </p:nvSpPr>
            <p:spPr>
              <a:xfrm>
                <a:off x="3954295" y="1697745"/>
                <a:ext cx="1856983" cy="402418"/>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p:sp>
        <p:nvSpPr>
          <p:cNvPr id="45" name="文字方塊 44"/>
          <p:cNvSpPr txBox="1"/>
          <p:nvPr/>
        </p:nvSpPr>
        <p:spPr>
          <a:xfrm>
            <a:off x="419216" y="3790460"/>
            <a:ext cx="1177720" cy="523220"/>
          </a:xfrm>
          <a:prstGeom prst="rect">
            <a:avLst/>
          </a:prstGeom>
          <a:noFill/>
        </p:spPr>
        <p:txBody>
          <a:bodyPr wrap="square" rtlCol="0">
            <a:spAutoFit/>
          </a:bodyPr>
          <a:lstStyle/>
          <a:p>
            <a:r>
              <a:rPr lang="en-US" altLang="zh-TW" sz="2800" dirty="0"/>
              <a:t>query</a:t>
            </a:r>
            <a:endParaRPr lang="zh-TW" altLang="en-US" sz="2800" dirty="0"/>
          </a:p>
        </p:txBody>
      </p:sp>
      <p:sp>
        <p:nvSpPr>
          <p:cNvPr id="46" name="文字方塊 45"/>
          <p:cNvSpPr txBox="1"/>
          <p:nvPr/>
        </p:nvSpPr>
        <p:spPr>
          <a:xfrm>
            <a:off x="5365656" y="3792228"/>
            <a:ext cx="1177720" cy="523220"/>
          </a:xfrm>
          <a:prstGeom prst="rect">
            <a:avLst/>
          </a:prstGeom>
          <a:noFill/>
        </p:spPr>
        <p:txBody>
          <a:bodyPr wrap="square" rtlCol="0">
            <a:spAutoFit/>
          </a:bodyPr>
          <a:lstStyle/>
          <a:p>
            <a:r>
              <a:rPr lang="en-US" altLang="zh-TW" sz="2800" dirty="0"/>
              <a:t>key</a:t>
            </a:r>
            <a:endParaRPr lang="zh-TW" altLang="en-US" sz="2800" dirty="0"/>
          </a:p>
        </p:txBody>
      </p:sp>
      <p:sp>
        <p:nvSpPr>
          <p:cNvPr id="47" name="文字方塊 46"/>
          <p:cNvSpPr txBox="1"/>
          <p:nvPr/>
        </p:nvSpPr>
        <p:spPr>
          <a:xfrm>
            <a:off x="390500" y="2521883"/>
            <a:ext cx="2139201" cy="830997"/>
          </a:xfrm>
          <a:prstGeom prst="rect">
            <a:avLst/>
          </a:prstGeom>
          <a:noFill/>
        </p:spPr>
        <p:txBody>
          <a:bodyPr wrap="square" rtlCol="0">
            <a:spAutoFit/>
          </a:bodyPr>
          <a:lstStyle/>
          <a:p>
            <a:r>
              <a:rPr lang="en-US" altLang="zh-TW" sz="2400" dirty="0">
                <a:solidFill>
                  <a:srgbClr val="00B0F0"/>
                </a:solidFill>
              </a:rPr>
              <a:t>attention score</a:t>
            </a:r>
            <a:endParaRPr lang="zh-TW" altLang="en-US" sz="2400" dirty="0">
              <a:solidFill>
                <a:srgbClr val="00B0F0"/>
              </a:solidFill>
            </a:endParaRPr>
          </a:p>
        </p:txBody>
      </p:sp>
      <mc:AlternateContent xmlns:mc="http://schemas.openxmlformats.org/markup-compatibility/2006">
        <mc:Choice xmlns:a14="http://schemas.microsoft.com/office/drawing/2010/main" Requires="a14">
          <p:sp>
            <p:nvSpPr>
              <p:cNvPr id="48" name="文字方塊 47">
                <a:extLst>
                  <a:ext uri="{FF2B5EF4-FFF2-40B4-BE49-F238E27FC236}">
                    <a14:artisticCrisscrossEtching id="{E0AF6D27-6C21-48AA-91FE-9E3946188D97}"/>
                  </a:ext>
                </a:extLst>
              </p:cNvPr>
              <p:cNvSpPr txBox="1"/>
              <p:nvPr/>
            </p:nvSpPr>
            <p:spPr>
              <a:xfrm>
                <a:off x="6217353" y="1697745"/>
                <a:ext cx="185698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48" name="文字方塊 47"/>
              <p:cNvSpPr txBox="1">
                <a:spLocks noRot="1" noChangeAspect="1" noMove="1" noResize="1" noEditPoints="1" noAdjustHandles="1" noChangeArrowheads="1" noChangeShapeType="1" noTextEdit="1"/>
              </p:cNvSpPr>
              <p:nvPr/>
            </p:nvSpPr>
            <p:spPr>
              <a:xfrm>
                <a:off x="6217353" y="1697745"/>
                <a:ext cx="1856983" cy="402418"/>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9" name="文字方塊 48">
                <a:extLst>
                  <a:ext uri="{FF2B5EF4-FFF2-40B4-BE49-F238E27FC236}">
                    <a14:artisticCrisscrossEtching id="{4F1D74C7-1D00-48C6-B1A7-E7F3747FA606}"/>
                  </a:ext>
                </a:extLst>
              </p:cNvPr>
              <p:cNvSpPr txBox="1"/>
              <p:nvPr/>
            </p:nvSpPr>
            <p:spPr>
              <a:xfrm>
                <a:off x="8695284" y="1695276"/>
                <a:ext cx="1904111"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𝑛</m:t>
                          </m:r>
                        </m:sub>
                      </m:sSub>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49" name="文字方塊 48"/>
              <p:cNvSpPr txBox="1">
                <a:spLocks noRot="1" noChangeAspect="1" noMove="1" noResize="1" noEditPoints="1" noAdjustHandles="1" noChangeArrowheads="1" noChangeShapeType="1" noTextEdit="1"/>
              </p:cNvSpPr>
              <p:nvPr/>
            </p:nvSpPr>
            <p:spPr>
              <a:xfrm>
                <a:off x="8695284" y="1695276"/>
                <a:ext cx="1904111" cy="402418"/>
              </a:xfrm>
              <a:prstGeom prst="rect">
                <a:avLst/>
              </a:prstGeom>
              <a:blipFill rotWithShape="1">
                <a:blip r:embed="rId18"/>
                <a:stretch>
                  <a:fillRect/>
                </a:stretch>
              </a:blipFill>
            </p:spPr>
            <p:txBody>
              <a:bodyPr/>
              <a:lstStyle/>
              <a:p>
                <a:r>
                  <a:rPr lang="zh-TW" altLang="en-US">
                    <a:noFill/>
                  </a:rPr>
                  <a:t> </a:t>
                </a:r>
                <a:endParaRPr lang="zh-TW" altLang="en-US">
                  <a:noFill/>
                </a:endParaRPr>
              </a:p>
            </p:txBody>
          </p:sp>
        </mc:Fallback>
      </mc:AlternateContent>
      <p:sp>
        <p:nvSpPr>
          <p:cNvPr id="50" name="文字方塊 49"/>
          <p:cNvSpPr txBox="1"/>
          <p:nvPr/>
        </p:nvSpPr>
        <p:spPr>
          <a:xfrm>
            <a:off x="417685" y="4834330"/>
            <a:ext cx="1056182" cy="523220"/>
          </a:xfrm>
          <a:prstGeom prst="rect">
            <a:avLst/>
          </a:prstGeom>
          <a:noFill/>
        </p:spPr>
        <p:txBody>
          <a:bodyPr wrap="square" rtlCol="0">
            <a:spAutoFit/>
          </a:bodyPr>
          <a:lstStyle/>
          <a:p>
            <a:r>
              <a:rPr lang="en-US" altLang="zh-TW" sz="2800" dirty="0"/>
              <a:t>Input</a:t>
            </a:r>
            <a:endParaRPr lang="zh-TW" altLang="en-US" sz="2800" dirty="0"/>
          </a:p>
        </p:txBody>
      </p:sp>
      <p:sp>
        <p:nvSpPr>
          <p:cNvPr id="51" name="文字方塊 50"/>
          <p:cNvSpPr txBox="1"/>
          <p:nvPr/>
        </p:nvSpPr>
        <p:spPr>
          <a:xfrm>
            <a:off x="8236405" y="4962669"/>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52" name="文字方塊 51"/>
          <p:cNvSpPr txBox="1"/>
          <p:nvPr/>
        </p:nvSpPr>
        <p:spPr>
          <a:xfrm>
            <a:off x="8261486" y="5711775"/>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53" name="文字方塊 52"/>
          <p:cNvSpPr txBox="1"/>
          <p:nvPr/>
        </p:nvSpPr>
        <p:spPr>
          <a:xfrm>
            <a:off x="8221046" y="3802434"/>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54" name="文字方塊 53"/>
          <p:cNvSpPr txBox="1"/>
          <p:nvPr/>
        </p:nvSpPr>
        <p:spPr>
          <a:xfrm>
            <a:off x="8136630" y="2218528"/>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55" name="文字方塊 54"/>
          <p:cNvSpPr txBox="1"/>
          <p:nvPr/>
        </p:nvSpPr>
        <p:spPr>
          <a:xfrm>
            <a:off x="8136630" y="1663615"/>
            <a:ext cx="496359" cy="400110"/>
          </a:xfrm>
          <a:prstGeom prst="rect">
            <a:avLst/>
          </a:prstGeom>
          <a:noFill/>
        </p:spPr>
        <p:txBody>
          <a:bodyPr wrap="square" rtlCol="0">
            <a:spAutoFit/>
          </a:bodyPr>
          <a:lstStyle/>
          <a:p>
            <a:r>
              <a:rPr lang="en-US" altLang="zh-TW" sz="2000" dirty="0"/>
              <a:t>. . .</a:t>
            </a:r>
            <a:endParaRPr lang="zh-TW" altLang="en-US" sz="2000" dirty="0"/>
          </a:p>
        </p:txBody>
      </p:sp>
      <p:cxnSp>
        <p:nvCxnSpPr>
          <p:cNvPr id="56" name="直線單箭頭接點 55"/>
          <p:cNvCxnSpPr>
            <a:endCxn id="58"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文字方塊 56">
                <a:extLst>
                  <a:ext uri="{FF2B5EF4-FFF2-40B4-BE49-F238E27FC236}">
                    <a14:artisticCrisscrossEtching id="{3EDF6516-53E5-4C24-B010-32C52056A706}"/>
                  </a:ext>
                </a:extLst>
              </p:cNvPr>
              <p:cNvSpPr txBox="1"/>
              <p:nvPr/>
            </p:nvSpPr>
            <p:spPr>
              <a:xfrm>
                <a:off x="2382987" y="223824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p:sp>
            <p:nvSpPr>
              <p:cNvPr id="57" name="文字方塊 56"/>
              <p:cNvSpPr txBox="1">
                <a:spLocks noRot="1" noChangeAspect="1" noMove="1" noResize="1" noEditPoints="1" noAdjustHandles="1" noChangeArrowheads="1" noChangeShapeType="1" noTextEdit="1"/>
              </p:cNvSpPr>
              <p:nvPr/>
            </p:nvSpPr>
            <p:spPr>
              <a:xfrm>
                <a:off x="2382987" y="2238240"/>
                <a:ext cx="581121" cy="385555"/>
              </a:xfrm>
              <a:prstGeom prst="rect">
                <a:avLst/>
              </a:prstGeom>
              <a:blipFill rotWithShape="1">
                <a:blip r:embed="rId19"/>
                <a:stretch>
                  <a:fillRect l="-6316" r="-3158" b="-11111"/>
                </a:stretch>
              </a:blipFill>
            </p:spPr>
            <p:txBody>
              <a:bodyPr/>
              <a:lstStyle/>
              <a:p>
                <a:r>
                  <a:rPr lang="zh-TW" altLang="en-US">
                    <a:noFill/>
                  </a:rPr>
                  <a:t> </a:t>
                </a:r>
                <a:endParaRPr lang="zh-TW" altLang="en-US">
                  <a:noFill/>
                </a:endParaRPr>
              </a:p>
            </p:txBody>
          </p:sp>
        </mc:Fallback>
      </mc:AlternateContent>
      <p:sp>
        <p:nvSpPr>
          <p:cNvPr id="58" name="橢圓 57"/>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9" name="直線單箭頭接點 58"/>
          <p:cNvCxnSpPr>
            <a:endCxn id="58"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flipV="1">
            <a:off x="2822095" y="4602720"/>
            <a:ext cx="0" cy="24596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群組 60"/>
          <p:cNvGrpSpPr/>
          <p:nvPr/>
        </p:nvGrpSpPr>
        <p:grpSpPr>
          <a:xfrm>
            <a:off x="2491985" y="3778934"/>
            <a:ext cx="715161" cy="1132548"/>
            <a:chOff x="964022" y="3795863"/>
            <a:chExt cx="715161" cy="1052823"/>
          </a:xfrm>
        </p:grpSpPr>
        <p:sp>
          <p:nvSpPr>
            <p:cNvPr id="62" name="矩形 61"/>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3" name="文字方塊 62">
                  <a:extLst>
                    <a:ext uri="{FF2B5EF4-FFF2-40B4-BE49-F238E27FC236}">
                      <a14:artisticCrisscrossEtching id="{A64B3108-1007-4E5C-BFE9-796A1A311044}"/>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9" name="文字方塊 8"/>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rotWithShape="1">
                  <a:blip r:embed="rId20"/>
                  <a:stretch>
                    <a:fillRect/>
                  </a:stretch>
                </a:blipFill>
              </p:spPr>
              <p:txBody>
                <a:bodyPr/>
                <a:lstStyle/>
                <a:p>
                  <a:r>
                    <a:rPr lang="zh-TW" altLang="en-US">
                      <a:noFill/>
                    </a:rPr>
                    <a:t> </a:t>
                  </a:r>
                  <a:endParaRPr lang="zh-TW" altLang="en-US">
                    <a:noFill/>
                  </a:endParaRPr>
                </a:p>
              </p:txBody>
            </p:sp>
          </mc:Fallback>
        </mc:AlternateContent>
        <p:cxnSp>
          <p:nvCxnSpPr>
            <p:cNvPr id="64" name="直線單箭頭接點 63"/>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5" name="文字方塊 64">
                <a:extLst>
                  <a:ext uri="{FF2B5EF4-FFF2-40B4-BE49-F238E27FC236}">
                    <a14:artisticCrisscrossEtching id="{06159236-9B02-4AEE-B122-C586303AA7E4}"/>
                  </a:ext>
                </a:extLst>
              </p:cNvPr>
              <p:cNvSpPr txBox="1"/>
              <p:nvPr/>
            </p:nvSpPr>
            <p:spPr>
              <a:xfrm>
                <a:off x="1989872" y="1728544"/>
                <a:ext cx="1873012"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𝟏</m:t>
                          </m:r>
                        </m:sup>
                      </m:sSup>
                    </m:oMath>
                  </m:oMathPara>
                </a14:m>
                <a:endParaRPr lang="zh-TW" altLang="en-US" sz="2400" b="1" dirty="0"/>
              </a:p>
            </p:txBody>
          </p:sp>
        </mc:Choice>
        <mc:Fallback>
          <p:sp>
            <p:nvSpPr>
              <p:cNvPr id="65" name="文字方塊 64"/>
              <p:cNvSpPr txBox="1">
                <a:spLocks noRot="1" noChangeAspect="1" noMove="1" noResize="1" noEditPoints="1" noAdjustHandles="1" noChangeArrowheads="1" noChangeShapeType="1" noTextEdit="1"/>
              </p:cNvSpPr>
              <p:nvPr/>
            </p:nvSpPr>
            <p:spPr>
              <a:xfrm>
                <a:off x="1989872" y="1728544"/>
                <a:ext cx="1873012" cy="402418"/>
              </a:xfrm>
              <a:prstGeom prst="rect">
                <a:avLst/>
              </a:prstGeom>
              <a:blipFill rotWithShape="1">
                <a:blip r:embed="rId2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6" name="文字方塊 65">
                <a:extLst>
                  <a:ext uri="{FF2B5EF4-FFF2-40B4-BE49-F238E27FC236}">
                    <a14:artisticCrisscrossEtching id="{C0492455-FD0F-423D-A354-3DCB18EFB9CF}"/>
                  </a:ext>
                </a:extLst>
              </p:cNvPr>
              <p:cNvSpPr txBox="1"/>
              <p:nvPr/>
            </p:nvSpPr>
            <p:spPr>
              <a:xfrm>
                <a:off x="2107404" y="6216742"/>
                <a:ext cx="162493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𝟏</m:t>
                          </m:r>
                        </m:sup>
                      </m:sSup>
                    </m:oMath>
                  </m:oMathPara>
                </a14:m>
                <a:endParaRPr lang="zh-TW" altLang="en-US" sz="2400" b="1" dirty="0"/>
              </a:p>
            </p:txBody>
          </p:sp>
        </mc:Choice>
        <mc:Fallback>
          <p:sp>
            <p:nvSpPr>
              <p:cNvPr id="66" name="文字方塊 65"/>
              <p:cNvSpPr txBox="1">
                <a:spLocks noRot="1" noChangeAspect="1" noMove="1" noResize="1" noEditPoints="1" noAdjustHandles="1" noChangeArrowheads="1" noChangeShapeType="1" noTextEdit="1"/>
              </p:cNvSpPr>
              <p:nvPr/>
            </p:nvSpPr>
            <p:spPr>
              <a:xfrm>
                <a:off x="2107404" y="6216742"/>
                <a:ext cx="1624932" cy="377667"/>
              </a:xfrm>
              <a:prstGeom prst="rect">
                <a:avLst/>
              </a:prstGeom>
              <a:blipFill rotWithShape="1">
                <a:blip r:embed="rId22"/>
                <a:stretch>
                  <a:fillRect l="-4135" r="-1128" b="-9677"/>
                </a:stretch>
              </a:blipFill>
            </p:spPr>
            <p:txBody>
              <a:bodyPr/>
              <a:lstStyle/>
              <a:p>
                <a:r>
                  <a:rPr lang="zh-TW" altLang="en-US">
                    <a:noFill/>
                  </a:rPr>
                  <a:t> </a:t>
                </a:r>
                <a:endParaRPr lang="zh-TW"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4"/>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3"/>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childTnLst>
                                </p:cTn>
                              </p:par>
                              <p:par>
                                <p:cTn id="102" presetID="10" presetClass="entr" presetSubtype="0" fill="hold" grpId="0" nodeType="withEffect">
                                  <p:stCondLst>
                                    <p:cond delay="0"/>
                                  </p:stCondLst>
                                  <p:childTnLst>
                                    <p:set>
                                      <p:cBhvr>
                                        <p:cTn id="103" dur="1" fill="hold">
                                          <p:stCondLst>
                                            <p:cond delay="0"/>
                                          </p:stCondLst>
                                        </p:cTn>
                                        <p:tgtEl>
                                          <p:spTgt spid="51"/>
                                        </p:tgtEl>
                                        <p:attrNameLst>
                                          <p:attrName>style.visibility</p:attrName>
                                        </p:attrNameLst>
                                      </p:cBhvr>
                                      <p:to>
                                        <p:strVal val="visible"/>
                                      </p:to>
                                    </p:set>
                                    <p:animEffect transition="in" filter="fade">
                                      <p:cBhvr>
                                        <p:cTn id="10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0" grpId="0"/>
      <p:bldP spid="29" grpId="0"/>
      <p:bldP spid="30" grpId="0"/>
      <p:bldP spid="31" grpId="0"/>
      <p:bldP spid="35" grpId="0"/>
      <p:bldP spid="36" grpId="0" animBg="1"/>
      <p:bldP spid="37" grpId="0" animBg="1"/>
      <p:bldP spid="38" grpId="0" animBg="1"/>
      <p:bldP spid="42" grpId="0"/>
      <p:bldP spid="43" grpId="0"/>
      <p:bldP spid="44" grpId="0"/>
      <p:bldP spid="45" grpId="0"/>
      <p:bldP spid="46" grpId="0"/>
      <p:bldP spid="47" grpId="0"/>
      <p:bldP spid="48" grpId="0"/>
      <p:bldP spid="49" grpId="0"/>
      <p:bldP spid="51" grpId="0"/>
      <p:bldP spid="52" grpId="0"/>
      <p:bldP spid="53" grpId="0"/>
      <p:bldP spid="54" grpId="0"/>
      <p:bldP spid="55" grpId="0"/>
      <p:bldP spid="57" grpId="0"/>
      <p:bldP spid="58" grpId="0" animBg="1"/>
      <p:bldP spid="65" grpId="0"/>
      <p:bldP spid="66" grpId="0"/>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 name="文字方塊 2">
                <a:extLst>
                  <a:ext uri="{FF2B5EF4-FFF2-40B4-BE49-F238E27FC236}">
                    <a14:artisticCrisscrossEtching id="{46C2B11D-C23C-4F88-8B1D-F1CAA3AB7B77}"/>
                  </a:ext>
                </a:extLst>
              </p:cNvPr>
              <p:cNvSpPr txBox="1"/>
              <p:nvPr/>
            </p:nvSpPr>
            <p:spPr>
              <a:xfrm>
                <a:off x="1925920"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 name="文字方塊 2"/>
              <p:cNvSpPr txBox="1">
                <a:spLocks noRot="1" noChangeAspect="1" noMove="1" noResize="1" noEditPoints="1" noAdjustHandles="1" noChangeArrowheads="1" noChangeShapeType="1" noTextEdit="1"/>
              </p:cNvSpPr>
              <p:nvPr/>
            </p:nvSpPr>
            <p:spPr>
              <a:xfrm>
                <a:off x="1925920" y="3843680"/>
                <a:ext cx="715161" cy="470000"/>
              </a:xfrm>
              <a:prstGeom prst="rect">
                <a:avLst/>
              </a:prstGeom>
              <a:blipFill rotWithShape="1">
                <a:blip r:embed="rId1"/>
                <a:stretch>
                  <a:fillRect b="-12987"/>
                </a:stretch>
              </a:blipFill>
            </p:spPr>
            <p:txBody>
              <a:bodyPr/>
              <a:lstStyle/>
              <a:p>
                <a:r>
                  <a:rPr lang="zh-TW" altLang="en-US">
                    <a:noFill/>
                  </a:rPr>
                  <a:t> </a:t>
                </a:r>
                <a:endParaRPr lang="zh-TW" altLang="en-US">
                  <a:noFill/>
                </a:endParaRPr>
              </a:p>
            </p:txBody>
          </p:sp>
        </mc:Fallback>
      </mc:AlternateContent>
      <p:cxnSp>
        <p:nvCxnSpPr>
          <p:cNvPr id="4" name="直線單箭頭接點 3"/>
          <p:cNvCxnSpPr/>
          <p:nvPr/>
        </p:nvCxnSpPr>
        <p:spPr>
          <a:xfrm flipV="1">
            <a:off x="2822095" y="4602720"/>
            <a:ext cx="0" cy="24596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2240019" y="4619649"/>
            <a:ext cx="58207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2240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4764235" y="3778934"/>
            <a:ext cx="715161" cy="1052823"/>
            <a:chOff x="964022" y="3795863"/>
            <a:chExt cx="715161" cy="1052823"/>
          </a:xfrm>
        </p:grpSpPr>
        <p:sp>
          <p:nvSpPr>
            <p:cNvPr id="8" name="矩形 7"/>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 name="文字方塊 8">
                  <a:extLst>
                    <a:ext uri="{FF2B5EF4-FFF2-40B4-BE49-F238E27FC236}">
                      <a14:artisticCrisscrossEtching id="{7684A621-B06F-4740-81B8-972C2071B861}"/>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77" name="文字方塊 76"/>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cxnSp>
          <p:nvCxnSpPr>
            <p:cNvPr id="10" name="直線單箭頭接點 9"/>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789076" y="75339"/>
            <a:ext cx="2800767" cy="584775"/>
          </a:xfrm>
          <a:prstGeom prst="rect">
            <a:avLst/>
          </a:prstGeom>
        </p:spPr>
        <p:txBody>
          <a:bodyPr wrap="none">
            <a:spAutoFit/>
          </a:bodyPr>
          <a:lstStyle/>
          <a:p>
            <a:r>
              <a:rPr lang="en-US" altLang="zh-TW" sz="3200" b="1" i="1" u="sng" dirty="0"/>
              <a:t>Self-attention</a:t>
            </a:r>
            <a:endParaRPr lang="zh-TW" altLang="en-US" sz="3200" b="1" i="1" u="sng" dirty="0"/>
          </a:p>
        </p:txBody>
      </p:sp>
      <p:sp>
        <p:nvSpPr>
          <p:cNvPr id="12" name="矩形 11"/>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3" name="矩形 12"/>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4" name="矩形 13"/>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5" name="矩形 14"/>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 name="文字方塊 15">
                <a:extLst>
                  <a:ext uri="{FF2B5EF4-FFF2-40B4-BE49-F238E27FC236}">
                    <a14:artisticCrisscrossEtching id="{406393F1-1812-492A-BF96-1D184597BAC1}"/>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16" name="文字方塊 15"/>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a:extLst>
                  <a:ext uri="{FF2B5EF4-FFF2-40B4-BE49-F238E27FC236}">
                    <a14:artisticCrisscrossEtching id="{95C034DC-0BD5-460F-A50C-EF790D6D882C}"/>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7" name="文字方塊 16"/>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文字方塊 17">
                <a:extLst>
                  <a:ext uri="{FF2B5EF4-FFF2-40B4-BE49-F238E27FC236}">
                    <a14:artisticCrisscrossEtching id="{65C4F635-CD87-435B-AE70-B7863B9C06D0}"/>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8" name="文字方塊 17"/>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4:artisticCrisscrossEtching id="{E0ECE2C0-0343-438A-9B30-AA18DC07A964}"/>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9" name="文字方塊 18"/>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文字方塊 19">
                <a:extLst>
                  <a:ext uri="{FF2B5EF4-FFF2-40B4-BE49-F238E27FC236}">
                    <a14:artisticCrisscrossEtching id="{EC660E59-41C1-472E-991A-ED4B03192165}"/>
                  </a:ext>
                </a:extLst>
              </p:cNvPr>
              <p:cNvSpPr txBox="1"/>
              <p:nvPr/>
            </p:nvSpPr>
            <p:spPr>
              <a:xfrm>
                <a:off x="2107405" y="5734218"/>
                <a:ext cx="1621919"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20" name="文字方塊 19"/>
              <p:cNvSpPr txBox="1">
                <a:spLocks noRot="1" noChangeAspect="1" noMove="1" noResize="1" noEditPoints="1" noAdjustHandles="1" noChangeArrowheads="1" noChangeShapeType="1" noTextEdit="1"/>
              </p:cNvSpPr>
              <p:nvPr/>
            </p:nvSpPr>
            <p:spPr>
              <a:xfrm>
                <a:off x="2107405" y="5734218"/>
                <a:ext cx="1621919" cy="377667"/>
              </a:xfrm>
              <a:prstGeom prst="rect">
                <a:avLst/>
              </a:prstGeom>
              <a:blipFill rotWithShape="1">
                <a:blip r:embed="rId7"/>
                <a:stretch>
                  <a:fillRect l="-4135" r="-1128" b="-27419"/>
                </a:stretch>
              </a:blipFill>
            </p:spPr>
            <p:txBody>
              <a:bodyPr/>
              <a:lstStyle/>
              <a:p>
                <a:r>
                  <a:rPr lang="zh-TW" altLang="en-US">
                    <a:noFill/>
                  </a:rPr>
                  <a:t> </a:t>
                </a:r>
                <a:endParaRPr lang="zh-TW" altLang="en-US">
                  <a:noFill/>
                </a:endParaRPr>
              </a:p>
            </p:txBody>
          </p:sp>
        </mc:Fallback>
      </mc:AlternateContent>
      <p:grpSp>
        <p:nvGrpSpPr>
          <p:cNvPr id="21" name="群組 20"/>
          <p:cNvGrpSpPr/>
          <p:nvPr/>
        </p:nvGrpSpPr>
        <p:grpSpPr>
          <a:xfrm>
            <a:off x="7003166" y="3836074"/>
            <a:ext cx="715161" cy="1052823"/>
            <a:chOff x="964022" y="3795863"/>
            <a:chExt cx="715161" cy="1052823"/>
          </a:xfrm>
        </p:grpSpPr>
        <p:sp>
          <p:nvSpPr>
            <p:cNvPr id="22" name="矩形 21"/>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3" name="文字方塊 22">
                  <a:extLst>
                    <a:ext uri="{FF2B5EF4-FFF2-40B4-BE49-F238E27FC236}">
                      <a14:artisticCrisscrossEtching id="{E952633D-608E-4B7F-995E-2F04B89F0D72}"/>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23" name="文字方塊 122"/>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cxnSp>
          <p:nvCxnSpPr>
            <p:cNvPr id="24" name="直線單箭頭接點 23"/>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9250841" y="3863627"/>
            <a:ext cx="715161" cy="1052823"/>
            <a:chOff x="964022" y="3795863"/>
            <a:chExt cx="715161" cy="1052823"/>
          </a:xfrm>
        </p:grpSpPr>
        <p:sp>
          <p:nvSpPr>
            <p:cNvPr id="26" name="矩形 25"/>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7" name="文字方塊 26">
                  <a:extLst>
                    <a:ext uri="{FF2B5EF4-FFF2-40B4-BE49-F238E27FC236}">
                      <a14:artisticCrisscrossEtching id="{CF710C08-9EA8-4DAB-8338-766325922658}"/>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27" name="文字方塊 26"/>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cxnSp>
          <p:nvCxnSpPr>
            <p:cNvPr id="28" name="直線單箭頭接點 27"/>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9" name="文字方塊 28">
                <a:extLst>
                  <a:ext uri="{FF2B5EF4-FFF2-40B4-BE49-F238E27FC236}">
                    <a14:artisticCrisscrossEtching id="{D7486EFD-508B-46D1-94F8-3808186E0D0D}"/>
                  </a:ext>
                </a:extLst>
              </p:cNvPr>
              <p:cNvSpPr txBox="1"/>
              <p:nvPr/>
            </p:nvSpPr>
            <p:spPr>
              <a:xfrm>
                <a:off x="4297226" y="5757116"/>
                <a:ext cx="162493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29" name="文字方塊 28"/>
              <p:cNvSpPr txBox="1">
                <a:spLocks noRot="1" noChangeAspect="1" noMove="1" noResize="1" noEditPoints="1" noAdjustHandles="1" noChangeArrowheads="1" noChangeShapeType="1" noTextEdit="1"/>
              </p:cNvSpPr>
              <p:nvPr/>
            </p:nvSpPr>
            <p:spPr>
              <a:xfrm>
                <a:off x="4297226" y="5757116"/>
                <a:ext cx="1624932" cy="377667"/>
              </a:xfrm>
              <a:prstGeom prst="rect">
                <a:avLst/>
              </a:prstGeom>
              <a:blipFill rotWithShape="1">
                <a:blip r:embed="rId10"/>
                <a:stretch>
                  <a:fillRect l="-4135" r="-1128" b="-112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0" name="文字方塊 29">
                <a:extLst>
                  <a:ext uri="{FF2B5EF4-FFF2-40B4-BE49-F238E27FC236}">
                    <a14:artisticCrisscrossEtching id="{26BBDAC4-863E-496B-9E84-2E0F8B138631}"/>
                  </a:ext>
                </a:extLst>
              </p:cNvPr>
              <p:cNvSpPr txBox="1"/>
              <p:nvPr/>
            </p:nvSpPr>
            <p:spPr>
              <a:xfrm>
                <a:off x="6559980" y="5757115"/>
                <a:ext cx="162493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0" name="文字方塊 29"/>
              <p:cNvSpPr txBox="1">
                <a:spLocks noRot="1" noChangeAspect="1" noMove="1" noResize="1" noEditPoints="1" noAdjustHandles="1" noChangeArrowheads="1" noChangeShapeType="1" noTextEdit="1"/>
              </p:cNvSpPr>
              <p:nvPr/>
            </p:nvSpPr>
            <p:spPr>
              <a:xfrm>
                <a:off x="6559980" y="5757115"/>
                <a:ext cx="1624932" cy="377667"/>
              </a:xfrm>
              <a:prstGeom prst="rect">
                <a:avLst/>
              </a:prstGeom>
              <a:blipFill rotWithShape="1">
                <a:blip r:embed="rId11"/>
                <a:stretch>
                  <a:fillRect l="-3745" r="-749" b="-112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1" name="文字方塊 30">
                <a:extLst>
                  <a:ext uri="{FF2B5EF4-FFF2-40B4-BE49-F238E27FC236}">
                    <a14:artisticCrisscrossEtching id="{B17DF06D-B417-4866-B2BF-BD07C81198CA}"/>
                  </a:ext>
                </a:extLst>
              </p:cNvPr>
              <p:cNvSpPr txBox="1"/>
              <p:nvPr/>
            </p:nvSpPr>
            <p:spPr>
              <a:xfrm>
                <a:off x="8784148" y="5757113"/>
                <a:ext cx="1647374"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31" name="文字方塊 30"/>
              <p:cNvSpPr txBox="1">
                <a:spLocks noRot="1" noChangeAspect="1" noMove="1" noResize="1" noEditPoints="1" noAdjustHandles="1" noChangeArrowheads="1" noChangeShapeType="1" noTextEdit="1"/>
              </p:cNvSpPr>
              <p:nvPr/>
            </p:nvSpPr>
            <p:spPr>
              <a:xfrm>
                <a:off x="8784148" y="5757113"/>
                <a:ext cx="1647374" cy="375872"/>
              </a:xfrm>
              <a:prstGeom prst="rect">
                <a:avLst/>
              </a:prstGeom>
              <a:blipFill rotWithShape="1">
                <a:blip r:embed="rId12"/>
                <a:stretch>
                  <a:fillRect l="-4074" b="-11290"/>
                </a:stretch>
              </a:blipFill>
            </p:spPr>
            <p:txBody>
              <a:bodyPr/>
              <a:lstStyle/>
              <a:p>
                <a:r>
                  <a:rPr lang="zh-TW" altLang="en-US">
                    <a:noFill/>
                  </a:rPr>
                  <a:t> </a:t>
                </a:r>
                <a:endParaRPr lang="zh-TW" altLang="en-US">
                  <a:noFill/>
                </a:endParaRPr>
              </a:p>
            </p:txBody>
          </p:sp>
        </mc:Fallback>
      </mc:AlternateContent>
      <p:cxnSp>
        <p:nvCxnSpPr>
          <p:cNvPr id="32" name="直線單箭頭接點 31"/>
          <p:cNvCxnSpPr>
            <a:stCxn id="8" idx="0"/>
          </p:cNvCxnSpPr>
          <p:nvPr/>
        </p:nvCxnSpPr>
        <p:spPr>
          <a:xfrm flipH="1" flipV="1">
            <a:off x="4835338" y="2766820"/>
            <a:ext cx="254382" cy="10121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文字方塊 34">
                <a:extLst>
                  <a:ext uri="{FF2B5EF4-FFF2-40B4-BE49-F238E27FC236}">
                    <a14:artisticCrisscrossEtching id="{28685574-40D1-4612-8344-374E554D2C48}"/>
                  </a:ext>
                </a:extLst>
              </p:cNvPr>
              <p:cNvSpPr txBox="1"/>
              <p:nvPr/>
            </p:nvSpPr>
            <p:spPr>
              <a:xfrm>
                <a:off x="4655585" y="223824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p:sp>
            <p:nvSpPr>
              <p:cNvPr id="35" name="文字方塊 34"/>
              <p:cNvSpPr txBox="1">
                <a:spLocks noRot="1" noChangeAspect="1" noMove="1" noResize="1" noEditPoints="1" noAdjustHandles="1" noChangeArrowheads="1" noChangeShapeType="1" noTextEdit="1"/>
              </p:cNvSpPr>
              <p:nvPr/>
            </p:nvSpPr>
            <p:spPr>
              <a:xfrm>
                <a:off x="4655585" y="2238240"/>
                <a:ext cx="581121" cy="385555"/>
              </a:xfrm>
              <a:prstGeom prst="rect">
                <a:avLst/>
              </a:prstGeom>
              <a:blipFill rotWithShape="1">
                <a:blip r:embed="rId13"/>
                <a:stretch>
                  <a:fillRect l="-6316" r="-3158" b="-11111"/>
                </a:stretch>
              </a:blipFill>
            </p:spPr>
            <p:txBody>
              <a:bodyPr/>
              <a:lstStyle/>
              <a:p>
                <a:r>
                  <a:rPr lang="zh-TW" altLang="en-US">
                    <a:noFill/>
                  </a:rPr>
                  <a:t> </a:t>
                </a:r>
                <a:endParaRPr lang="zh-TW" altLang="en-US">
                  <a:noFill/>
                </a:endParaRPr>
              </a:p>
            </p:txBody>
          </p:sp>
        </mc:Fallback>
      </mc:AlternateContent>
      <p:sp>
        <p:nvSpPr>
          <p:cNvPr id="36" name="橢圓 35"/>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橢圓 36"/>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8" name="橢圓 37"/>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9" name="直線單箭頭接點 38"/>
          <p:cNvCxnSpPr>
            <a:endCxn id="38"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37"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endCxn id="36"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字方塊 41">
                <a:extLst>
                  <a:ext uri="{FF2B5EF4-FFF2-40B4-BE49-F238E27FC236}">
                    <a14:artisticCrisscrossEtching id="{03E69C4E-A33D-43C6-AC0D-602AE08D842A}"/>
                  </a:ext>
                </a:extLst>
              </p:cNvPr>
              <p:cNvSpPr txBox="1"/>
              <p:nvPr/>
            </p:nvSpPr>
            <p:spPr>
              <a:xfrm>
                <a:off x="6806783" y="223824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p:sp>
            <p:nvSpPr>
              <p:cNvPr id="42" name="文字方塊 41"/>
              <p:cNvSpPr txBox="1">
                <a:spLocks noRot="1" noChangeAspect="1" noMove="1" noResize="1" noEditPoints="1" noAdjustHandles="1" noChangeArrowheads="1" noChangeShapeType="1" noTextEdit="1"/>
              </p:cNvSpPr>
              <p:nvPr/>
            </p:nvSpPr>
            <p:spPr>
              <a:xfrm>
                <a:off x="6806783" y="2238240"/>
                <a:ext cx="581121" cy="385555"/>
              </a:xfrm>
              <a:prstGeom prst="rect">
                <a:avLst/>
              </a:prstGeom>
              <a:blipFill rotWithShape="1">
                <a:blip r:embed="rId14"/>
                <a:stretch>
                  <a:fillRect l="-6316" r="-3158" b="-1111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3" name="文字方塊 42">
                <a:extLst>
                  <a:ext uri="{FF2B5EF4-FFF2-40B4-BE49-F238E27FC236}">
                    <a14:artisticCrisscrossEtching id="{19B6E17C-C40B-4F6C-AFAC-532C3A52EF6B}"/>
                  </a:ext>
                </a:extLst>
              </p:cNvPr>
              <p:cNvSpPr txBox="1"/>
              <p:nvPr/>
            </p:nvSpPr>
            <p:spPr>
              <a:xfrm>
                <a:off x="9162648" y="2254463"/>
                <a:ext cx="60099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𝑛</m:t>
                          </m:r>
                        </m:sub>
                      </m:sSub>
                    </m:oMath>
                  </m:oMathPara>
                </a14:m>
                <a:endParaRPr lang="zh-TW" altLang="en-US" sz="2400" dirty="0"/>
              </a:p>
            </p:txBody>
          </p:sp>
        </mc:Choice>
        <mc:Fallback>
          <p:sp>
            <p:nvSpPr>
              <p:cNvPr id="43" name="文字方塊 42"/>
              <p:cNvSpPr txBox="1">
                <a:spLocks noRot="1" noChangeAspect="1" noMove="1" noResize="1" noEditPoints="1" noAdjustHandles="1" noChangeArrowheads="1" noChangeShapeType="1" noTextEdit="1"/>
              </p:cNvSpPr>
              <p:nvPr/>
            </p:nvSpPr>
            <p:spPr>
              <a:xfrm>
                <a:off x="9162648" y="2254463"/>
                <a:ext cx="600998" cy="385555"/>
              </a:xfrm>
              <a:prstGeom prst="rect">
                <a:avLst/>
              </a:prstGeom>
              <a:blipFill rotWithShape="1">
                <a:blip r:embed="rId15"/>
                <a:stretch>
                  <a:fillRect l="-5051" b="-11111"/>
                </a:stretch>
              </a:blipFill>
            </p:spPr>
            <p:txBody>
              <a:bodyPr/>
              <a:lstStyle/>
              <a:p>
                <a:r>
                  <a:rPr lang="zh-TW" altLang="en-US">
                    <a:noFill/>
                  </a:rPr>
                  <a:t> </a:t>
                </a:r>
                <a:endParaRPr lang="zh-TW" altLang="en-US">
                  <a:noFill/>
                </a:endParaRPr>
              </a:p>
            </p:txBody>
          </p:sp>
        </mc:Fallback>
      </mc:AlternateContent>
      <p:grpSp>
        <p:nvGrpSpPr>
          <p:cNvPr id="44" name="群組 43"/>
          <p:cNvGrpSpPr/>
          <p:nvPr/>
        </p:nvGrpSpPr>
        <p:grpSpPr>
          <a:xfrm>
            <a:off x="2481659" y="3832484"/>
            <a:ext cx="715161" cy="1052823"/>
            <a:chOff x="964022" y="3795863"/>
            <a:chExt cx="715161" cy="1052823"/>
          </a:xfrm>
        </p:grpSpPr>
        <p:sp>
          <p:nvSpPr>
            <p:cNvPr id="45" name="矩形 44"/>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6" name="文字方塊 45">
                  <a:extLst>
                    <a:ext uri="{FF2B5EF4-FFF2-40B4-BE49-F238E27FC236}">
                      <a14:artisticCrisscrossEtching id="{1EEE1A1C-86B9-4C43-89E9-ABB9D8578AA8}"/>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49" name="文字方塊 48"/>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p:cxnSp>
          <p:nvCxnSpPr>
            <p:cNvPr id="47" name="直線單箭頭接點 46"/>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8" name="文字方塊 47">
                <a:extLst>
                  <a:ext uri="{FF2B5EF4-FFF2-40B4-BE49-F238E27FC236}">
                    <a14:artisticCrisscrossEtching id="{55442016-4E7E-4C88-919B-A887D362C333}"/>
                  </a:ext>
                </a:extLst>
              </p:cNvPr>
              <p:cNvSpPr txBox="1"/>
              <p:nvPr/>
            </p:nvSpPr>
            <p:spPr>
              <a:xfrm>
                <a:off x="2107404" y="6272097"/>
                <a:ext cx="162493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48" name="文字方塊 47"/>
              <p:cNvSpPr txBox="1">
                <a:spLocks noRot="1" noChangeAspect="1" noMove="1" noResize="1" noEditPoints="1" noAdjustHandles="1" noChangeArrowheads="1" noChangeShapeType="1" noTextEdit="1"/>
              </p:cNvSpPr>
              <p:nvPr/>
            </p:nvSpPr>
            <p:spPr>
              <a:xfrm>
                <a:off x="2107404" y="6272097"/>
                <a:ext cx="1624932" cy="377667"/>
              </a:xfrm>
              <a:prstGeom prst="rect">
                <a:avLst/>
              </a:prstGeom>
              <a:blipFill rotWithShape="1">
                <a:blip r:embed="rId17"/>
                <a:stretch>
                  <a:fillRect l="-4135" r="-1128" b="-9677"/>
                </a:stretch>
              </a:blipFill>
            </p:spPr>
            <p:txBody>
              <a:bodyPr/>
              <a:lstStyle/>
              <a:p>
                <a:r>
                  <a:rPr lang="zh-TW" altLang="en-US">
                    <a:noFill/>
                  </a:rPr>
                  <a:t> </a:t>
                </a:r>
                <a:endParaRPr lang="zh-TW" altLang="en-US">
                  <a:noFill/>
                </a:endParaRPr>
              </a:p>
            </p:txBody>
          </p:sp>
        </mc:Fallback>
      </mc:AlternateContent>
      <p:cxnSp>
        <p:nvCxnSpPr>
          <p:cNvPr id="9" name="直線單箭頭接點 8"/>
          <p:cNvCxnSpPr>
            <a:endCxn id="51"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文字方塊 49">
                <a:extLst>
                  <a:ext uri="{FF2B5EF4-FFF2-40B4-BE49-F238E27FC236}">
                    <a14:artisticCrisscrossEtching id="{5F17B562-A2F5-44A9-BAD3-1ABFEE3F6E00}"/>
                  </a:ext>
                </a:extLst>
              </p:cNvPr>
              <p:cNvSpPr txBox="1"/>
              <p:nvPr/>
            </p:nvSpPr>
            <p:spPr>
              <a:xfrm>
                <a:off x="2382987" y="2238240"/>
                <a:ext cx="5811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p:sp>
            <p:nvSpPr>
              <p:cNvPr id="50" name="文字方塊 49"/>
              <p:cNvSpPr txBox="1">
                <a:spLocks noRot="1" noChangeAspect="1" noMove="1" noResize="1" noEditPoints="1" noAdjustHandles="1" noChangeArrowheads="1" noChangeShapeType="1" noTextEdit="1"/>
              </p:cNvSpPr>
              <p:nvPr/>
            </p:nvSpPr>
            <p:spPr>
              <a:xfrm>
                <a:off x="2382987" y="2238240"/>
                <a:ext cx="581121" cy="385555"/>
              </a:xfrm>
              <a:prstGeom prst="rect">
                <a:avLst/>
              </a:prstGeom>
              <a:blipFill rotWithShape="1">
                <a:blip r:embed="rId18"/>
                <a:stretch>
                  <a:fillRect l="-6316" r="-3158" b="-11111"/>
                </a:stretch>
              </a:blipFill>
            </p:spPr>
            <p:txBody>
              <a:bodyPr/>
              <a:lstStyle/>
              <a:p>
                <a:r>
                  <a:rPr lang="zh-TW" altLang="en-US">
                    <a:noFill/>
                  </a:rPr>
                  <a:t> </a:t>
                </a:r>
                <a:endParaRPr lang="zh-TW" altLang="en-US">
                  <a:noFill/>
                </a:endParaRPr>
              </a:p>
            </p:txBody>
          </p:sp>
        </mc:Fallback>
      </mc:AlternateContent>
      <p:sp>
        <p:nvSpPr>
          <p:cNvPr id="51" name="橢圓 50"/>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2" name="直線單箭頭接點 51"/>
          <p:cNvCxnSpPr>
            <a:endCxn id="51"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H="1" flipV="1">
            <a:off x="2546439" y="144526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flipV="1">
            <a:off x="4864775" y="1424236"/>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H="1" flipV="1">
            <a:off x="7071140" y="1434097"/>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H="1" flipV="1">
            <a:off x="9340426" y="1442306"/>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圓角 56"/>
          <p:cNvSpPr/>
          <p:nvPr/>
        </p:nvSpPr>
        <p:spPr>
          <a:xfrm>
            <a:off x="2240019" y="1684980"/>
            <a:ext cx="7907513" cy="4364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800" dirty="0"/>
              <a:t>Soft-max</a:t>
            </a:r>
            <a:endParaRPr lang="zh-TW" altLang="en-US" sz="2800" dirty="0"/>
          </a:p>
        </p:txBody>
      </p:sp>
      <mc:AlternateContent xmlns:mc="http://schemas.openxmlformats.org/markup-compatibility/2006">
        <mc:Choice xmlns:a14="http://schemas.microsoft.com/office/drawing/2010/main" Requires="a14">
          <p:sp>
            <p:nvSpPr>
              <p:cNvPr id="58" name="文字方塊 57">
                <a:extLst>
                  <a:ext uri="{FF2B5EF4-FFF2-40B4-BE49-F238E27FC236}">
                    <a14:artisticCrisscrossEtching id="{05EB1122-13BC-402A-B33D-3A4F8669D328}"/>
                  </a:ext>
                </a:extLst>
              </p:cNvPr>
              <p:cNvSpPr txBox="1"/>
              <p:nvPr/>
            </p:nvSpPr>
            <p:spPr>
              <a:xfrm>
                <a:off x="2399019" y="1015896"/>
                <a:ext cx="58112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58" name="文字方塊 57"/>
              <p:cNvSpPr txBox="1">
                <a:spLocks noRot="1" noChangeAspect="1" noMove="1" noResize="1" noEditPoints="1" noAdjustHandles="1" noChangeArrowheads="1" noChangeShapeType="1" noTextEdit="1"/>
              </p:cNvSpPr>
              <p:nvPr/>
            </p:nvSpPr>
            <p:spPr>
              <a:xfrm>
                <a:off x="2399019" y="1015896"/>
                <a:ext cx="581121" cy="391004"/>
              </a:xfrm>
              <a:prstGeom prst="rect">
                <a:avLst/>
              </a:prstGeom>
              <a:blipFill rotWithShape="1">
                <a:blip r:embed="rId19"/>
                <a:stretch>
                  <a:fillRect l="-6316" r="-3158"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9" name="文字方塊 58">
                <a:extLst>
                  <a:ext uri="{FF2B5EF4-FFF2-40B4-BE49-F238E27FC236}">
                    <a14:artisticCrisscrossEtching id="{CBF78220-361A-4592-8AC3-BD1D9E710C3C}"/>
                  </a:ext>
                </a:extLst>
              </p:cNvPr>
              <p:cNvSpPr txBox="1"/>
              <p:nvPr/>
            </p:nvSpPr>
            <p:spPr>
              <a:xfrm>
                <a:off x="4671617" y="1015897"/>
                <a:ext cx="58112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59" name="文字方塊 58"/>
              <p:cNvSpPr txBox="1">
                <a:spLocks noRot="1" noChangeAspect="1" noMove="1" noResize="1" noEditPoints="1" noAdjustHandles="1" noChangeArrowheads="1" noChangeShapeType="1" noTextEdit="1"/>
              </p:cNvSpPr>
              <p:nvPr/>
            </p:nvSpPr>
            <p:spPr>
              <a:xfrm>
                <a:off x="4671617" y="1015897"/>
                <a:ext cx="581121" cy="391389"/>
              </a:xfrm>
              <a:prstGeom prst="rect">
                <a:avLst/>
              </a:prstGeom>
              <a:blipFill rotWithShape="1">
                <a:blip r:embed="rId20"/>
                <a:stretch>
                  <a:fillRect l="-5208" r="-2083"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0" name="文字方塊 59">
                <a:extLst>
                  <a:ext uri="{FF2B5EF4-FFF2-40B4-BE49-F238E27FC236}">
                    <a14:artisticCrisscrossEtching id="{8EA4C301-291F-4B61-956E-4D0A85FABC29}"/>
                  </a:ext>
                </a:extLst>
              </p:cNvPr>
              <p:cNvSpPr txBox="1"/>
              <p:nvPr/>
            </p:nvSpPr>
            <p:spPr>
              <a:xfrm>
                <a:off x="6822815" y="1015897"/>
                <a:ext cx="58112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60" name="文字方塊 59"/>
              <p:cNvSpPr txBox="1">
                <a:spLocks noRot="1" noChangeAspect="1" noMove="1" noResize="1" noEditPoints="1" noAdjustHandles="1" noChangeArrowheads="1" noChangeShapeType="1" noTextEdit="1"/>
              </p:cNvSpPr>
              <p:nvPr/>
            </p:nvSpPr>
            <p:spPr>
              <a:xfrm>
                <a:off x="6822815" y="1015897"/>
                <a:ext cx="581121" cy="391389"/>
              </a:xfrm>
              <a:prstGeom prst="rect">
                <a:avLst/>
              </a:prstGeom>
              <a:blipFill rotWithShape="1">
                <a:blip r:embed="rId21"/>
                <a:stretch>
                  <a:fillRect l="-5208" r="-2083"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1" name="文字方塊 60">
                <a:extLst>
                  <a:ext uri="{FF2B5EF4-FFF2-40B4-BE49-F238E27FC236}">
                    <a14:artisticCrisscrossEtching id="{1BA0E610-65D1-4587-B39F-5E8550607863}"/>
                  </a:ext>
                </a:extLst>
              </p:cNvPr>
              <p:cNvSpPr txBox="1"/>
              <p:nvPr/>
            </p:nvSpPr>
            <p:spPr>
              <a:xfrm>
                <a:off x="9178680" y="1032119"/>
                <a:ext cx="600998"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𝑛</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61" name="文字方塊 60"/>
              <p:cNvSpPr txBox="1">
                <a:spLocks noRot="1" noChangeAspect="1" noMove="1" noResize="1" noEditPoints="1" noAdjustHandles="1" noChangeArrowheads="1" noChangeShapeType="1" noTextEdit="1"/>
              </p:cNvSpPr>
              <p:nvPr/>
            </p:nvSpPr>
            <p:spPr>
              <a:xfrm>
                <a:off x="9178680" y="1032119"/>
                <a:ext cx="600998" cy="391004"/>
              </a:xfrm>
              <a:prstGeom prst="rect">
                <a:avLst/>
              </a:prstGeom>
              <a:blipFill rotWithShape="1">
                <a:blip r:embed="rId22"/>
                <a:stretch>
                  <a:fillRect l="-6122"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2" name="文字方塊 61">
                <a:extLst>
                  <a:ext uri="{FF2B5EF4-FFF2-40B4-BE49-F238E27FC236}">
                    <a14:artisticCrisscrossEtching id="{2E84DDAA-48DB-4F54-9953-548D06ADD105}"/>
                  </a:ext>
                </a:extLst>
              </p:cNvPr>
              <p:cNvSpPr txBox="1"/>
              <p:nvPr/>
            </p:nvSpPr>
            <p:spPr>
              <a:xfrm>
                <a:off x="5290572" y="129918"/>
                <a:ext cx="5078506" cy="845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zh-TW" altLang="en-US" sz="2800" i="1">
                              <a:latin typeface="Cambria Math" panose="02040503050406030204" pitchFamily="18" charset="0"/>
                            </a:rPr>
                            <m:t>𝛼</m:t>
                          </m:r>
                        </m:e>
                        <m:sub>
                          <m:r>
                            <a:rPr lang="en-US" altLang="zh-TW" sz="2800" i="1">
                              <a:latin typeface="Cambria Math" panose="02040503050406030204" pitchFamily="18" charset="0"/>
                            </a:rPr>
                            <m:t>1,</m:t>
                          </m:r>
                          <m:r>
                            <a:rPr lang="en-US" altLang="zh-TW" sz="2800" i="1">
                              <a:latin typeface="Cambria Math" panose="02040503050406030204" pitchFamily="18" charset="0"/>
                            </a:rPr>
                            <m:t>𝑖</m:t>
                          </m:r>
                        </m:sub>
                        <m:sup>
                          <m:r>
                            <a:rPr lang="en-US" altLang="zh-TW" sz="2800" i="1">
                              <a:latin typeface="Cambria Math" panose="02040503050406030204" pitchFamily="18" charset="0"/>
                            </a:rPr>
                            <m:t>′</m:t>
                          </m:r>
                        </m:sup>
                      </m:sSubSup>
                      <m:r>
                        <a:rPr lang="en-US" altLang="zh-TW" sz="2800" i="1">
                          <a:latin typeface="Cambria Math" panose="02040503050406030204" pitchFamily="18" charset="0"/>
                        </a:rPr>
                        <m:t>=</m:t>
                      </m:r>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𝛼</m:t>
                              </m:r>
                            </m:e>
                            <m:sub>
                              <m:r>
                                <a:rPr lang="en-US" altLang="zh-TW" sz="2800" i="1">
                                  <a:latin typeface="Cambria Math" panose="02040503050406030204" pitchFamily="18" charset="0"/>
                                </a:rPr>
                                <m:t>1,</m:t>
                              </m:r>
                              <m:r>
                                <a:rPr lang="en-US" altLang="zh-TW" sz="2800" i="1">
                                  <a:latin typeface="Cambria Math" panose="02040503050406030204" pitchFamily="18" charset="0"/>
                                </a:rPr>
                                <m:t>𝑖</m:t>
                              </m:r>
                            </m:sub>
                          </m:sSub>
                          <m:r>
                            <m:rPr>
                              <m:nor/>
                            </m:rPr>
                            <a:rPr lang="zh-TW" altLang="en-US" sz="2800" dirty="0"/>
                            <m:t> </m:t>
                          </m:r>
                        </m:e>
                      </m:d>
                      <m:r>
                        <a:rPr lang="en-US" altLang="zh-TW" sz="2800" i="1">
                          <a:latin typeface="Cambria Math" panose="02040503050406030204" pitchFamily="18" charset="0"/>
                        </a:rPr>
                        <m:t>/</m:t>
                      </m:r>
                      <m:nary>
                        <m:naryPr>
                          <m:chr m:val="∑"/>
                          <m:limLoc m:val="subSup"/>
                          <m:supHide m:val="on"/>
                          <m:ctrlPr>
                            <a:rPr lang="en-US" altLang="zh-TW" sz="2800" i="1">
                              <a:latin typeface="Cambria Math" panose="02040503050406030204" pitchFamily="18" charset="0"/>
                            </a:rPr>
                          </m:ctrlPr>
                        </m:naryPr>
                        <m:sub>
                          <m:r>
                            <m:rPr>
                              <m:brk m:alnAt="9"/>
                            </m:rPr>
                            <a:rPr lang="en-US" altLang="zh-TW" sz="2800" i="1">
                              <a:latin typeface="Cambria Math" panose="02040503050406030204" pitchFamily="18" charset="0"/>
                            </a:rPr>
                            <m:t>𝑗</m:t>
                          </m:r>
                        </m:sub>
                        <m:sup/>
                        <m:e>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𝛼</m:t>
                                  </m:r>
                                </m:e>
                                <m:sub>
                                  <m:r>
                                    <a:rPr lang="en-US" altLang="zh-TW" sz="2800" i="1">
                                      <a:latin typeface="Cambria Math" panose="02040503050406030204" pitchFamily="18" charset="0"/>
                                    </a:rPr>
                                    <m:t>1,</m:t>
                                  </m:r>
                                  <m:r>
                                    <a:rPr lang="en-US" altLang="zh-TW" sz="2800" i="1">
                                      <a:latin typeface="Cambria Math" panose="02040503050406030204" pitchFamily="18" charset="0"/>
                                    </a:rPr>
                                    <m:t>𝑗</m:t>
                                  </m:r>
                                </m:sub>
                              </m:sSub>
                              <m:r>
                                <m:rPr>
                                  <m:nor/>
                                </m:rPr>
                                <a:rPr lang="zh-TW" altLang="en-US" sz="2800" dirty="0"/>
                                <m:t> </m:t>
                              </m:r>
                            </m:e>
                          </m:d>
                        </m:e>
                      </m:nary>
                    </m:oMath>
                  </m:oMathPara>
                </a14:m>
                <a:endParaRPr lang="zh-TW" altLang="en-US" sz="2800" dirty="0"/>
              </a:p>
            </p:txBody>
          </p:sp>
        </mc:Choice>
        <mc:Fallback>
          <p:sp>
            <p:nvSpPr>
              <p:cNvPr id="62" name="文字方塊 61"/>
              <p:cNvSpPr txBox="1">
                <a:spLocks noRot="1" noChangeAspect="1" noMove="1" noResize="1" noEditPoints="1" noAdjustHandles="1" noChangeArrowheads="1" noChangeShapeType="1" noTextEdit="1"/>
              </p:cNvSpPr>
              <p:nvPr/>
            </p:nvSpPr>
            <p:spPr>
              <a:xfrm>
                <a:off x="5290572" y="129918"/>
                <a:ext cx="5078506" cy="845296"/>
              </a:xfrm>
              <a:prstGeom prst="rect">
                <a:avLst/>
              </a:prstGeom>
              <a:blipFill rotWithShape="1">
                <a:blip r:embed="rId23"/>
                <a:stretch>
                  <a:fillRect/>
                </a:stretch>
              </a:blipFill>
            </p:spPr>
            <p:txBody>
              <a:bodyPr/>
              <a:lstStyle/>
              <a:p>
                <a:r>
                  <a:rPr lang="zh-TW" altLang="en-US">
                    <a:noFill/>
                  </a:rPr>
                  <a:t> </a:t>
                </a:r>
                <a:endParaRPr lang="zh-TW" altLang="en-US">
                  <a:noFill/>
                </a:endParaRPr>
              </a:p>
            </p:txBody>
          </p:sp>
        </mc:Fallback>
      </mc:AlternateContent>
      <p:sp>
        <p:nvSpPr>
          <p:cNvPr id="63" name="文字方塊 62"/>
          <p:cNvSpPr txBox="1"/>
          <p:nvPr/>
        </p:nvSpPr>
        <p:spPr>
          <a:xfrm>
            <a:off x="8026187" y="2216052"/>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64" name="文字方塊 63"/>
          <p:cNvSpPr txBox="1"/>
          <p:nvPr/>
        </p:nvSpPr>
        <p:spPr>
          <a:xfrm>
            <a:off x="8043128" y="981785"/>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65" name="文字方塊 64"/>
          <p:cNvSpPr txBox="1"/>
          <p:nvPr/>
        </p:nvSpPr>
        <p:spPr>
          <a:xfrm>
            <a:off x="8172749" y="3840003"/>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66" name="文字方塊 65"/>
          <p:cNvSpPr txBox="1"/>
          <p:nvPr/>
        </p:nvSpPr>
        <p:spPr>
          <a:xfrm>
            <a:off x="8245371" y="4942431"/>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67" name="文字方塊 66"/>
          <p:cNvSpPr txBox="1"/>
          <p:nvPr/>
        </p:nvSpPr>
        <p:spPr>
          <a:xfrm>
            <a:off x="8274366" y="5676160"/>
            <a:ext cx="496359" cy="400110"/>
          </a:xfrm>
          <a:prstGeom prst="rect">
            <a:avLst/>
          </a:prstGeom>
          <a:noFill/>
        </p:spPr>
        <p:txBody>
          <a:bodyPr wrap="square" rtlCol="0">
            <a:spAutoFit/>
          </a:bodyPr>
          <a:lstStyle/>
          <a:p>
            <a:r>
              <a:rPr lang="en-US" altLang="zh-TW" sz="2000" dirty="0"/>
              <a:t>. . .</a:t>
            </a:r>
            <a:endParaRPr lang="zh-TW" altLang="en-US" sz="20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p:bldP spid="60" grpId="0"/>
      <p:bldP spid="61" grpId="0"/>
      <p:bldP spid="62" grpId="0"/>
      <p:bldP spid="64" grpId="0"/>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789076" y="75339"/>
            <a:ext cx="2800767" cy="584775"/>
          </a:xfrm>
          <a:prstGeom prst="rect">
            <a:avLst/>
          </a:prstGeom>
        </p:spPr>
        <p:txBody>
          <a:bodyPr wrap="none">
            <a:spAutoFit/>
          </a:bodyPr>
          <a:lstStyle/>
          <a:p>
            <a:r>
              <a:rPr lang="en-US" altLang="zh-TW" sz="3200" b="1" i="1" u="sng" dirty="0"/>
              <a:t>Self-attention</a:t>
            </a:r>
            <a:endParaRPr lang="zh-TW" altLang="en-US" sz="3200" b="1" i="1" u="sng" dirty="0"/>
          </a:p>
        </p:txBody>
      </p:sp>
      <p:cxnSp>
        <p:nvCxnSpPr>
          <p:cNvPr id="3" name="直線單箭頭接點 2"/>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單箭頭接點 3"/>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橢圓 6"/>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橢圓 7"/>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9" name="直線單箭頭接點 8"/>
          <p:cNvCxnSpPr>
            <a:endCxn id="8"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endCxn id="7"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6"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endCxn id="13"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單箭頭接點 13"/>
          <p:cNvCxnSpPr>
            <a:endCxn id="13"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4">
                <a:extLst>
                  <a:ext uri="{FF2B5EF4-FFF2-40B4-BE49-F238E27FC236}">
                    <a14:artisticCrisscrossEtching id="{FD1E18B5-2945-42BC-96B9-9585078A8147}"/>
                  </a:ext>
                </a:extLst>
              </p:cNvPr>
              <p:cNvSpPr txBox="1"/>
              <p:nvPr/>
            </p:nvSpPr>
            <p:spPr>
              <a:xfrm>
                <a:off x="2399019" y="2211649"/>
                <a:ext cx="58112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2399019" y="2211649"/>
                <a:ext cx="581121" cy="391004"/>
              </a:xfrm>
              <a:prstGeom prst="rect">
                <a:avLst/>
              </a:prstGeom>
              <a:blipFill rotWithShape="1">
                <a:blip r:embed="rId1"/>
                <a:stretch>
                  <a:fillRect l="-6316" r="-3158"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a14:artisticCrisscrossEtching id="{CBE74311-5E12-42E5-BC0B-D6336C34E855}"/>
                  </a:ext>
                </a:extLst>
              </p:cNvPr>
              <p:cNvSpPr txBox="1"/>
              <p:nvPr/>
            </p:nvSpPr>
            <p:spPr>
              <a:xfrm>
                <a:off x="4671617" y="2211650"/>
                <a:ext cx="58112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4671617" y="2211650"/>
                <a:ext cx="581121" cy="391389"/>
              </a:xfrm>
              <a:prstGeom prst="rect">
                <a:avLst/>
              </a:prstGeom>
              <a:blipFill rotWithShape="1">
                <a:blip r:embed="rId2"/>
                <a:stretch>
                  <a:fillRect l="-5208" r="-2083"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a:extLst>
                  <a:ext uri="{FF2B5EF4-FFF2-40B4-BE49-F238E27FC236}">
                    <a14:artisticCrisscrossEtching id="{3D4A2C8B-2DE0-4D94-A525-D7EC2D98C2D4}"/>
                  </a:ext>
                </a:extLst>
              </p:cNvPr>
              <p:cNvSpPr txBox="1"/>
              <p:nvPr/>
            </p:nvSpPr>
            <p:spPr>
              <a:xfrm>
                <a:off x="6822815" y="2211650"/>
                <a:ext cx="58112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6822815" y="2211650"/>
                <a:ext cx="581121" cy="391389"/>
              </a:xfrm>
              <a:prstGeom prst="rect">
                <a:avLst/>
              </a:prstGeom>
              <a:blipFill rotWithShape="1">
                <a:blip r:embed="rId3"/>
                <a:stretch>
                  <a:fillRect l="-5208" r="-2083"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文字方塊 17">
                <a:extLst>
                  <a:ext uri="{FF2B5EF4-FFF2-40B4-BE49-F238E27FC236}">
                    <a14:artisticCrisscrossEtching id="{19E81672-D418-4084-83AC-AC87980D16FF}"/>
                  </a:ext>
                </a:extLst>
              </p:cNvPr>
              <p:cNvSpPr txBox="1"/>
              <p:nvPr/>
            </p:nvSpPr>
            <p:spPr>
              <a:xfrm>
                <a:off x="9178680" y="2227872"/>
                <a:ext cx="600998"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𝑛</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9178680" y="2227872"/>
                <a:ext cx="600998" cy="391004"/>
              </a:xfrm>
              <a:prstGeom prst="rect">
                <a:avLst/>
              </a:prstGeom>
              <a:blipFill rotWithShape="1">
                <a:blip r:embed="rId4"/>
                <a:stretch>
                  <a:fillRect l="-6122" b="-9231"/>
                </a:stretch>
              </a:blipFill>
            </p:spPr>
            <p:txBody>
              <a:bodyPr/>
              <a:lstStyle/>
              <a:p>
                <a:r>
                  <a:rPr lang="zh-TW" altLang="en-US">
                    <a:noFill/>
                  </a:rPr>
                  <a:t> </a:t>
                </a:r>
                <a:endParaRPr lang="zh-TW" altLang="en-US">
                  <a:noFill/>
                </a:endParaRPr>
              </a:p>
            </p:txBody>
          </p:sp>
        </mc:Fallback>
      </mc:AlternateContent>
      <p:sp>
        <p:nvSpPr>
          <p:cNvPr id="19" name="矩形 18"/>
          <p:cNvSpPr/>
          <p:nvPr/>
        </p:nvSpPr>
        <p:spPr>
          <a:xfrm>
            <a:off x="2669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0" name="文字方塊 19">
                <a:extLst>
                  <a:ext uri="{FF2B5EF4-FFF2-40B4-BE49-F238E27FC236}">
                    <a14:artisticCrisscrossEtching id="{4BCBB463-4BF0-4D78-B5C1-889EBAEC3EE5}"/>
                  </a:ext>
                </a:extLst>
              </p:cNvPr>
              <p:cNvSpPr txBox="1"/>
              <p:nvPr/>
            </p:nvSpPr>
            <p:spPr>
              <a:xfrm>
                <a:off x="2488023"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20" name="文字方塊 19"/>
              <p:cNvSpPr txBox="1">
                <a:spLocks noRot="1" noChangeAspect="1" noMove="1" noResize="1" noEditPoints="1" noAdjustHandles="1" noChangeArrowheads="1" noChangeShapeType="1" noTextEdit="1"/>
              </p:cNvSpPr>
              <p:nvPr/>
            </p:nvSpPr>
            <p:spPr>
              <a:xfrm>
                <a:off x="2488023" y="3843680"/>
                <a:ext cx="715161" cy="47000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21" name="矩形 20"/>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2" name="文字方塊 21">
                <a:extLst>
                  <a:ext uri="{FF2B5EF4-FFF2-40B4-BE49-F238E27FC236}">
                    <a14:artisticCrisscrossEtching id="{D97641FB-8F56-4FD7-815D-8FE70FE93CA6}"/>
                  </a:ext>
                </a:extLst>
              </p:cNvPr>
              <p:cNvSpPr txBox="1"/>
              <p:nvPr/>
            </p:nvSpPr>
            <p:spPr>
              <a:xfrm>
                <a:off x="1925920"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22" name="文字方塊 21"/>
              <p:cNvSpPr txBox="1">
                <a:spLocks noRot="1" noChangeAspect="1" noMove="1" noResize="1" noEditPoints="1" noAdjustHandles="1" noChangeArrowheads="1" noChangeShapeType="1" noTextEdit="1"/>
              </p:cNvSpPr>
              <p:nvPr/>
            </p:nvSpPr>
            <p:spPr>
              <a:xfrm>
                <a:off x="1925920" y="3843680"/>
                <a:ext cx="715161" cy="470000"/>
              </a:xfrm>
              <a:prstGeom prst="rect">
                <a:avLst/>
              </a:prstGeom>
              <a:blipFill rotWithShape="1">
                <a:blip r:embed="rId6"/>
                <a:stretch>
                  <a:fillRect b="-12987"/>
                </a:stretch>
              </a:blipFill>
            </p:spPr>
            <p:txBody>
              <a:bodyPr/>
              <a:lstStyle/>
              <a:p>
                <a:r>
                  <a:rPr lang="zh-TW" altLang="en-US">
                    <a:noFill/>
                  </a:rPr>
                  <a:t> </a:t>
                </a:r>
                <a:endParaRPr lang="zh-TW" altLang="en-US">
                  <a:noFill/>
                </a:endParaRPr>
              </a:p>
            </p:txBody>
          </p:sp>
        </mc:Fallback>
      </mc:AlternateContent>
      <p:cxnSp>
        <p:nvCxnSpPr>
          <p:cNvPr id="23" name="直線單箭頭接點 22"/>
          <p:cNvCxnSpPr/>
          <p:nvPr/>
        </p:nvCxnSpPr>
        <p:spPr>
          <a:xfrm flipV="1">
            <a:off x="2822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2240019" y="4619649"/>
            <a:ext cx="605585"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2240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3050127" y="3795864"/>
            <a:ext cx="715161" cy="813431"/>
            <a:chOff x="1526126" y="3795863"/>
            <a:chExt cx="715161" cy="813431"/>
          </a:xfrm>
        </p:grpSpPr>
        <p:sp>
          <p:nvSpPr>
            <p:cNvPr id="27" name="矩形 26"/>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8" name="文字方塊 27">
                  <a:extLst>
                    <a:ext uri="{FF2B5EF4-FFF2-40B4-BE49-F238E27FC236}">
                      <a14:artisticCrisscrossEtching id="{386822B1-82CE-447D-9345-3E887910CB93}"/>
                    </a:ext>
                  </a:extLst>
                </p:cNvPr>
                <p:cNvSpPr txBox="1"/>
                <p:nvPr/>
              </p:nvSpPr>
              <p:spPr>
                <a:xfrm>
                  <a:off x="1526126" y="383340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13" name="文字方塊 112"/>
                <p:cNvSpPr txBox="1">
                  <a:spLocks noRot="1" noChangeAspect="1" noMove="1" noResize="1" noEditPoints="1" noAdjustHandles="1" noChangeArrowheads="1" noChangeShapeType="1" noTextEdit="1"/>
                </p:cNvSpPr>
                <p:nvPr/>
              </p:nvSpPr>
              <p:spPr>
                <a:xfrm>
                  <a:off x="1526126" y="3833406"/>
                  <a:ext cx="715161" cy="470000"/>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cxnSp>
          <p:nvCxnSpPr>
            <p:cNvPr id="29" name="直線單箭頭接點 28"/>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1" name="文字方塊 30">
                <a:extLst>
                  <a:ext uri="{FF2B5EF4-FFF2-40B4-BE49-F238E27FC236}">
                    <a14:artisticCrisscrossEtching id="{75F076CC-997D-439A-97BB-F427E3D8B22B}"/>
                  </a:ext>
                </a:extLst>
              </p:cNvPr>
              <p:cNvSpPr txBox="1"/>
              <p:nvPr/>
            </p:nvSpPr>
            <p:spPr>
              <a:xfrm>
                <a:off x="4764235" y="38267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31" name="文字方塊 30"/>
              <p:cNvSpPr txBox="1">
                <a:spLocks noRot="1" noChangeAspect="1" noMove="1" noResize="1" noEditPoints="1" noAdjustHandles="1" noChangeArrowheads="1" noChangeShapeType="1" noTextEdit="1"/>
              </p:cNvSpPr>
              <p:nvPr/>
            </p:nvSpPr>
            <p:spPr>
              <a:xfrm>
                <a:off x="4764235" y="3826750"/>
                <a:ext cx="715161" cy="47000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cxnSp>
        <p:nvCxnSpPr>
          <p:cNvPr id="32" name="直線單箭頭接點 31"/>
          <p:cNvCxnSpPr/>
          <p:nvPr/>
        </p:nvCxnSpPr>
        <p:spPr>
          <a:xfrm flipV="1">
            <a:off x="5098307" y="432288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p:cNvGrpSpPr/>
          <p:nvPr/>
        </p:nvGrpSpPr>
        <p:grpSpPr>
          <a:xfrm>
            <a:off x="5098307" y="3778933"/>
            <a:ext cx="943192" cy="823786"/>
            <a:chOff x="3574307" y="3778933"/>
            <a:chExt cx="943192" cy="823786"/>
          </a:xfrm>
        </p:grpSpPr>
        <p:sp>
          <p:nvSpPr>
            <p:cNvPr id="34" name="矩形 33"/>
            <p:cNvSpPr/>
            <p:nvPr/>
          </p:nvSpPr>
          <p:spPr>
            <a:xfrm>
              <a:off x="3994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5" name="文字方塊 34">
                  <a:extLst>
                    <a:ext uri="{FF2B5EF4-FFF2-40B4-BE49-F238E27FC236}">
                      <a14:artisticCrisscrossEtching id="{4337648A-B71A-4B01-B015-FBABA13F7981}"/>
                    </a:ext>
                  </a:extLst>
                </p:cNvPr>
                <p:cNvSpPr txBox="1"/>
                <p:nvPr/>
              </p:nvSpPr>
              <p:spPr>
                <a:xfrm>
                  <a:off x="3802338" y="38164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38" name="文字方塊 137"/>
                <p:cNvSpPr txBox="1">
                  <a:spLocks noRot="1" noChangeAspect="1" noMove="1" noResize="1" noEditPoints="1" noAdjustHandles="1" noChangeArrowheads="1" noChangeShapeType="1" noTextEdit="1"/>
                </p:cNvSpPr>
                <p:nvPr/>
              </p:nvSpPr>
              <p:spPr>
                <a:xfrm>
                  <a:off x="3802338" y="3816476"/>
                  <a:ext cx="715161" cy="470000"/>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cxnSp>
          <p:nvCxnSpPr>
            <p:cNvPr id="36" name="直線單箭頭接點 35"/>
            <p:cNvCxnSpPr/>
            <p:nvPr/>
          </p:nvCxnSpPr>
          <p:spPr>
            <a:xfrm>
              <a:off x="3574307" y="4602719"/>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4138097" y="432087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9" name="文字方塊 38">
                <a:extLst>
                  <a:ext uri="{FF2B5EF4-FFF2-40B4-BE49-F238E27FC236}">
                    <a14:artisticCrisscrossEtching id="{FCFE0F78-F91C-49A4-92E6-166E3C7FDAE7}"/>
                  </a:ext>
                </a:extLst>
              </p:cNvPr>
              <p:cNvSpPr txBox="1"/>
              <p:nvPr/>
            </p:nvSpPr>
            <p:spPr>
              <a:xfrm>
                <a:off x="7008351"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9" name="文字方塊 38"/>
              <p:cNvSpPr txBox="1">
                <a:spLocks noRot="1" noChangeAspect="1" noMove="1" noResize="1" noEditPoints="1" noAdjustHandles="1" noChangeArrowheads="1" noChangeShapeType="1" noTextEdit="1"/>
              </p:cNvSpPr>
              <p:nvPr/>
            </p:nvSpPr>
            <p:spPr>
              <a:xfrm>
                <a:off x="7008351" y="3837344"/>
                <a:ext cx="715161" cy="470000"/>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cxnSp>
        <p:nvCxnSpPr>
          <p:cNvPr id="40" name="直線單箭頭接點 39"/>
          <p:cNvCxnSpPr/>
          <p:nvPr/>
        </p:nvCxnSpPr>
        <p:spPr>
          <a:xfrm flipV="1">
            <a:off x="7342423" y="4333474"/>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1" name="群組 40"/>
          <p:cNvGrpSpPr/>
          <p:nvPr/>
        </p:nvGrpSpPr>
        <p:grpSpPr>
          <a:xfrm>
            <a:off x="7342423" y="3789527"/>
            <a:ext cx="943192" cy="823786"/>
            <a:chOff x="5818423" y="3789527"/>
            <a:chExt cx="943192" cy="823786"/>
          </a:xfrm>
        </p:grpSpPr>
        <p:sp>
          <p:nvSpPr>
            <p:cNvPr id="42" name="矩形 41"/>
            <p:cNvSpPr/>
            <p:nvPr/>
          </p:nvSpPr>
          <p:spPr>
            <a:xfrm>
              <a:off x="6238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3" name="文字方塊 42">
                  <a:extLst>
                    <a:ext uri="{FF2B5EF4-FFF2-40B4-BE49-F238E27FC236}">
                      <a14:artisticCrisscrossEtching id="{1E689B08-3C1E-49DF-A8F5-1C8EE2ABDE1A}"/>
                    </a:ext>
                  </a:extLst>
                </p:cNvPr>
                <p:cNvSpPr txBox="1"/>
                <p:nvPr/>
              </p:nvSpPr>
              <p:spPr>
                <a:xfrm>
                  <a:off x="6046454" y="382707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61" name="文字方塊 160"/>
                <p:cNvSpPr txBox="1">
                  <a:spLocks noRot="1" noChangeAspect="1" noMove="1" noResize="1" noEditPoints="1" noAdjustHandles="1" noChangeArrowheads="1" noChangeShapeType="1" noTextEdit="1"/>
                </p:cNvSpPr>
                <p:nvPr/>
              </p:nvSpPr>
              <p:spPr>
                <a:xfrm>
                  <a:off x="6046454" y="3827070"/>
                  <a:ext cx="715161" cy="470000"/>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cxnSp>
          <p:nvCxnSpPr>
            <p:cNvPr id="44" name="直線單箭頭接點 43"/>
            <p:cNvCxnSpPr/>
            <p:nvPr/>
          </p:nvCxnSpPr>
          <p:spPr>
            <a:xfrm>
              <a:off x="5818423" y="4613313"/>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p:nvPr/>
        </p:nvCxnSpPr>
        <p:spPr>
          <a:xfrm flipV="1">
            <a:off x="7906213" y="433146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7" name="文字方塊 46">
                <a:extLst>
                  <a:ext uri="{FF2B5EF4-FFF2-40B4-BE49-F238E27FC236}">
                    <a14:artisticCrisscrossEtching id="{0CF5321C-9221-4AD6-91FE-85888FE0BA1A}"/>
                  </a:ext>
                </a:extLst>
              </p:cNvPr>
              <p:cNvSpPr txBox="1"/>
              <p:nvPr/>
            </p:nvSpPr>
            <p:spPr>
              <a:xfrm>
                <a:off x="9261055"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47" name="文字方塊 46"/>
              <p:cNvSpPr txBox="1">
                <a:spLocks noRot="1" noChangeAspect="1" noMove="1" noResize="1" noEditPoints="1" noAdjustHandles="1" noChangeArrowheads="1" noChangeShapeType="1" noTextEdit="1"/>
              </p:cNvSpPr>
              <p:nvPr/>
            </p:nvSpPr>
            <p:spPr>
              <a:xfrm>
                <a:off x="9261055" y="3850933"/>
                <a:ext cx="715161" cy="461665"/>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p:cxnSp>
        <p:nvCxnSpPr>
          <p:cNvPr id="48" name="直線單箭頭接點 47"/>
          <p:cNvCxnSpPr/>
          <p:nvPr/>
        </p:nvCxnSpPr>
        <p:spPr>
          <a:xfrm flipV="1">
            <a:off x="9595127" y="4347062"/>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p:cNvGrpSpPr/>
          <p:nvPr/>
        </p:nvGrpSpPr>
        <p:grpSpPr>
          <a:xfrm>
            <a:off x="9607459" y="3803115"/>
            <a:ext cx="930860" cy="823786"/>
            <a:chOff x="8083459" y="3803115"/>
            <a:chExt cx="930860" cy="823786"/>
          </a:xfrm>
        </p:grpSpPr>
        <p:sp>
          <p:nvSpPr>
            <p:cNvPr id="50" name="矩形 49"/>
            <p:cNvSpPr/>
            <p:nvPr/>
          </p:nvSpPr>
          <p:spPr>
            <a:xfrm>
              <a:off x="8490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1" name="文字方塊 50">
                  <a:extLst>
                    <a:ext uri="{FF2B5EF4-FFF2-40B4-BE49-F238E27FC236}">
                      <a14:artisticCrisscrossEtching id="{E099C34E-C113-4E60-9FD0-5C167D7DAAE3}"/>
                    </a:ext>
                  </a:extLst>
                </p:cNvPr>
                <p:cNvSpPr txBox="1"/>
                <p:nvPr/>
              </p:nvSpPr>
              <p:spPr>
                <a:xfrm>
                  <a:off x="8299158" y="384065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51" name="文字方塊 50"/>
                <p:cNvSpPr txBox="1">
                  <a:spLocks noRot="1" noChangeAspect="1" noMove="1" noResize="1" noEditPoints="1" noAdjustHandles="1" noChangeArrowheads="1" noChangeShapeType="1" noTextEdit="1"/>
                </p:cNvSpPr>
                <p:nvPr/>
              </p:nvSpPr>
              <p:spPr>
                <a:xfrm>
                  <a:off x="8299158" y="3840658"/>
                  <a:ext cx="715161" cy="461665"/>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cxnSp>
          <p:nvCxnSpPr>
            <p:cNvPr id="52" name="直線單箭頭接點 51"/>
            <p:cNvCxnSpPr/>
            <p:nvPr/>
          </p:nvCxnSpPr>
          <p:spPr>
            <a:xfrm>
              <a:off x="8083459" y="4626901"/>
              <a:ext cx="551458"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8634917" y="434505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4" name="直線單箭頭接點 53"/>
          <p:cNvCxnSpPr/>
          <p:nvPr/>
        </p:nvCxnSpPr>
        <p:spPr>
          <a:xfrm>
            <a:off x="2240019" y="4619649"/>
            <a:ext cx="58207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6" name="矩形 55"/>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7" name="矩形 56"/>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8" name="矩形 57"/>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9" name="文字方塊 58">
                <a:extLst>
                  <a:ext uri="{FF2B5EF4-FFF2-40B4-BE49-F238E27FC236}">
                    <a14:artisticCrisscrossEtching id="{65EAD9E2-2B5C-45F6-AC57-7889F57D10AA}"/>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59" name="文字方塊 58"/>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0" name="文字方塊 59">
                <a:extLst>
                  <a:ext uri="{FF2B5EF4-FFF2-40B4-BE49-F238E27FC236}">
                    <a14:artisticCrisscrossEtching id="{24449688-3CE4-49AD-8C1C-A679732334CB}"/>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60" name="文字方塊 59"/>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1" name="文字方塊 60">
                <a:extLst>
                  <a:ext uri="{FF2B5EF4-FFF2-40B4-BE49-F238E27FC236}">
                    <a14:artisticCrisscrossEtching id="{B6AE5916-029F-4561-BB65-882507A48B03}"/>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61" name="文字方塊 60"/>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2" name="文字方塊 61">
                <a:extLst>
                  <a:ext uri="{FF2B5EF4-FFF2-40B4-BE49-F238E27FC236}">
                    <a14:artisticCrisscrossEtching id="{DF2F21AD-C212-41C0-B0C7-824F7735BE94}"/>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62" name="文字方塊 61"/>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p:grpSp>
        <p:nvGrpSpPr>
          <p:cNvPr id="63" name="群組 62"/>
          <p:cNvGrpSpPr/>
          <p:nvPr/>
        </p:nvGrpSpPr>
        <p:grpSpPr>
          <a:xfrm>
            <a:off x="2481449" y="1265687"/>
            <a:ext cx="715161" cy="605813"/>
            <a:chOff x="635402" y="1337615"/>
            <a:chExt cx="715161" cy="605813"/>
          </a:xfrm>
        </p:grpSpPr>
        <p:sp>
          <p:nvSpPr>
            <p:cNvPr id="64" name="矩形 63"/>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5" name="文字方塊 64">
                  <a:extLst>
                    <a:ext uri="{FF2B5EF4-FFF2-40B4-BE49-F238E27FC236}">
                      <a14:artisticCrisscrossEtching id="{46D8094F-A113-40B1-8A70-B1B68D6E616A}"/>
                    </a:ext>
                  </a:extLst>
                </p:cNvPr>
                <p:cNvSpPr txBox="1"/>
                <p:nvPr/>
              </p:nvSpPr>
              <p:spPr>
                <a:xfrm>
                  <a:off x="635402" y="141713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96" name="文字方塊 195"/>
                <p:cNvSpPr txBox="1">
                  <a:spLocks noRot="1" noChangeAspect="1" noMove="1" noResize="1" noEditPoints="1" noAdjustHandles="1" noChangeArrowheads="1" noChangeShapeType="1" noTextEdit="1"/>
                </p:cNvSpPr>
                <p:nvPr/>
              </p:nvSpPr>
              <p:spPr>
                <a:xfrm>
                  <a:off x="635402" y="1417137"/>
                  <a:ext cx="715161" cy="470000"/>
                </a:xfrm>
                <a:prstGeom prst="rect">
                  <a:avLst/>
                </a:prstGeom>
                <a:blipFill rotWithShape="1">
                  <a:blip r:embed="rId18"/>
                  <a:stretch>
                    <a:fillRect/>
                  </a:stretch>
                </a:blipFill>
              </p:spPr>
              <p:txBody>
                <a:bodyPr/>
                <a:lstStyle/>
                <a:p>
                  <a:r>
                    <a:rPr lang="zh-TW" altLang="en-US">
                      <a:noFill/>
                    </a:rPr>
                    <a:t> </a:t>
                  </a:r>
                  <a:endParaRPr lang="zh-TW" altLang="en-US">
                    <a:noFill/>
                  </a:endParaRPr>
                </a:p>
              </p:txBody>
            </p:sp>
          </mc:Fallback>
        </mc:AlternateContent>
      </p:grpSp>
      <p:cxnSp>
        <p:nvCxnSpPr>
          <p:cNvPr id="66" name="直線單箭頭接點 65"/>
          <p:cNvCxnSpPr>
            <a:endCxn id="68"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3235639" y="2567445"/>
            <a:ext cx="298383" cy="310013"/>
            <a:chOff x="-105878" y="1740168"/>
            <a:chExt cx="461666" cy="461665"/>
          </a:xfrm>
        </p:grpSpPr>
        <p:sp>
          <p:nvSpPr>
            <p:cNvPr id="68" name="矩形 67"/>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69" name="群組 68"/>
            <p:cNvGrpSpPr/>
            <p:nvPr/>
          </p:nvGrpSpPr>
          <p:grpSpPr>
            <a:xfrm rot="21265833">
              <a:off x="-30571" y="1828628"/>
              <a:ext cx="317144" cy="302092"/>
              <a:chOff x="-43095" y="1828685"/>
              <a:chExt cx="317144" cy="302092"/>
            </a:xfrm>
          </p:grpSpPr>
          <p:cxnSp>
            <p:nvCxnSpPr>
              <p:cNvPr id="70" name="直線接點 69"/>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2" name="直線單箭頭接點 71"/>
          <p:cNvCxnSpPr>
            <a:endCxn id="74"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群組 72"/>
          <p:cNvGrpSpPr/>
          <p:nvPr/>
        </p:nvGrpSpPr>
        <p:grpSpPr>
          <a:xfrm>
            <a:off x="5498218" y="2575023"/>
            <a:ext cx="298383" cy="310013"/>
            <a:chOff x="-105878" y="1740168"/>
            <a:chExt cx="461666" cy="461665"/>
          </a:xfrm>
        </p:grpSpPr>
        <p:sp>
          <p:nvSpPr>
            <p:cNvPr id="74" name="矩形 73"/>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75" name="群組 74"/>
            <p:cNvGrpSpPr/>
            <p:nvPr/>
          </p:nvGrpSpPr>
          <p:grpSpPr>
            <a:xfrm rot="21265833">
              <a:off x="-30571" y="1828628"/>
              <a:ext cx="317144" cy="302092"/>
              <a:chOff x="-43095" y="1828685"/>
              <a:chExt cx="317144" cy="302092"/>
            </a:xfrm>
          </p:grpSpPr>
          <p:cxnSp>
            <p:nvCxnSpPr>
              <p:cNvPr id="76" name="直線接點 75"/>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接點 76"/>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8" name="直線單箭頭接點 77"/>
          <p:cNvCxnSpPr>
            <a:endCxn id="80"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群組 78"/>
          <p:cNvGrpSpPr/>
          <p:nvPr/>
        </p:nvGrpSpPr>
        <p:grpSpPr>
          <a:xfrm>
            <a:off x="7759641" y="2591013"/>
            <a:ext cx="298383" cy="310013"/>
            <a:chOff x="-105878" y="1740168"/>
            <a:chExt cx="461666" cy="461665"/>
          </a:xfrm>
        </p:grpSpPr>
        <p:sp>
          <p:nvSpPr>
            <p:cNvPr id="80" name="矩形 79"/>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81" name="群組 80"/>
            <p:cNvGrpSpPr/>
            <p:nvPr/>
          </p:nvGrpSpPr>
          <p:grpSpPr>
            <a:xfrm rot="21265833">
              <a:off x="-30571" y="1828628"/>
              <a:ext cx="317144" cy="302092"/>
              <a:chOff x="-43095" y="1828685"/>
              <a:chExt cx="317144" cy="302092"/>
            </a:xfrm>
          </p:grpSpPr>
          <p:cxnSp>
            <p:nvCxnSpPr>
              <p:cNvPr id="82" name="直線接點 81"/>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接點 82"/>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4" name="直線單箭頭接點 83"/>
          <p:cNvCxnSpPr>
            <a:endCxn id="86"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p:cNvGrpSpPr/>
          <p:nvPr/>
        </p:nvGrpSpPr>
        <p:grpSpPr>
          <a:xfrm>
            <a:off x="9989741" y="2607696"/>
            <a:ext cx="298383" cy="310013"/>
            <a:chOff x="-105878" y="1740168"/>
            <a:chExt cx="461666" cy="461665"/>
          </a:xfrm>
        </p:grpSpPr>
        <p:sp>
          <p:nvSpPr>
            <p:cNvPr id="86" name="矩形 85"/>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87" name="群組 86"/>
            <p:cNvGrpSpPr/>
            <p:nvPr/>
          </p:nvGrpSpPr>
          <p:grpSpPr>
            <a:xfrm rot="21265833">
              <a:off x="-30571" y="1828628"/>
              <a:ext cx="317144" cy="302092"/>
              <a:chOff x="-43095" y="1828685"/>
              <a:chExt cx="317144" cy="302092"/>
            </a:xfrm>
          </p:grpSpPr>
          <p:cxnSp>
            <p:nvCxnSpPr>
              <p:cNvPr id="88" name="直線接點 87"/>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接點 88"/>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0" name="直線單箭頭接點 89"/>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H="1" flipV="1">
            <a:off x="5640138" y="1576041"/>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7906507" y="1576041"/>
            <a:ext cx="6925" cy="1005272"/>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endCxn id="68"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H="1">
            <a:off x="3050126" y="1568592"/>
            <a:ext cx="707782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9" name="文字方塊 98">
                <a:extLst>
                  <a:ext uri="{FF2B5EF4-FFF2-40B4-BE49-F238E27FC236}">
                    <a14:artisticCrisscrossEtching id="{5B2BD841-E7DC-4761-B886-263C1D291728}"/>
                  </a:ext>
                </a:extLst>
              </p:cNvPr>
              <p:cNvSpPr txBox="1"/>
              <p:nvPr/>
            </p:nvSpPr>
            <p:spPr>
              <a:xfrm>
                <a:off x="8121505" y="331012"/>
                <a:ext cx="2494273"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𝒃</m:t>
                          </m:r>
                        </m:e>
                        <m:sup>
                          <m:r>
                            <a:rPr lang="en-US" altLang="zh-TW" sz="2800" b="1" i="1">
                              <a:latin typeface="Cambria Math" panose="02040503050406030204" pitchFamily="18" charset="0"/>
                            </a:rPr>
                            <m:t>𝟏</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Sup>
                            <m:sSubSupPr>
                              <m:ctrlPr>
                                <a:rPr lang="en-US" altLang="zh-TW" sz="2800" i="1">
                                  <a:latin typeface="Cambria Math" panose="02040503050406030204" pitchFamily="18" charset="0"/>
                                </a:rPr>
                              </m:ctrlPr>
                            </m:sSubSupPr>
                            <m:e>
                              <m:r>
                                <a:rPr lang="zh-TW" altLang="en-US" sz="2800" i="1">
                                  <a:latin typeface="Cambria Math" panose="02040503050406030204" pitchFamily="18" charset="0"/>
                                </a:rPr>
                                <m:t>𝛼</m:t>
                              </m:r>
                            </m:e>
                            <m:sub>
                              <m:r>
                                <a:rPr lang="en-US" altLang="zh-TW" sz="2800" i="1">
                                  <a:latin typeface="Cambria Math" panose="02040503050406030204" pitchFamily="18" charset="0"/>
                                </a:rPr>
                                <m:t>1,</m:t>
                              </m:r>
                              <m:r>
                                <a:rPr lang="en-US" altLang="zh-TW" sz="2800" i="1">
                                  <a:latin typeface="Cambria Math" panose="02040503050406030204" pitchFamily="18" charset="0"/>
                                </a:rPr>
                                <m:t>𝑖</m:t>
                              </m:r>
                            </m:sub>
                            <m:sup>
                              <m:r>
                                <a:rPr lang="en-US" altLang="zh-TW" sz="2800" i="1">
                                  <a:latin typeface="Cambria Math" panose="02040503050406030204" pitchFamily="18" charset="0"/>
                                </a:rPr>
                                <m:t>′</m:t>
                              </m:r>
                            </m:sup>
                          </m:sSubSup>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𝒗</m:t>
                              </m:r>
                            </m:e>
                            <m:sup>
                              <m:r>
                                <a:rPr lang="en-US" altLang="zh-TW" sz="2800" b="1" i="1">
                                  <a:latin typeface="Cambria Math" panose="02040503050406030204" pitchFamily="18" charset="0"/>
                                </a:rPr>
                                <m:t>𝒊</m:t>
                              </m:r>
                            </m:sup>
                          </m:sSup>
                          <m:r>
                            <m:rPr>
                              <m:nor/>
                            </m:rPr>
                            <a:rPr lang="zh-TW" altLang="en-US" sz="2800" b="1" dirty="0"/>
                            <m:t> </m:t>
                          </m:r>
                        </m:e>
                      </m:nary>
                    </m:oMath>
                  </m:oMathPara>
                </a14:m>
                <a:endParaRPr lang="zh-TW" altLang="en-US" sz="2800" dirty="0"/>
              </a:p>
            </p:txBody>
          </p:sp>
        </mc:Choice>
        <mc:Fallback>
          <p:sp>
            <p:nvSpPr>
              <p:cNvPr id="99" name="文字方塊 98"/>
              <p:cNvSpPr txBox="1">
                <a:spLocks noRot="1" noChangeAspect="1" noMove="1" noResize="1" noEditPoints="1" noAdjustHandles="1" noChangeArrowheads="1" noChangeShapeType="1" noTextEdit="1"/>
              </p:cNvSpPr>
              <p:nvPr/>
            </p:nvSpPr>
            <p:spPr>
              <a:xfrm>
                <a:off x="8121505" y="331012"/>
                <a:ext cx="2494273" cy="1045543"/>
              </a:xfrm>
              <a:prstGeom prst="rect">
                <a:avLst/>
              </a:prstGeom>
              <a:blipFill rotWithShape="1">
                <a:blip r:embed="rId19"/>
                <a:stretch>
                  <a:fillRect/>
                </a:stretch>
              </a:blipFill>
            </p:spPr>
            <p:txBody>
              <a:bodyPr/>
              <a:lstStyle/>
              <a:p>
                <a:r>
                  <a:rPr lang="zh-TW" altLang="en-US">
                    <a:noFill/>
                  </a:rPr>
                  <a:t> </a:t>
                </a:r>
                <a:endParaRPr lang="zh-TW" altLang="en-US">
                  <a:noFill/>
                </a:endParaRPr>
              </a:p>
            </p:txBody>
          </p:sp>
        </mc:Fallback>
      </mc:AlternateContent>
      <p:sp>
        <p:nvSpPr>
          <p:cNvPr id="100" name="文字方塊 99"/>
          <p:cNvSpPr txBox="1"/>
          <p:nvPr/>
        </p:nvSpPr>
        <p:spPr>
          <a:xfrm>
            <a:off x="1789076" y="599562"/>
            <a:ext cx="6556338" cy="461665"/>
          </a:xfrm>
          <a:prstGeom prst="rect">
            <a:avLst/>
          </a:prstGeom>
          <a:noFill/>
        </p:spPr>
        <p:txBody>
          <a:bodyPr wrap="square" rtlCol="0">
            <a:spAutoFit/>
          </a:bodyPr>
          <a:lstStyle/>
          <a:p>
            <a:r>
              <a:rPr lang="en-US" altLang="zh-TW" sz="2400" dirty="0">
                <a:solidFill>
                  <a:srgbClr val="00B0F0"/>
                </a:solidFill>
              </a:rPr>
              <a:t>Extract information based on attention scores</a:t>
            </a:r>
            <a:endParaRPr lang="zh-TW" altLang="en-US" sz="2400" dirty="0">
              <a:solidFill>
                <a:srgbClr val="00B0F0"/>
              </a:solidFill>
            </a:endParaRPr>
          </a:p>
        </p:txBody>
      </p:sp>
      <mc:AlternateContent xmlns:mc="http://schemas.openxmlformats.org/markup-compatibility/2006">
        <mc:Choice xmlns:a14="http://schemas.microsoft.com/office/drawing/2010/main" Requires="a14">
          <p:sp>
            <p:nvSpPr>
              <p:cNvPr id="101" name="文字方塊 100">
                <a:extLst>
                  <a:ext uri="{FF2B5EF4-FFF2-40B4-BE49-F238E27FC236}">
                    <a14:artisticCrisscrossEtching id="{F8C83EB4-C979-4F99-BE47-48F18F07046E}"/>
                  </a:ext>
                </a:extLst>
              </p:cNvPr>
              <p:cNvSpPr txBox="1"/>
              <p:nvPr/>
            </p:nvSpPr>
            <p:spPr>
              <a:xfrm>
                <a:off x="2107404" y="5734218"/>
                <a:ext cx="161121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01" name="文字方塊 100"/>
              <p:cNvSpPr txBox="1">
                <a:spLocks noRot="1" noChangeAspect="1" noMove="1" noResize="1" noEditPoints="1" noAdjustHandles="1" noChangeArrowheads="1" noChangeShapeType="1" noTextEdit="1"/>
              </p:cNvSpPr>
              <p:nvPr/>
            </p:nvSpPr>
            <p:spPr>
              <a:xfrm>
                <a:off x="2107404" y="5734218"/>
                <a:ext cx="1611210" cy="377667"/>
              </a:xfrm>
              <a:prstGeom prst="rect">
                <a:avLst/>
              </a:prstGeom>
              <a:blipFill rotWithShape="1">
                <a:blip r:embed="rId20"/>
                <a:stretch>
                  <a:fillRect l="-2273" r="-1136" b="-806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2" name="文字方塊 101">
                <a:extLst>
                  <a:ext uri="{FF2B5EF4-FFF2-40B4-BE49-F238E27FC236}">
                    <a14:artisticCrisscrossEtching id="{136F90C1-B140-4871-A6BC-52172941FF42}"/>
                  </a:ext>
                </a:extLst>
              </p:cNvPr>
              <p:cNvSpPr txBox="1"/>
              <p:nvPr/>
            </p:nvSpPr>
            <p:spPr>
              <a:xfrm>
                <a:off x="4297226" y="5757116"/>
                <a:ext cx="161121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02" name="文字方塊 101"/>
              <p:cNvSpPr txBox="1">
                <a:spLocks noRot="1" noChangeAspect="1" noMove="1" noResize="1" noEditPoints="1" noAdjustHandles="1" noChangeArrowheads="1" noChangeShapeType="1" noTextEdit="1"/>
              </p:cNvSpPr>
              <p:nvPr/>
            </p:nvSpPr>
            <p:spPr>
              <a:xfrm>
                <a:off x="4297226" y="5757116"/>
                <a:ext cx="1611210" cy="377667"/>
              </a:xfrm>
              <a:prstGeom prst="rect">
                <a:avLst/>
              </a:prstGeom>
              <a:blipFill rotWithShape="1">
                <a:blip r:embed="rId21"/>
                <a:stretch>
                  <a:fillRect l="-2273" r="-1136" b="-967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3" name="文字方塊 102">
                <a:extLst>
                  <a:ext uri="{FF2B5EF4-FFF2-40B4-BE49-F238E27FC236}">
                    <a14:artisticCrisscrossEtching id="{7C1ED4DA-A692-4E0E-A7F3-04B06F6FA7BE}"/>
                  </a:ext>
                </a:extLst>
              </p:cNvPr>
              <p:cNvSpPr txBox="1"/>
              <p:nvPr/>
            </p:nvSpPr>
            <p:spPr>
              <a:xfrm>
                <a:off x="6559980" y="5757115"/>
                <a:ext cx="161121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03" name="文字方塊 102"/>
              <p:cNvSpPr txBox="1">
                <a:spLocks noRot="1" noChangeAspect="1" noMove="1" noResize="1" noEditPoints="1" noAdjustHandles="1" noChangeArrowheads="1" noChangeShapeType="1" noTextEdit="1"/>
              </p:cNvSpPr>
              <p:nvPr/>
            </p:nvSpPr>
            <p:spPr>
              <a:xfrm>
                <a:off x="6559980" y="5757115"/>
                <a:ext cx="1611210" cy="377667"/>
              </a:xfrm>
              <a:prstGeom prst="rect">
                <a:avLst/>
              </a:prstGeom>
              <a:blipFill rotWithShape="1">
                <a:blip r:embed="rId22"/>
                <a:stretch>
                  <a:fillRect l="-1894" r="-1136" b="-967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4" name="文字方塊 103">
                <a:extLst>
                  <a:ext uri="{FF2B5EF4-FFF2-40B4-BE49-F238E27FC236}">
                    <a14:artisticCrisscrossEtching id="{5F9BAD5A-2380-42F1-9313-A07B6A649FB0}"/>
                  </a:ext>
                </a:extLst>
              </p:cNvPr>
              <p:cNvSpPr txBox="1"/>
              <p:nvPr/>
            </p:nvSpPr>
            <p:spPr>
              <a:xfrm>
                <a:off x="8784148" y="5757113"/>
                <a:ext cx="16336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smtClean="0">
                              <a:latin typeface="Cambria Math" panose="02040503050406030204" pitchFamily="18" charset="0"/>
                            </a:rPr>
                            <m:t>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104" name="文字方塊 103"/>
              <p:cNvSpPr txBox="1">
                <a:spLocks noRot="1" noChangeAspect="1" noMove="1" noResize="1" noEditPoints="1" noAdjustHandles="1" noChangeArrowheads="1" noChangeShapeType="1" noTextEdit="1"/>
              </p:cNvSpPr>
              <p:nvPr/>
            </p:nvSpPr>
            <p:spPr>
              <a:xfrm>
                <a:off x="8784148" y="5757113"/>
                <a:ext cx="1633652" cy="369332"/>
              </a:xfrm>
              <a:prstGeom prst="rect">
                <a:avLst/>
              </a:prstGeom>
              <a:blipFill rotWithShape="1">
                <a:blip r:embed="rId23"/>
                <a:stretch>
                  <a:fillRect l="-2239" b="-9836"/>
                </a:stretch>
              </a:blipFill>
            </p:spPr>
            <p:txBody>
              <a:bodyPr/>
              <a:lstStyle/>
              <a:p>
                <a:r>
                  <a:rPr lang="zh-TW" altLang="en-US">
                    <a:noFill/>
                  </a:rPr>
                  <a:t> </a:t>
                </a:r>
                <a:endParaRPr lang="zh-TW" altLang="en-US">
                  <a:noFill/>
                </a:endParaRPr>
              </a:p>
            </p:txBody>
          </p:sp>
        </mc:Fallback>
      </mc:AlternateContent>
      <p:cxnSp>
        <p:nvCxnSpPr>
          <p:cNvPr id="105" name="直線單箭頭接點 104"/>
          <p:cNvCxnSpPr/>
          <p:nvPr/>
        </p:nvCxnSpPr>
        <p:spPr>
          <a:xfrm>
            <a:off x="2845603" y="4638570"/>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文字方塊 105"/>
          <p:cNvSpPr txBox="1"/>
          <p:nvPr/>
        </p:nvSpPr>
        <p:spPr>
          <a:xfrm>
            <a:off x="8229489" y="2184348"/>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107" name="文字方塊 106"/>
          <p:cNvSpPr txBox="1"/>
          <p:nvPr/>
        </p:nvSpPr>
        <p:spPr>
          <a:xfrm>
            <a:off x="8268537" y="4905697"/>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108" name="文字方塊 107"/>
          <p:cNvSpPr txBox="1"/>
          <p:nvPr/>
        </p:nvSpPr>
        <p:spPr>
          <a:xfrm>
            <a:off x="8229489" y="5711775"/>
            <a:ext cx="496359" cy="400110"/>
          </a:xfrm>
          <a:prstGeom prst="rect">
            <a:avLst/>
          </a:prstGeom>
          <a:noFill/>
        </p:spPr>
        <p:txBody>
          <a:bodyPr wrap="square" rtlCol="0">
            <a:spAutoFit/>
          </a:bodyPr>
          <a:lstStyle/>
          <a:p>
            <a:r>
              <a:rPr lang="en-US" altLang="zh-TW" sz="2000" dirty="0"/>
              <a:t>. . .</a:t>
            </a:r>
            <a:endParaRPr lang="zh-TW" altLang="en-US" sz="20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1" grpId="0"/>
      <p:bldP spid="102" grpId="0"/>
      <p:bldP spid="103" grpId="0"/>
      <p:bldP spid="104" grpId="0"/>
      <p:bldP spid="108" grpId="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線單箭頭接點 1"/>
          <p:cNvCxnSpPr/>
          <p:nvPr/>
        </p:nvCxnSpPr>
        <p:spPr>
          <a:xfrm flipH="1" flipV="1">
            <a:off x="4829669" y="279754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線單箭頭接點 2"/>
          <p:cNvCxnSpPr>
            <a:stCxn id="22" idx="0"/>
            <a:endCxn id="41" idx="5"/>
          </p:cNvCxnSpPr>
          <p:nvPr/>
        </p:nvCxnSpPr>
        <p:spPr>
          <a:xfrm flipH="1" flipV="1">
            <a:off x="2620318" y="2761336"/>
            <a:ext cx="1939394" cy="1065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單箭頭接點 3"/>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1925919" y="3795864"/>
            <a:ext cx="1839368" cy="1052823"/>
            <a:chOff x="401919" y="3795863"/>
            <a:chExt cx="1839368" cy="1052823"/>
          </a:xfrm>
        </p:grpSpPr>
        <p:sp>
          <p:nvSpPr>
            <p:cNvPr id="7" name="矩形 6"/>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 name="文字方塊 7">
                  <a:extLst>
                    <a:ext uri="{FF2B5EF4-FFF2-40B4-BE49-F238E27FC236}">
                      <a14:artisticCrisscrossEtching id="{C8A3B2ED-9752-4E17-A3B4-1DC9DECAC807}"/>
                    </a:ext>
                  </a:extLst>
                </p:cNvPr>
                <p:cNvSpPr txBox="1"/>
                <p:nvPr/>
              </p:nvSpPr>
              <p:spPr>
                <a:xfrm>
                  <a:off x="1526126" y="383340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28" name="文字方塊 27"/>
                <p:cNvSpPr txBox="1">
                  <a:spLocks noRot="1" noChangeAspect="1" noMove="1" noResize="1" noEditPoints="1" noAdjustHandles="1" noChangeArrowheads="1" noChangeShapeType="1" noTextEdit="1"/>
                </p:cNvSpPr>
                <p:nvPr/>
              </p:nvSpPr>
              <p:spPr>
                <a:xfrm>
                  <a:off x="1526126" y="3833406"/>
                  <a:ext cx="715161" cy="470000"/>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9" name="矩形 8"/>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 name="文字方塊 9">
                  <a:extLst>
                    <a:ext uri="{FF2B5EF4-FFF2-40B4-BE49-F238E27FC236}">
                      <a14:artisticCrisscrossEtching id="{BAAE129E-0F20-4EEA-B555-15D65B69EAFA}"/>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3" name="文字方塊 32"/>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11" name="矩形 10"/>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2" name="文字方塊 11">
                  <a:extLst>
                    <a:ext uri="{FF2B5EF4-FFF2-40B4-BE49-F238E27FC236}">
                      <a14:artisticCrisscrossEtching id="{438B223B-14F7-4099-91C7-25870CACA235}"/>
                    </a:ext>
                  </a:extLst>
                </p:cNvPr>
                <p:cNvSpPr txBox="1"/>
                <p:nvPr/>
              </p:nvSpPr>
              <p:spPr>
                <a:xfrm>
                  <a:off x="401919"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5" name="文字方塊 34"/>
                <p:cNvSpPr txBox="1">
                  <a:spLocks noRot="1" noChangeAspect="1" noMove="1" noResize="1" noEditPoints="1" noAdjustHandles="1" noChangeArrowheads="1" noChangeShapeType="1" noTextEdit="1"/>
                </p:cNvSpPr>
                <p:nvPr/>
              </p:nvSpPr>
              <p:spPr>
                <a:xfrm>
                  <a:off x="401919" y="3843680"/>
                  <a:ext cx="715161" cy="470000"/>
                </a:xfrm>
                <a:prstGeom prst="rect">
                  <a:avLst/>
                </a:prstGeom>
                <a:blipFill rotWithShape="1">
                  <a:blip r:embed="rId3"/>
                  <a:stretch>
                    <a:fillRect b="-11688"/>
                  </a:stretch>
                </a:blipFill>
              </p:spPr>
              <p:txBody>
                <a:bodyPr/>
                <a:lstStyle/>
                <a:p>
                  <a:r>
                    <a:rPr lang="zh-TW" altLang="en-US">
                      <a:noFill/>
                    </a:rPr>
                    <a:t> </a:t>
                  </a:r>
                  <a:endParaRPr lang="zh-TW" altLang="en-US">
                    <a:noFill/>
                  </a:endParaRPr>
                </a:p>
              </p:txBody>
            </p:sp>
          </mc:Fallback>
        </mc:AlternateContent>
        <p:cxnSp>
          <p:nvCxnSpPr>
            <p:cNvPr id="13" name="直線單箭頭接點 12"/>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8" name="文字方塊 17">
                <a:extLst>
                  <a:ext uri="{FF2B5EF4-FFF2-40B4-BE49-F238E27FC236}">
                    <a14:artisticCrisscrossEtching id="{FDCD3FB6-D9E9-4E57-B363-ADD2AEA923CC}"/>
                  </a:ext>
                </a:extLst>
              </p:cNvPr>
              <p:cNvSpPr txBox="1"/>
              <p:nvPr/>
            </p:nvSpPr>
            <p:spPr>
              <a:xfrm>
                <a:off x="5326339" y="38164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8" name="文字方塊 17"/>
              <p:cNvSpPr txBox="1">
                <a:spLocks noRot="1" noChangeAspect="1" noMove="1" noResize="1" noEditPoints="1" noAdjustHandles="1" noChangeArrowheads="1" noChangeShapeType="1" noTextEdit="1"/>
              </p:cNvSpPr>
              <p:nvPr/>
            </p:nvSpPr>
            <p:spPr>
              <a:xfrm>
                <a:off x="5326339" y="3816476"/>
                <a:ext cx="715161" cy="47000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19" name="矩形 18"/>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0" name="文字方塊 19">
                <a:extLst>
                  <a:ext uri="{FF2B5EF4-FFF2-40B4-BE49-F238E27FC236}">
                    <a14:artisticCrisscrossEtching id="{4DAEE6E5-C0D9-4042-BA17-DEB1C5A38EF6}"/>
                  </a:ext>
                </a:extLst>
              </p:cNvPr>
              <p:cNvSpPr txBox="1"/>
              <p:nvPr/>
            </p:nvSpPr>
            <p:spPr>
              <a:xfrm>
                <a:off x="4764235" y="38267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20" name="文字方塊 19"/>
              <p:cNvSpPr txBox="1">
                <a:spLocks noRot="1" noChangeAspect="1" noMove="1" noResize="1" noEditPoints="1" noAdjustHandles="1" noChangeArrowheads="1" noChangeShapeType="1" noTextEdit="1"/>
              </p:cNvSpPr>
              <p:nvPr/>
            </p:nvSpPr>
            <p:spPr>
              <a:xfrm>
                <a:off x="4764235" y="3826750"/>
                <a:ext cx="715161" cy="47000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21" name="矩形 20"/>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2" name="文字方塊 21">
                <a:extLst>
                  <a:ext uri="{FF2B5EF4-FFF2-40B4-BE49-F238E27FC236}">
                    <a14:artisticCrisscrossEtching id="{4A989B2F-333E-4CFA-8428-9B23A859F142}"/>
                  </a:ext>
                </a:extLst>
              </p:cNvPr>
              <p:cNvSpPr txBox="1"/>
              <p:nvPr/>
            </p:nvSpPr>
            <p:spPr>
              <a:xfrm>
                <a:off x="4202132" y="38267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22" name="文字方塊 21"/>
              <p:cNvSpPr txBox="1">
                <a:spLocks noRot="1" noChangeAspect="1" noMove="1" noResize="1" noEditPoints="1" noAdjustHandles="1" noChangeArrowheads="1" noChangeShapeType="1" noTextEdit="1"/>
              </p:cNvSpPr>
              <p:nvPr/>
            </p:nvSpPr>
            <p:spPr>
              <a:xfrm>
                <a:off x="4202132" y="3826750"/>
                <a:ext cx="715161" cy="470000"/>
              </a:xfrm>
              <a:prstGeom prst="rect">
                <a:avLst/>
              </a:prstGeom>
              <a:blipFill rotWithShape="1">
                <a:blip r:embed="rId6"/>
                <a:stretch>
                  <a:fillRect b="-12987"/>
                </a:stretch>
              </a:blipFill>
            </p:spPr>
            <p:txBody>
              <a:bodyPr/>
              <a:lstStyle/>
              <a:p>
                <a:r>
                  <a:rPr lang="zh-TW" altLang="en-US">
                    <a:noFill/>
                  </a:rPr>
                  <a:t> </a:t>
                </a:r>
                <a:endParaRPr lang="zh-TW" altLang="en-US">
                  <a:noFill/>
                </a:endParaRPr>
              </a:p>
            </p:txBody>
          </p:sp>
        </mc:Fallback>
      </mc:AlternateContent>
      <p:cxnSp>
        <p:nvCxnSpPr>
          <p:cNvPr id="23" name="直線單箭頭接點 22"/>
          <p:cNvCxnSpPr/>
          <p:nvPr/>
        </p:nvCxnSpPr>
        <p:spPr>
          <a:xfrm flipV="1">
            <a:off x="5098307" y="432288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5078531" y="4602719"/>
            <a:ext cx="583566"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4516230" y="432087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5662097" y="432087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8" name="文字方塊 27">
                <a:extLst>
                  <a:ext uri="{FF2B5EF4-FFF2-40B4-BE49-F238E27FC236}">
                    <a14:artisticCrisscrossEtching id="{92240FCE-4BDA-4B1E-8CEE-C063A7839A45}"/>
                  </a:ext>
                </a:extLst>
              </p:cNvPr>
              <p:cNvSpPr txBox="1"/>
              <p:nvPr/>
            </p:nvSpPr>
            <p:spPr>
              <a:xfrm>
                <a:off x="7570455" y="382707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8" name="文字方塊 7"/>
              <p:cNvSpPr txBox="1">
                <a:spLocks noRot="1" noChangeAspect="1" noMove="1" noResize="1" noEditPoints="1" noAdjustHandles="1" noChangeArrowheads="1" noChangeShapeType="1" noTextEdit="1"/>
              </p:cNvSpPr>
              <p:nvPr/>
            </p:nvSpPr>
            <p:spPr>
              <a:xfrm>
                <a:off x="7570455" y="3827070"/>
                <a:ext cx="715161" cy="470000"/>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29" name="矩形 28"/>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0" name="文字方塊 29">
                <a:extLst>
                  <a:ext uri="{FF2B5EF4-FFF2-40B4-BE49-F238E27FC236}">
                    <a14:artisticCrisscrossEtching id="{064615DD-83B0-4660-97F0-8565F4F22814}"/>
                  </a:ext>
                </a:extLst>
              </p:cNvPr>
              <p:cNvSpPr txBox="1"/>
              <p:nvPr/>
            </p:nvSpPr>
            <p:spPr>
              <a:xfrm>
                <a:off x="7008351"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0" name="文字方塊 29"/>
              <p:cNvSpPr txBox="1">
                <a:spLocks noRot="1" noChangeAspect="1" noMove="1" noResize="1" noEditPoints="1" noAdjustHandles="1" noChangeArrowheads="1" noChangeShapeType="1" noTextEdit="1"/>
              </p:cNvSpPr>
              <p:nvPr/>
            </p:nvSpPr>
            <p:spPr>
              <a:xfrm>
                <a:off x="7008351" y="3837344"/>
                <a:ext cx="715161" cy="47000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cxnSp>
        <p:nvCxnSpPr>
          <p:cNvPr id="31" name="直線單箭頭接點 30"/>
          <p:cNvCxnSpPr/>
          <p:nvPr/>
        </p:nvCxnSpPr>
        <p:spPr>
          <a:xfrm flipV="1">
            <a:off x="7342423" y="4333474"/>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7342423" y="4613313"/>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7906213" y="433146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5" name="文字方塊 34">
                <a:extLst>
                  <a:ext uri="{FF2B5EF4-FFF2-40B4-BE49-F238E27FC236}">
                    <a14:artisticCrisscrossEtching id="{4FEF0D95-24FC-4CD5-8208-4E4D032BFA44}"/>
                  </a:ext>
                </a:extLst>
              </p:cNvPr>
              <p:cNvSpPr txBox="1"/>
              <p:nvPr/>
            </p:nvSpPr>
            <p:spPr>
              <a:xfrm>
                <a:off x="9823159" y="3840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12" name="文字方塊 11"/>
              <p:cNvSpPr txBox="1">
                <a:spLocks noRot="1" noChangeAspect="1" noMove="1" noResize="1" noEditPoints="1" noAdjustHandles="1" noChangeArrowheads="1" noChangeShapeType="1" noTextEdit="1"/>
              </p:cNvSpPr>
              <p:nvPr/>
            </p:nvSpPr>
            <p:spPr>
              <a:xfrm>
                <a:off x="9823159" y="3840659"/>
                <a:ext cx="715161" cy="461665"/>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36" name="矩形 35"/>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7" name="文字方塊 36">
                <a:extLst>
                  <a:ext uri="{FF2B5EF4-FFF2-40B4-BE49-F238E27FC236}">
                    <a14:artisticCrisscrossEtching id="{659824AD-B7EA-4E81-91CC-F838AE51E27A}"/>
                  </a:ext>
                </a:extLst>
              </p:cNvPr>
              <p:cNvSpPr txBox="1"/>
              <p:nvPr/>
            </p:nvSpPr>
            <p:spPr>
              <a:xfrm>
                <a:off x="9261055"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37" name="文字方塊 36"/>
              <p:cNvSpPr txBox="1">
                <a:spLocks noRot="1" noChangeAspect="1" noMove="1" noResize="1" noEditPoints="1" noAdjustHandles="1" noChangeArrowheads="1" noChangeShapeType="1" noTextEdit="1"/>
              </p:cNvSpPr>
              <p:nvPr/>
            </p:nvSpPr>
            <p:spPr>
              <a:xfrm>
                <a:off x="9261055" y="3850933"/>
                <a:ext cx="715161" cy="461665"/>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cxnSp>
        <p:nvCxnSpPr>
          <p:cNvPr id="38" name="直線單箭頭接點 37"/>
          <p:cNvCxnSpPr/>
          <p:nvPr/>
        </p:nvCxnSpPr>
        <p:spPr>
          <a:xfrm flipV="1">
            <a:off x="9595127" y="4347062"/>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9595127" y="4626901"/>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10158917" y="434505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橢圓 41"/>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橢圓 42"/>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4" name="橢圓 43"/>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45" name="直線單箭頭接點 44"/>
          <p:cNvCxnSpPr>
            <a:stCxn id="21" idx="0"/>
            <a:endCxn id="44" idx="4"/>
          </p:cNvCxnSpPr>
          <p:nvPr/>
        </p:nvCxnSpPr>
        <p:spPr>
          <a:xfrm flipV="1">
            <a:off x="4527616" y="2830421"/>
            <a:ext cx="4783108" cy="948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21" idx="0"/>
            <a:endCxn id="43" idx="4"/>
          </p:cNvCxnSpPr>
          <p:nvPr/>
        </p:nvCxnSpPr>
        <p:spPr>
          <a:xfrm flipV="1">
            <a:off x="4527616" y="2805021"/>
            <a:ext cx="2532148" cy="973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1" idx="0"/>
            <a:endCxn id="42" idx="4"/>
          </p:cNvCxnSpPr>
          <p:nvPr/>
        </p:nvCxnSpPr>
        <p:spPr>
          <a:xfrm flipV="1">
            <a:off x="4527617" y="2796163"/>
            <a:ext cx="326739" cy="9827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789076" y="75339"/>
            <a:ext cx="2800767" cy="584775"/>
          </a:xfrm>
          <a:prstGeom prst="rect">
            <a:avLst/>
          </a:prstGeom>
        </p:spPr>
        <p:txBody>
          <a:bodyPr wrap="none">
            <a:spAutoFit/>
          </a:bodyPr>
          <a:lstStyle/>
          <a:p>
            <a:r>
              <a:rPr lang="en-US" altLang="zh-TW" sz="3200" b="1" i="1" u="sng" dirty="0"/>
              <a:t>Self-attention</a:t>
            </a:r>
            <a:endParaRPr lang="zh-TW" altLang="en-US" sz="3200" b="1" i="1" u="sng" dirty="0"/>
          </a:p>
        </p:txBody>
      </p:sp>
      <p:cxnSp>
        <p:nvCxnSpPr>
          <p:cNvPr id="49" name="直線單箭頭接點 48"/>
          <p:cNvCxnSpPr>
            <a:endCxn id="41" idx="4"/>
          </p:cNvCxnSpPr>
          <p:nvPr/>
        </p:nvCxnSpPr>
        <p:spPr>
          <a:xfrm flipH="1" flipV="1">
            <a:off x="2556678" y="2787695"/>
            <a:ext cx="248650" cy="9225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文字方塊 49">
                <a:extLst>
                  <a:ext uri="{FF2B5EF4-FFF2-40B4-BE49-F238E27FC236}">
                    <a14:artisticCrisscrossEtching id="{6974BE88-6038-4229-8976-2A87C092ED78}"/>
                  </a:ext>
                </a:extLst>
              </p:cNvPr>
              <p:cNvSpPr txBox="1"/>
              <p:nvPr/>
            </p:nvSpPr>
            <p:spPr>
              <a:xfrm>
                <a:off x="2390594" y="2189235"/>
                <a:ext cx="58823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50" name="文字方塊 49"/>
              <p:cNvSpPr txBox="1">
                <a:spLocks noRot="1" noChangeAspect="1" noMove="1" noResize="1" noEditPoints="1" noAdjustHandles="1" noChangeArrowheads="1" noChangeShapeType="1" noTextEdit="1"/>
              </p:cNvSpPr>
              <p:nvPr/>
            </p:nvSpPr>
            <p:spPr>
              <a:xfrm>
                <a:off x="2390594" y="2189235"/>
                <a:ext cx="588238" cy="391389"/>
              </a:xfrm>
              <a:prstGeom prst="rect">
                <a:avLst/>
              </a:prstGeom>
              <a:blipFill rotWithShape="1">
                <a:blip r:embed="rId11"/>
                <a:stretch>
                  <a:fillRect l="-5155" r="-2062"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1" name="文字方塊 50">
                <a:extLst>
                  <a:ext uri="{FF2B5EF4-FFF2-40B4-BE49-F238E27FC236}">
                    <a14:artisticCrisscrossEtching id="{11A479F8-B855-42BF-B4DF-5FE117820D38}"/>
                  </a:ext>
                </a:extLst>
              </p:cNvPr>
              <p:cNvSpPr txBox="1"/>
              <p:nvPr/>
            </p:nvSpPr>
            <p:spPr>
              <a:xfrm>
                <a:off x="4663192" y="2189235"/>
                <a:ext cx="58823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51" name="文字方塊 50"/>
              <p:cNvSpPr txBox="1">
                <a:spLocks noRot="1" noChangeAspect="1" noMove="1" noResize="1" noEditPoints="1" noAdjustHandles="1" noChangeArrowheads="1" noChangeShapeType="1" noTextEdit="1"/>
              </p:cNvSpPr>
              <p:nvPr/>
            </p:nvSpPr>
            <p:spPr>
              <a:xfrm>
                <a:off x="4663192" y="2189235"/>
                <a:ext cx="588238" cy="391389"/>
              </a:xfrm>
              <a:prstGeom prst="rect">
                <a:avLst/>
              </a:prstGeom>
              <a:blipFill rotWithShape="1">
                <a:blip r:embed="rId12"/>
                <a:stretch>
                  <a:fillRect l="-6250" r="-3125"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2" name="文字方塊 51">
                <a:extLst>
                  <a:ext uri="{FF2B5EF4-FFF2-40B4-BE49-F238E27FC236}">
                    <a14:artisticCrisscrossEtching id="{4A872F50-172B-4161-8D41-34478ADCA044}"/>
                  </a:ext>
                </a:extLst>
              </p:cNvPr>
              <p:cNvSpPr txBox="1"/>
              <p:nvPr/>
            </p:nvSpPr>
            <p:spPr>
              <a:xfrm>
                <a:off x="6814390" y="2189235"/>
                <a:ext cx="58823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52" name="文字方塊 51"/>
              <p:cNvSpPr txBox="1">
                <a:spLocks noRot="1" noChangeAspect="1" noMove="1" noResize="1" noEditPoints="1" noAdjustHandles="1" noChangeArrowheads="1" noChangeShapeType="1" noTextEdit="1"/>
              </p:cNvSpPr>
              <p:nvPr/>
            </p:nvSpPr>
            <p:spPr>
              <a:xfrm>
                <a:off x="6814390" y="2189235"/>
                <a:ext cx="588238" cy="391389"/>
              </a:xfrm>
              <a:prstGeom prst="rect">
                <a:avLst/>
              </a:prstGeom>
              <a:blipFill rotWithShape="1">
                <a:blip r:embed="rId13"/>
                <a:stretch>
                  <a:fillRect l="-6250" r="-3125" b="-109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3" name="文字方塊 52">
                <a:extLst>
                  <a:ext uri="{FF2B5EF4-FFF2-40B4-BE49-F238E27FC236}">
                    <a14:artisticCrisscrossEtching id="{48AA051F-8A71-42DE-8C3E-32102BB032BE}"/>
                  </a:ext>
                </a:extLst>
              </p:cNvPr>
              <p:cNvSpPr txBox="1"/>
              <p:nvPr/>
            </p:nvSpPr>
            <p:spPr>
              <a:xfrm>
                <a:off x="9170255" y="2205458"/>
                <a:ext cx="608115"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b="0" i="1" smtClean="0">
                              <a:latin typeface="Cambria Math" panose="02040503050406030204" pitchFamily="18" charset="0"/>
                            </a:rPr>
                            <m:t>𝑛</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53" name="文字方塊 52"/>
              <p:cNvSpPr txBox="1">
                <a:spLocks noRot="1" noChangeAspect="1" noMove="1" noResize="1" noEditPoints="1" noAdjustHandles="1" noChangeArrowheads="1" noChangeShapeType="1" noTextEdit="1"/>
              </p:cNvSpPr>
              <p:nvPr/>
            </p:nvSpPr>
            <p:spPr>
              <a:xfrm>
                <a:off x="9170255" y="2205458"/>
                <a:ext cx="608115" cy="391389"/>
              </a:xfrm>
              <a:prstGeom prst="rect">
                <a:avLst/>
              </a:prstGeom>
              <a:blipFill rotWithShape="1">
                <a:blip r:embed="rId14"/>
                <a:stretch>
                  <a:fillRect l="-5000" b="-10938"/>
                </a:stretch>
              </a:blipFill>
            </p:spPr>
            <p:txBody>
              <a:bodyPr/>
              <a:lstStyle/>
              <a:p>
                <a:r>
                  <a:rPr lang="zh-TW" altLang="en-US">
                    <a:noFill/>
                  </a:rPr>
                  <a:t> </a:t>
                </a:r>
                <a:endParaRPr lang="zh-TW" altLang="en-US">
                  <a:noFill/>
                </a:endParaRPr>
              </a:p>
            </p:txBody>
          </p:sp>
        </mc:Fallback>
      </mc:AlternateContent>
      <p:grpSp>
        <p:nvGrpSpPr>
          <p:cNvPr id="54" name="群組 53"/>
          <p:cNvGrpSpPr/>
          <p:nvPr/>
        </p:nvGrpSpPr>
        <p:grpSpPr>
          <a:xfrm>
            <a:off x="4749912" y="1277297"/>
            <a:ext cx="715161" cy="605813"/>
            <a:chOff x="635402" y="1337615"/>
            <a:chExt cx="715161" cy="605813"/>
          </a:xfrm>
        </p:grpSpPr>
        <p:sp>
          <p:nvSpPr>
            <p:cNvPr id="55" name="矩形 54"/>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56" name="文字方塊 55">
                  <a:extLst>
                    <a:ext uri="{FF2B5EF4-FFF2-40B4-BE49-F238E27FC236}">
                      <a14:artisticCrisscrossEtching id="{C306E4E2-AA0A-4FE5-94D9-09EBA7C338B6}"/>
                    </a:ext>
                  </a:extLst>
                </p:cNvPr>
                <p:cNvSpPr txBox="1"/>
                <p:nvPr/>
              </p:nvSpPr>
              <p:spPr>
                <a:xfrm>
                  <a:off x="635402" y="141713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17" name="文字方塊 116"/>
                <p:cNvSpPr txBox="1">
                  <a:spLocks noRot="1" noChangeAspect="1" noMove="1" noResize="1" noEditPoints="1" noAdjustHandles="1" noChangeArrowheads="1" noChangeShapeType="1" noTextEdit="1"/>
                </p:cNvSpPr>
                <p:nvPr/>
              </p:nvSpPr>
              <p:spPr>
                <a:xfrm>
                  <a:off x="635402" y="1417137"/>
                  <a:ext cx="715161" cy="470000"/>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p:grpSp>
      <p:cxnSp>
        <p:nvCxnSpPr>
          <p:cNvPr id="57" name="直線單箭頭接點 56"/>
          <p:cNvCxnSpPr>
            <a:endCxn id="59"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群組 57"/>
          <p:cNvGrpSpPr/>
          <p:nvPr/>
        </p:nvGrpSpPr>
        <p:grpSpPr>
          <a:xfrm>
            <a:off x="3235639" y="2567445"/>
            <a:ext cx="298383" cy="310013"/>
            <a:chOff x="-105878" y="1740168"/>
            <a:chExt cx="461666" cy="461665"/>
          </a:xfrm>
        </p:grpSpPr>
        <p:sp>
          <p:nvSpPr>
            <p:cNvPr id="59" name="矩形 58"/>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60" name="群組 59"/>
            <p:cNvGrpSpPr/>
            <p:nvPr/>
          </p:nvGrpSpPr>
          <p:grpSpPr>
            <a:xfrm rot="21265833">
              <a:off x="-30571" y="1828628"/>
              <a:ext cx="317144" cy="302092"/>
              <a:chOff x="-43095" y="1828685"/>
              <a:chExt cx="317144" cy="302092"/>
            </a:xfrm>
          </p:grpSpPr>
          <p:cxnSp>
            <p:nvCxnSpPr>
              <p:cNvPr id="61" name="直線接點 60"/>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3" name="直線單箭頭接點 62"/>
          <p:cNvCxnSpPr>
            <a:endCxn id="65"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4" name="群組 63"/>
          <p:cNvGrpSpPr/>
          <p:nvPr/>
        </p:nvGrpSpPr>
        <p:grpSpPr>
          <a:xfrm>
            <a:off x="5498218" y="2575023"/>
            <a:ext cx="298383" cy="310013"/>
            <a:chOff x="-105878" y="1740168"/>
            <a:chExt cx="461666" cy="461665"/>
          </a:xfrm>
        </p:grpSpPr>
        <p:sp>
          <p:nvSpPr>
            <p:cNvPr id="65" name="矩形 64"/>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66" name="群組 65"/>
            <p:cNvGrpSpPr/>
            <p:nvPr/>
          </p:nvGrpSpPr>
          <p:grpSpPr>
            <a:xfrm rot="21265833">
              <a:off x="-30571" y="1828628"/>
              <a:ext cx="317144" cy="302092"/>
              <a:chOff x="-43095" y="1828685"/>
              <a:chExt cx="317144" cy="302092"/>
            </a:xfrm>
          </p:grpSpPr>
          <p:cxnSp>
            <p:nvCxnSpPr>
              <p:cNvPr id="67" name="直線接點 66"/>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9" name="直線單箭頭接點 68"/>
          <p:cNvCxnSpPr>
            <a:endCxn id="71"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p:cNvGrpSpPr/>
          <p:nvPr/>
        </p:nvGrpSpPr>
        <p:grpSpPr>
          <a:xfrm>
            <a:off x="7759641" y="2591013"/>
            <a:ext cx="298383" cy="310013"/>
            <a:chOff x="-105878" y="1740168"/>
            <a:chExt cx="461666" cy="461665"/>
          </a:xfrm>
        </p:grpSpPr>
        <p:sp>
          <p:nvSpPr>
            <p:cNvPr id="71" name="矩形 70"/>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72" name="群組 71"/>
            <p:cNvGrpSpPr/>
            <p:nvPr/>
          </p:nvGrpSpPr>
          <p:grpSpPr>
            <a:xfrm rot="21265833">
              <a:off x="-30571" y="1828628"/>
              <a:ext cx="317144" cy="302092"/>
              <a:chOff x="-43095" y="1828685"/>
              <a:chExt cx="317144" cy="302092"/>
            </a:xfrm>
          </p:grpSpPr>
          <p:cxnSp>
            <p:nvCxnSpPr>
              <p:cNvPr id="73" name="直線接點 72"/>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5" name="直線單箭頭接點 74"/>
          <p:cNvCxnSpPr>
            <a:endCxn id="77"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9989741" y="2607696"/>
            <a:ext cx="298383" cy="310013"/>
            <a:chOff x="-105878" y="1740168"/>
            <a:chExt cx="461666" cy="461665"/>
          </a:xfrm>
        </p:grpSpPr>
        <p:sp>
          <p:nvSpPr>
            <p:cNvPr id="77" name="矩形 76"/>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78" name="群組 77"/>
            <p:cNvGrpSpPr/>
            <p:nvPr/>
          </p:nvGrpSpPr>
          <p:grpSpPr>
            <a:xfrm rot="21265833">
              <a:off x="-30571" y="1828628"/>
              <a:ext cx="317144" cy="302092"/>
              <a:chOff x="-43095" y="1828685"/>
              <a:chExt cx="317144" cy="302092"/>
            </a:xfrm>
          </p:grpSpPr>
          <p:cxnSp>
            <p:nvCxnSpPr>
              <p:cNvPr id="79" name="直線接點 78"/>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1" name="直線單箭頭接點 80"/>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flipH="1" flipV="1">
            <a:off x="5647304" y="1598272"/>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flipH="1" flipV="1">
            <a:off x="7906213" y="1564945"/>
            <a:ext cx="294" cy="1016368"/>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endCxn id="59"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H="1">
            <a:off x="5326339" y="1564945"/>
            <a:ext cx="481123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文字方塊 89">
                <a:extLst>
                  <a:ext uri="{FF2B5EF4-FFF2-40B4-BE49-F238E27FC236}">
                    <a14:artisticCrisscrossEtching id="{1990D629-305E-4AD1-8C6B-BAD58422E31C}"/>
                  </a:ext>
                </a:extLst>
              </p:cNvPr>
              <p:cNvSpPr txBox="1"/>
              <p:nvPr/>
            </p:nvSpPr>
            <p:spPr>
              <a:xfrm>
                <a:off x="4731222" y="315517"/>
                <a:ext cx="2104487"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smtClean="0">
                              <a:latin typeface="Cambria Math" panose="02040503050406030204" pitchFamily="18" charset="0"/>
                            </a:rPr>
                            <m:t>𝟐</m:t>
                          </m:r>
                        </m:sup>
                      </m:sSup>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𝑖</m:t>
                              </m:r>
                            </m:sub>
                            <m:sup>
                              <m:r>
                                <a:rPr lang="en-US" altLang="zh-TW" sz="2400" i="1">
                                  <a:latin typeface="Cambria Math" panose="02040503050406030204" pitchFamily="18" charset="0"/>
                                </a:rPr>
                                <m:t>′</m:t>
                              </m:r>
                            </m:sup>
                          </m:sSub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r>
                            <m:rPr>
                              <m:nor/>
                            </m:rPr>
                            <a:rPr lang="zh-TW" altLang="en-US" sz="2400" b="1" dirty="0"/>
                            <m:t> </m:t>
                          </m:r>
                        </m:e>
                      </m:nary>
                    </m:oMath>
                  </m:oMathPara>
                </a14:m>
                <a:endParaRPr lang="zh-TW" altLang="en-US" sz="2400" dirty="0"/>
              </a:p>
            </p:txBody>
          </p:sp>
        </mc:Choice>
        <mc:Fallback>
          <p:sp>
            <p:nvSpPr>
              <p:cNvPr id="90" name="文字方塊 89"/>
              <p:cNvSpPr txBox="1">
                <a:spLocks noRot="1" noChangeAspect="1" noMove="1" noResize="1" noEditPoints="1" noAdjustHandles="1" noChangeArrowheads="1" noChangeShapeType="1" noTextEdit="1"/>
              </p:cNvSpPr>
              <p:nvPr/>
            </p:nvSpPr>
            <p:spPr>
              <a:xfrm>
                <a:off x="4731222" y="315517"/>
                <a:ext cx="2104487" cy="896207"/>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p:cxnSp>
        <p:nvCxnSpPr>
          <p:cNvPr id="91" name="直線單箭頭接點 90"/>
          <p:cNvCxnSpPr/>
          <p:nvPr/>
        </p:nvCxnSpPr>
        <p:spPr>
          <a:xfrm>
            <a:off x="3385007" y="1564945"/>
            <a:ext cx="138415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4269406" y="3675871"/>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93" name="矩形 92"/>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94" name="矩形 93"/>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95" name="矩形 94"/>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96" name="矩形 95"/>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7" name="文字方塊 96">
                <a:extLst>
                  <a:ext uri="{FF2B5EF4-FFF2-40B4-BE49-F238E27FC236}">
                    <a14:artisticCrisscrossEtching id="{15C1D8AC-1C87-4853-BD91-7F2400DCB12D}"/>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97" name="文字方塊 96"/>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8" name="文字方塊 97">
                <a:extLst>
                  <a:ext uri="{FF2B5EF4-FFF2-40B4-BE49-F238E27FC236}">
                    <a14:artisticCrisscrossEtching id="{37E4068E-0E4B-4FAB-93C4-4B72A5FCEC75}"/>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98" name="文字方塊 97"/>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rotWithShape="1">
                <a:blip r:embed="rId1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9" name="文字方塊 98">
                <a:extLst>
                  <a:ext uri="{FF2B5EF4-FFF2-40B4-BE49-F238E27FC236}">
                    <a14:artisticCrisscrossEtching id="{D66A8862-F1A3-497D-AA6D-74277100877E}"/>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99" name="文字方塊 98"/>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rotWithShape="1">
                <a:blip r:embed="rId1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0" name="文字方塊 99">
                <a:extLst>
                  <a:ext uri="{FF2B5EF4-FFF2-40B4-BE49-F238E27FC236}">
                    <a14:artisticCrisscrossEtching id="{500F7C7F-5673-4EA5-A89D-09A73A15F5AE}"/>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00" name="文字方塊 99"/>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rotWithShape="1">
                <a:blip r:embed="rId20"/>
                <a:stretch>
                  <a:fillRect/>
                </a:stretch>
              </a:blipFill>
            </p:spPr>
            <p:txBody>
              <a:bodyPr/>
              <a:lstStyle/>
              <a:p>
                <a:r>
                  <a:rPr lang="zh-TW" altLang="en-US">
                    <a:noFill/>
                  </a:rPr>
                  <a:t> </a:t>
                </a:r>
                <a:endParaRPr lang="zh-TW" altLang="en-US">
                  <a:noFill/>
                </a:endParaRPr>
              </a:p>
            </p:txBody>
          </p:sp>
        </mc:Fallback>
      </mc:AlternateContent>
      <p:grpSp>
        <p:nvGrpSpPr>
          <p:cNvPr id="101" name="群組 100"/>
          <p:cNvGrpSpPr/>
          <p:nvPr/>
        </p:nvGrpSpPr>
        <p:grpSpPr>
          <a:xfrm>
            <a:off x="8698952" y="3803115"/>
            <a:ext cx="877889" cy="823786"/>
            <a:chOff x="7174951" y="3803115"/>
            <a:chExt cx="877889" cy="823786"/>
          </a:xfrm>
        </p:grpSpPr>
        <p:sp>
          <p:nvSpPr>
            <p:cNvPr id="102" name="矩形 101"/>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3" name="文字方塊 102">
                  <a:extLst>
                    <a:ext uri="{FF2B5EF4-FFF2-40B4-BE49-F238E27FC236}">
                      <a14:artisticCrisscrossEtching id="{F2E984A4-857F-46EB-A3FF-7A3D1DC47525}"/>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103" name="文字方塊 102"/>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rotWithShape="1">
                  <a:blip r:embed="rId21"/>
                  <a:stretch>
                    <a:fillRect b="-14667"/>
                  </a:stretch>
                </a:blipFill>
              </p:spPr>
              <p:txBody>
                <a:bodyPr/>
                <a:lstStyle/>
                <a:p>
                  <a:r>
                    <a:rPr lang="zh-TW" altLang="en-US">
                      <a:noFill/>
                    </a:rPr>
                    <a:t> </a:t>
                  </a:r>
                  <a:endParaRPr lang="zh-TW" altLang="en-US">
                    <a:noFill/>
                  </a:endParaRPr>
                </a:p>
              </p:txBody>
            </p:sp>
          </mc:Fallback>
        </mc:AlternateContent>
        <p:cxnSp>
          <p:nvCxnSpPr>
            <p:cNvPr id="104" name="直線單箭頭接點 103"/>
            <p:cNvCxnSpPr/>
            <p:nvPr/>
          </p:nvCxnSpPr>
          <p:spPr>
            <a:xfrm flipV="1">
              <a:off x="7489050" y="434505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a:off x="7489050" y="4626901"/>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 name="群組 105"/>
          <p:cNvGrpSpPr/>
          <p:nvPr/>
        </p:nvGrpSpPr>
        <p:grpSpPr>
          <a:xfrm>
            <a:off x="6446247" y="3789528"/>
            <a:ext cx="893824" cy="819767"/>
            <a:chOff x="4922247" y="3789527"/>
            <a:chExt cx="893824" cy="819767"/>
          </a:xfrm>
        </p:grpSpPr>
        <p:sp>
          <p:nvSpPr>
            <p:cNvPr id="107" name="矩形 106"/>
            <p:cNvSpPr/>
            <p:nvPr/>
          </p:nvSpPr>
          <p:spPr>
            <a:xfrm>
              <a:off x="5103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8" name="文字方塊 107">
                  <a:extLst>
                    <a:ext uri="{FF2B5EF4-FFF2-40B4-BE49-F238E27FC236}">
                      <a14:artisticCrisscrossEtching id="{04E47BFB-303B-40B2-9BED-484B744F1D15}"/>
                    </a:ext>
                  </a:extLst>
                </p:cNvPr>
                <p:cNvSpPr txBox="1"/>
                <p:nvPr/>
              </p:nvSpPr>
              <p:spPr>
                <a:xfrm>
                  <a:off x="4922247"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56" name="文字方塊 55"/>
                <p:cNvSpPr txBox="1">
                  <a:spLocks noRot="1" noChangeAspect="1" noMove="1" noResize="1" noEditPoints="1" noAdjustHandles="1" noChangeArrowheads="1" noChangeShapeType="1" noTextEdit="1"/>
                </p:cNvSpPr>
                <p:nvPr/>
              </p:nvSpPr>
              <p:spPr>
                <a:xfrm>
                  <a:off x="4922247" y="3837344"/>
                  <a:ext cx="715161" cy="470000"/>
                </a:xfrm>
                <a:prstGeom prst="rect">
                  <a:avLst/>
                </a:prstGeom>
                <a:blipFill rotWithShape="1">
                  <a:blip r:embed="rId22"/>
                  <a:stretch>
                    <a:fillRect b="-10256"/>
                  </a:stretch>
                </a:blipFill>
              </p:spPr>
              <p:txBody>
                <a:bodyPr/>
                <a:lstStyle/>
                <a:p>
                  <a:r>
                    <a:rPr lang="zh-TW" altLang="en-US">
                      <a:noFill/>
                    </a:rPr>
                    <a:t> </a:t>
                  </a:r>
                  <a:endParaRPr lang="zh-TW" altLang="en-US">
                    <a:noFill/>
                  </a:endParaRPr>
                </a:p>
              </p:txBody>
            </p:sp>
          </mc:Fallback>
        </mc:AlternateContent>
        <p:cxnSp>
          <p:nvCxnSpPr>
            <p:cNvPr id="109" name="直線單箭頭接點 108"/>
            <p:cNvCxnSpPr/>
            <p:nvPr/>
          </p:nvCxnSpPr>
          <p:spPr>
            <a:xfrm flipV="1">
              <a:off x="5236346" y="433146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a:off x="5252281" y="4609294"/>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1" name="直線單箭頭接點 110"/>
          <p:cNvCxnSpPr/>
          <p:nvPr/>
        </p:nvCxnSpPr>
        <p:spPr>
          <a:xfrm>
            <a:off x="4509177" y="4612153"/>
            <a:ext cx="583566"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2" name="文字方塊 111">
                <a:extLst>
                  <a:ext uri="{FF2B5EF4-FFF2-40B4-BE49-F238E27FC236}">
                    <a14:artisticCrisscrossEtching id="{DA7359FC-DCE3-4A4F-BE44-70379202FA0B}"/>
                  </a:ext>
                </a:extLst>
              </p:cNvPr>
              <p:cNvSpPr txBox="1"/>
              <p:nvPr/>
            </p:nvSpPr>
            <p:spPr>
              <a:xfrm>
                <a:off x="7161408" y="308141"/>
                <a:ext cx="2104487"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smtClean="0">
                              <a:latin typeface="Cambria Math" panose="02040503050406030204" pitchFamily="18" charset="0"/>
                            </a:rPr>
                            <m:t>𝟑</m:t>
                          </m:r>
                        </m:sup>
                      </m:sSup>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3</m:t>
                              </m:r>
                              <m:r>
                                <a:rPr lang="en-US" altLang="zh-TW" sz="2400" i="1">
                                  <a:latin typeface="Cambria Math" panose="02040503050406030204" pitchFamily="18" charset="0"/>
                                </a:rPr>
                                <m:t>,</m:t>
                              </m:r>
                              <m:r>
                                <a:rPr lang="en-US" altLang="zh-TW" sz="2400" i="1">
                                  <a:latin typeface="Cambria Math" panose="02040503050406030204" pitchFamily="18" charset="0"/>
                                </a:rPr>
                                <m:t>𝑖</m:t>
                              </m:r>
                            </m:sub>
                            <m:sup>
                              <m:r>
                                <a:rPr lang="en-US" altLang="zh-TW" sz="2400" i="1">
                                  <a:latin typeface="Cambria Math" panose="02040503050406030204" pitchFamily="18" charset="0"/>
                                </a:rPr>
                                <m:t>′</m:t>
                              </m:r>
                            </m:sup>
                          </m:sSub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r>
                            <m:rPr>
                              <m:nor/>
                            </m:rPr>
                            <a:rPr lang="zh-TW" altLang="en-US" sz="2400" b="1" dirty="0"/>
                            <m:t> </m:t>
                          </m:r>
                        </m:e>
                      </m:nary>
                    </m:oMath>
                  </m:oMathPara>
                </a14:m>
                <a:endParaRPr lang="zh-TW" altLang="en-US" sz="2400" dirty="0"/>
              </a:p>
            </p:txBody>
          </p:sp>
        </mc:Choice>
        <mc:Fallback>
          <p:sp>
            <p:nvSpPr>
              <p:cNvPr id="112" name="文字方塊 111"/>
              <p:cNvSpPr txBox="1">
                <a:spLocks noRot="1" noChangeAspect="1" noMove="1" noResize="1" noEditPoints="1" noAdjustHandles="1" noChangeArrowheads="1" noChangeShapeType="1" noTextEdit="1"/>
              </p:cNvSpPr>
              <p:nvPr/>
            </p:nvSpPr>
            <p:spPr>
              <a:xfrm>
                <a:off x="7161408" y="308141"/>
                <a:ext cx="2104487" cy="896207"/>
              </a:xfrm>
              <a:prstGeom prst="rect">
                <a:avLst/>
              </a:prstGeom>
              <a:blipFill rotWithShape="1">
                <a:blip r:embed="rId2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3" name="文字方塊 112">
                <a:extLst>
                  <a:ext uri="{FF2B5EF4-FFF2-40B4-BE49-F238E27FC236}">
                    <a14:artisticCrisscrossEtching id="{5F1B36AE-1553-4700-B4FB-F568C3852A04}"/>
                  </a:ext>
                </a:extLst>
              </p:cNvPr>
              <p:cNvSpPr txBox="1"/>
              <p:nvPr/>
            </p:nvSpPr>
            <p:spPr>
              <a:xfrm>
                <a:off x="9407673" y="342270"/>
                <a:ext cx="2135585"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smtClean="0">
                              <a:latin typeface="Cambria Math" panose="02040503050406030204" pitchFamily="18" charset="0"/>
                            </a:rPr>
                            <m:t>𝒏</m:t>
                          </m:r>
                        </m:sup>
                      </m:sSup>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b="0" i="1" smtClean="0">
                                  <a:latin typeface="Cambria Math" panose="02040503050406030204" pitchFamily="18" charset="0"/>
                                </a:rPr>
                                <m:t>𝑛</m:t>
                              </m:r>
                              <m:r>
                                <a:rPr lang="en-US" altLang="zh-TW" sz="2400" i="1">
                                  <a:latin typeface="Cambria Math" panose="02040503050406030204" pitchFamily="18" charset="0"/>
                                </a:rPr>
                                <m:t>,</m:t>
                              </m:r>
                              <m:r>
                                <a:rPr lang="en-US" altLang="zh-TW" sz="2400" i="1">
                                  <a:latin typeface="Cambria Math" panose="02040503050406030204" pitchFamily="18" charset="0"/>
                                </a:rPr>
                                <m:t>𝑖</m:t>
                              </m:r>
                            </m:sub>
                            <m:sup>
                              <m:r>
                                <a:rPr lang="en-US" altLang="zh-TW" sz="2400" i="1">
                                  <a:latin typeface="Cambria Math" panose="02040503050406030204" pitchFamily="18" charset="0"/>
                                </a:rPr>
                                <m:t>′</m:t>
                              </m:r>
                            </m:sup>
                          </m:sSub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r>
                            <m:rPr>
                              <m:nor/>
                            </m:rPr>
                            <a:rPr lang="zh-TW" altLang="en-US" sz="2400" b="1" dirty="0"/>
                            <m:t> </m:t>
                          </m:r>
                        </m:e>
                      </m:nary>
                    </m:oMath>
                  </m:oMathPara>
                </a14:m>
                <a:endParaRPr lang="zh-TW" altLang="en-US" sz="2400" dirty="0"/>
              </a:p>
            </p:txBody>
          </p:sp>
        </mc:Choice>
        <mc:Fallback>
          <p:sp>
            <p:nvSpPr>
              <p:cNvPr id="113" name="文字方塊 112"/>
              <p:cNvSpPr txBox="1">
                <a:spLocks noRot="1" noChangeAspect="1" noMove="1" noResize="1" noEditPoints="1" noAdjustHandles="1" noChangeArrowheads="1" noChangeShapeType="1" noTextEdit="1"/>
              </p:cNvSpPr>
              <p:nvPr/>
            </p:nvSpPr>
            <p:spPr>
              <a:xfrm>
                <a:off x="9407673" y="342270"/>
                <a:ext cx="2135585" cy="896207"/>
              </a:xfrm>
              <a:prstGeom prst="rect">
                <a:avLst/>
              </a:prstGeom>
              <a:blipFill rotWithShape="1">
                <a:blip r:embed="rId24"/>
                <a:stretch>
                  <a:fillRect/>
                </a:stretch>
              </a:blipFill>
            </p:spPr>
            <p:txBody>
              <a:bodyPr/>
              <a:lstStyle/>
              <a:p>
                <a:r>
                  <a:rPr lang="zh-TW" altLang="en-US">
                    <a:noFill/>
                  </a:rPr>
                  <a:t> </a:t>
                </a:r>
                <a:endParaRPr lang="zh-TW" altLang="en-US">
                  <a:noFill/>
                </a:endParaRPr>
              </a:p>
            </p:txBody>
          </p:sp>
        </mc:Fallback>
      </mc:AlternateContent>
      <p:sp>
        <p:nvSpPr>
          <p:cNvPr id="114" name="文字方塊 113"/>
          <p:cNvSpPr txBox="1"/>
          <p:nvPr/>
        </p:nvSpPr>
        <p:spPr>
          <a:xfrm>
            <a:off x="8268537" y="4905697"/>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115" name="文字方塊 114"/>
          <p:cNvSpPr txBox="1"/>
          <p:nvPr/>
        </p:nvSpPr>
        <p:spPr>
          <a:xfrm>
            <a:off x="8420417" y="2158046"/>
            <a:ext cx="496359" cy="400110"/>
          </a:xfrm>
          <a:prstGeom prst="rect">
            <a:avLst/>
          </a:prstGeom>
          <a:noFill/>
        </p:spPr>
        <p:txBody>
          <a:bodyPr wrap="square" rtlCol="0">
            <a:spAutoFit/>
          </a:bodyPr>
          <a:lstStyle/>
          <a:p>
            <a:r>
              <a:rPr lang="en-US" altLang="zh-TW" sz="2000" dirty="0"/>
              <a:t>. . .</a:t>
            </a:r>
            <a:endParaRPr lang="zh-TW" altLang="en-US" sz="20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0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1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41" grpId="0" animBg="1"/>
      <p:bldP spid="42" grpId="0" animBg="1"/>
      <p:bldP spid="43" grpId="0" animBg="1"/>
      <p:bldP spid="44" grpId="0" animBg="1"/>
      <p:bldP spid="50" grpId="0"/>
      <p:bldP spid="51" grpId="0"/>
      <p:bldP spid="52" grpId="0"/>
      <p:bldP spid="53" grpId="0"/>
      <p:bldP spid="90" grpId="0"/>
      <p:bldP spid="92" grpId="0" animBg="1"/>
      <p:bldP spid="112" grpId="0"/>
      <p:bldP spid="113" grpId="0"/>
      <p:bldP spid="115" grpId="0"/>
    </p:bldLst>
  </p:timing>
</p:sld>
</file>

<file path=ppt/slides/slide99.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 name="矩形 1"/>
          <p:cNvSpPr/>
          <p:nvPr/>
        </p:nvSpPr>
        <p:spPr>
          <a:xfrm>
            <a:off x="1789076" y="75339"/>
            <a:ext cx="2800767" cy="584775"/>
          </a:xfrm>
          <a:prstGeom prst="rect">
            <a:avLst/>
          </a:prstGeom>
        </p:spPr>
        <p:txBody>
          <a:bodyPr wrap="none">
            <a:spAutoFit/>
          </a:bodyPr>
          <a:lstStyle/>
          <a:p>
            <a:r>
              <a:rPr lang="en-US" altLang="zh-TW" sz="3200" b="1" i="1" u="sng" dirty="0"/>
              <a:t>Self-attention</a:t>
            </a:r>
            <a:endParaRPr lang="zh-TW" altLang="en-US" sz="3200" b="1" i="1" u="sng" dirty="0"/>
          </a:p>
        </p:txBody>
      </p:sp>
      <p:sp>
        <p:nvSpPr>
          <p:cNvPr id="3" name="矩形 2"/>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 name="矩形 3"/>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 name="矩形 4"/>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 name="矩形 5"/>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7" name="矩形 6"/>
          <p:cNvSpPr/>
          <p:nvPr/>
        </p:nvSpPr>
        <p:spPr>
          <a:xfrm>
            <a:off x="3241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 name="文字方塊 7">
                <a:extLst>
                  <a:ext uri="{FF2B5EF4-FFF2-40B4-BE49-F238E27FC236}">
                    <a14:artisticCrisscrossEtching id="{0C54AC56-D94F-4C5A-B8A2-F2E89B6ED83B}"/>
                  </a:ext>
                </a:extLst>
              </p:cNvPr>
              <p:cNvSpPr txBox="1"/>
              <p:nvPr/>
            </p:nvSpPr>
            <p:spPr>
              <a:xfrm>
                <a:off x="3050127" y="383340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8" name="文字方塊 7"/>
              <p:cNvSpPr txBox="1">
                <a:spLocks noRot="1" noChangeAspect="1" noMove="1" noResize="1" noEditPoints="1" noAdjustHandles="1" noChangeArrowheads="1" noChangeShapeType="1" noTextEdit="1"/>
              </p:cNvSpPr>
              <p:nvPr/>
            </p:nvSpPr>
            <p:spPr>
              <a:xfrm>
                <a:off x="3050127" y="3833406"/>
                <a:ext cx="715161" cy="470000"/>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9" name="矩形 8"/>
          <p:cNvSpPr/>
          <p:nvPr/>
        </p:nvSpPr>
        <p:spPr>
          <a:xfrm>
            <a:off x="2669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 name="文字方塊 9">
                <a:extLst>
                  <a:ext uri="{FF2B5EF4-FFF2-40B4-BE49-F238E27FC236}">
                    <a14:artisticCrisscrossEtching id="{6046DA38-2940-43E2-A555-C22645784D83}"/>
                  </a:ext>
                </a:extLst>
              </p:cNvPr>
              <p:cNvSpPr txBox="1"/>
              <p:nvPr/>
            </p:nvSpPr>
            <p:spPr>
              <a:xfrm>
                <a:off x="2488023"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0" name="文字方塊 9"/>
              <p:cNvSpPr txBox="1">
                <a:spLocks noRot="1" noChangeAspect="1" noMove="1" noResize="1" noEditPoints="1" noAdjustHandles="1" noChangeArrowheads="1" noChangeShapeType="1" noTextEdit="1"/>
              </p:cNvSpPr>
              <p:nvPr/>
            </p:nvSpPr>
            <p:spPr>
              <a:xfrm>
                <a:off x="2488023" y="3843680"/>
                <a:ext cx="715161" cy="47000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11" name="矩形 10"/>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2" name="文字方塊 11">
                <a:extLst>
                  <a:ext uri="{FF2B5EF4-FFF2-40B4-BE49-F238E27FC236}">
                    <a14:artisticCrisscrossEtching id="{7414BC09-EA2E-4200-AF74-32CEE8534C6F}"/>
                  </a:ext>
                </a:extLst>
              </p:cNvPr>
              <p:cNvSpPr txBox="1"/>
              <p:nvPr/>
            </p:nvSpPr>
            <p:spPr>
              <a:xfrm>
                <a:off x="1925920"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2" name="文字方塊 11"/>
              <p:cNvSpPr txBox="1">
                <a:spLocks noRot="1" noChangeAspect="1" noMove="1" noResize="1" noEditPoints="1" noAdjustHandles="1" noChangeArrowheads="1" noChangeShapeType="1" noTextEdit="1"/>
              </p:cNvSpPr>
              <p:nvPr/>
            </p:nvSpPr>
            <p:spPr>
              <a:xfrm>
                <a:off x="1925920" y="3843680"/>
                <a:ext cx="715161" cy="470000"/>
              </a:xfrm>
              <a:prstGeom prst="rect">
                <a:avLst/>
              </a:prstGeom>
              <a:blipFill rotWithShape="1">
                <a:blip r:embed="rId3"/>
                <a:stretch>
                  <a:fillRect b="-12987"/>
                </a:stretch>
              </a:blipFill>
            </p:spPr>
            <p:txBody>
              <a:bodyPr/>
              <a:lstStyle/>
              <a:p>
                <a:r>
                  <a:rPr lang="zh-TW" altLang="en-US">
                    <a:noFill/>
                  </a:rPr>
                  <a:t> </a:t>
                </a:r>
                <a:endParaRPr lang="zh-TW" altLang="en-US">
                  <a:noFill/>
                </a:endParaRPr>
              </a:p>
            </p:txBody>
          </p:sp>
        </mc:Fallback>
      </mc:AlternateContent>
      <p:cxnSp>
        <p:nvCxnSpPr>
          <p:cNvPr id="13" name="直線單箭頭接點 12"/>
          <p:cNvCxnSpPr/>
          <p:nvPr/>
        </p:nvCxnSpPr>
        <p:spPr>
          <a:xfrm flipV="1">
            <a:off x="2822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2240019"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V="1">
            <a:off x="2240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3385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8" name="文字方塊 17">
                <a:extLst>
                  <a:ext uri="{FF2B5EF4-FFF2-40B4-BE49-F238E27FC236}">
                    <a14:artisticCrisscrossEtching id="{BBDD3474-C123-48A6-83B0-0D9D280B9021}"/>
                  </a:ext>
                </a:extLst>
              </p:cNvPr>
              <p:cNvSpPr txBox="1"/>
              <p:nvPr/>
            </p:nvSpPr>
            <p:spPr>
              <a:xfrm>
                <a:off x="5326339" y="38164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8" name="文字方塊 17"/>
              <p:cNvSpPr txBox="1">
                <a:spLocks noRot="1" noChangeAspect="1" noMove="1" noResize="1" noEditPoints="1" noAdjustHandles="1" noChangeArrowheads="1" noChangeShapeType="1" noTextEdit="1"/>
              </p:cNvSpPr>
              <p:nvPr/>
            </p:nvSpPr>
            <p:spPr>
              <a:xfrm>
                <a:off x="5326339" y="3816476"/>
                <a:ext cx="715161" cy="47000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sp>
        <p:nvSpPr>
          <p:cNvPr id="19" name="矩形 18"/>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0" name="文字方塊 19">
                <a:extLst>
                  <a:ext uri="{FF2B5EF4-FFF2-40B4-BE49-F238E27FC236}">
                    <a14:artisticCrisscrossEtching id="{A662B46B-A29B-4228-BFF4-65D2E78F096D}"/>
                  </a:ext>
                </a:extLst>
              </p:cNvPr>
              <p:cNvSpPr txBox="1"/>
              <p:nvPr/>
            </p:nvSpPr>
            <p:spPr>
              <a:xfrm>
                <a:off x="4764235" y="38267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20" name="文字方塊 19"/>
              <p:cNvSpPr txBox="1">
                <a:spLocks noRot="1" noChangeAspect="1" noMove="1" noResize="1" noEditPoints="1" noAdjustHandles="1" noChangeArrowheads="1" noChangeShapeType="1" noTextEdit="1"/>
              </p:cNvSpPr>
              <p:nvPr/>
            </p:nvSpPr>
            <p:spPr>
              <a:xfrm>
                <a:off x="4764235" y="3826750"/>
                <a:ext cx="715161" cy="47000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21" name="矩形 20"/>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2" name="文字方塊 21">
                <a:extLst>
                  <a:ext uri="{FF2B5EF4-FFF2-40B4-BE49-F238E27FC236}">
                    <a14:artisticCrisscrossEtching id="{A8128AAF-50C8-484E-8CBA-0144491D8385}"/>
                  </a:ext>
                </a:extLst>
              </p:cNvPr>
              <p:cNvSpPr txBox="1"/>
              <p:nvPr/>
            </p:nvSpPr>
            <p:spPr>
              <a:xfrm>
                <a:off x="4202132" y="38267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22" name="文字方塊 21"/>
              <p:cNvSpPr txBox="1">
                <a:spLocks noRot="1" noChangeAspect="1" noMove="1" noResize="1" noEditPoints="1" noAdjustHandles="1" noChangeArrowheads="1" noChangeShapeType="1" noTextEdit="1"/>
              </p:cNvSpPr>
              <p:nvPr/>
            </p:nvSpPr>
            <p:spPr>
              <a:xfrm>
                <a:off x="4202132" y="3826750"/>
                <a:ext cx="715161" cy="470000"/>
              </a:xfrm>
              <a:prstGeom prst="rect">
                <a:avLst/>
              </a:prstGeom>
              <a:blipFill rotWithShape="1">
                <a:blip r:embed="rId6"/>
                <a:stretch>
                  <a:fillRect b="-12987"/>
                </a:stretch>
              </a:blipFill>
            </p:spPr>
            <p:txBody>
              <a:bodyPr/>
              <a:lstStyle/>
              <a:p>
                <a:r>
                  <a:rPr lang="zh-TW" altLang="en-US">
                    <a:noFill/>
                  </a:rPr>
                  <a:t> </a:t>
                </a:r>
                <a:endParaRPr lang="zh-TW" altLang="en-US">
                  <a:noFill/>
                </a:endParaRPr>
              </a:p>
            </p:txBody>
          </p:sp>
        </mc:Fallback>
      </mc:AlternateContent>
      <p:cxnSp>
        <p:nvCxnSpPr>
          <p:cNvPr id="23" name="直線單箭頭接點 22"/>
          <p:cNvCxnSpPr/>
          <p:nvPr/>
        </p:nvCxnSpPr>
        <p:spPr>
          <a:xfrm flipV="1">
            <a:off x="5098307" y="432288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4516231" y="460271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4516230" y="432087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5662097" y="432087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8" name="文字方塊 27">
                <a:extLst>
                  <a:ext uri="{FF2B5EF4-FFF2-40B4-BE49-F238E27FC236}">
                    <a14:artisticCrisscrossEtching id="{0824A262-1C0C-4E23-9B92-848ECDBCCF26}"/>
                  </a:ext>
                </a:extLst>
              </p:cNvPr>
              <p:cNvSpPr txBox="1"/>
              <p:nvPr/>
            </p:nvSpPr>
            <p:spPr>
              <a:xfrm>
                <a:off x="7570455" y="382707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28" name="文字方塊 27"/>
              <p:cNvSpPr txBox="1">
                <a:spLocks noRot="1" noChangeAspect="1" noMove="1" noResize="1" noEditPoints="1" noAdjustHandles="1" noChangeArrowheads="1" noChangeShapeType="1" noTextEdit="1"/>
              </p:cNvSpPr>
              <p:nvPr/>
            </p:nvSpPr>
            <p:spPr>
              <a:xfrm>
                <a:off x="7570455" y="3827070"/>
                <a:ext cx="715161" cy="470000"/>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29" name="矩形 28"/>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0" name="文字方塊 29">
                <a:extLst>
                  <a:ext uri="{FF2B5EF4-FFF2-40B4-BE49-F238E27FC236}">
                    <a14:artisticCrisscrossEtching id="{E6234203-0935-437D-AE2F-2F22C472D033}"/>
                  </a:ext>
                </a:extLst>
              </p:cNvPr>
              <p:cNvSpPr txBox="1"/>
              <p:nvPr/>
            </p:nvSpPr>
            <p:spPr>
              <a:xfrm>
                <a:off x="7008351"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0" name="文字方塊 29"/>
              <p:cNvSpPr txBox="1">
                <a:spLocks noRot="1" noChangeAspect="1" noMove="1" noResize="1" noEditPoints="1" noAdjustHandles="1" noChangeArrowheads="1" noChangeShapeType="1" noTextEdit="1"/>
              </p:cNvSpPr>
              <p:nvPr/>
            </p:nvSpPr>
            <p:spPr>
              <a:xfrm>
                <a:off x="7008351" y="3837344"/>
                <a:ext cx="715161" cy="47000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31" name="矩形 30"/>
          <p:cNvSpPr/>
          <p:nvPr/>
        </p:nvSpPr>
        <p:spPr>
          <a:xfrm>
            <a:off x="6627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2" name="文字方塊 31">
                <a:extLst>
                  <a:ext uri="{FF2B5EF4-FFF2-40B4-BE49-F238E27FC236}">
                    <a14:artisticCrisscrossEtching id="{76FD78D1-06E3-415C-9E15-A351A30A2BEF}"/>
                  </a:ext>
                </a:extLst>
              </p:cNvPr>
              <p:cNvSpPr txBox="1"/>
              <p:nvPr/>
            </p:nvSpPr>
            <p:spPr>
              <a:xfrm>
                <a:off x="6446248"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2" name="文字方塊 31"/>
              <p:cNvSpPr txBox="1">
                <a:spLocks noRot="1" noChangeAspect="1" noMove="1" noResize="1" noEditPoints="1" noAdjustHandles="1" noChangeArrowheads="1" noChangeShapeType="1" noTextEdit="1"/>
              </p:cNvSpPr>
              <p:nvPr/>
            </p:nvSpPr>
            <p:spPr>
              <a:xfrm>
                <a:off x="6446248" y="3837344"/>
                <a:ext cx="715161" cy="470000"/>
              </a:xfrm>
              <a:prstGeom prst="rect">
                <a:avLst/>
              </a:prstGeom>
              <a:blipFill rotWithShape="1">
                <a:blip r:embed="rId9"/>
                <a:stretch>
                  <a:fillRect b="-11538"/>
                </a:stretch>
              </a:blipFill>
            </p:spPr>
            <p:txBody>
              <a:bodyPr/>
              <a:lstStyle/>
              <a:p>
                <a:r>
                  <a:rPr lang="zh-TW" altLang="en-US">
                    <a:noFill/>
                  </a:rPr>
                  <a:t> </a:t>
                </a:r>
                <a:endParaRPr lang="zh-TW" altLang="en-US">
                  <a:noFill/>
                </a:endParaRPr>
              </a:p>
            </p:txBody>
          </p:sp>
        </mc:Fallback>
      </mc:AlternateContent>
      <p:cxnSp>
        <p:nvCxnSpPr>
          <p:cNvPr id="33" name="直線單箭頭接點 32"/>
          <p:cNvCxnSpPr/>
          <p:nvPr/>
        </p:nvCxnSpPr>
        <p:spPr>
          <a:xfrm flipV="1">
            <a:off x="7342423" y="4333474"/>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6760347" y="4613313"/>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6760346" y="433146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flipV="1">
            <a:off x="7895923" y="4360244"/>
            <a:ext cx="0" cy="24271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8" name="文字方塊 37">
                <a:extLst>
                  <a:ext uri="{FF2B5EF4-FFF2-40B4-BE49-F238E27FC236}">
                    <a14:artisticCrisscrossEtching id="{DA8C3888-0819-4885-8FF4-8D529697E3AC}"/>
                  </a:ext>
                </a:extLst>
              </p:cNvPr>
              <p:cNvSpPr txBox="1"/>
              <p:nvPr/>
            </p:nvSpPr>
            <p:spPr>
              <a:xfrm>
                <a:off x="9823159" y="3840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38" name="文字方塊 37"/>
              <p:cNvSpPr txBox="1">
                <a:spLocks noRot="1" noChangeAspect="1" noMove="1" noResize="1" noEditPoints="1" noAdjustHandles="1" noChangeArrowheads="1" noChangeShapeType="1" noTextEdit="1"/>
              </p:cNvSpPr>
              <p:nvPr/>
            </p:nvSpPr>
            <p:spPr>
              <a:xfrm>
                <a:off x="9823159" y="3840659"/>
                <a:ext cx="715161" cy="461665"/>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39" name="矩形 38"/>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0" name="文字方塊 39">
                <a:extLst>
                  <a:ext uri="{FF2B5EF4-FFF2-40B4-BE49-F238E27FC236}">
                    <a14:artisticCrisscrossEtching id="{A7AE1795-687D-4336-B2B5-EFEC3BA6C056}"/>
                  </a:ext>
                </a:extLst>
              </p:cNvPr>
              <p:cNvSpPr txBox="1"/>
              <p:nvPr/>
            </p:nvSpPr>
            <p:spPr>
              <a:xfrm>
                <a:off x="9261055"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40" name="文字方塊 39"/>
              <p:cNvSpPr txBox="1">
                <a:spLocks noRot="1" noChangeAspect="1" noMove="1" noResize="1" noEditPoints="1" noAdjustHandles="1" noChangeArrowheads="1" noChangeShapeType="1" noTextEdit="1"/>
              </p:cNvSpPr>
              <p:nvPr/>
            </p:nvSpPr>
            <p:spPr>
              <a:xfrm>
                <a:off x="9261055" y="3850933"/>
                <a:ext cx="715161" cy="461665"/>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grpSp>
        <p:nvGrpSpPr>
          <p:cNvPr id="41" name="群組 40"/>
          <p:cNvGrpSpPr/>
          <p:nvPr/>
        </p:nvGrpSpPr>
        <p:grpSpPr>
          <a:xfrm>
            <a:off x="8698952" y="3803115"/>
            <a:ext cx="715161" cy="540000"/>
            <a:chOff x="7174951" y="3803115"/>
            <a:chExt cx="715161" cy="540000"/>
          </a:xfrm>
        </p:grpSpPr>
        <p:sp>
          <p:nvSpPr>
            <p:cNvPr id="42" name="矩形 41"/>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3" name="文字方塊 42">
                  <a:extLst>
                    <a:ext uri="{FF2B5EF4-FFF2-40B4-BE49-F238E27FC236}">
                      <a14:artisticCrisscrossEtching id="{809D335E-BF60-44A8-B3C3-860D5C97B83E}"/>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43" name="文字方塊 42"/>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rotWithShape="1">
                  <a:blip r:embed="rId12"/>
                  <a:stretch>
                    <a:fillRect b="-14667"/>
                  </a:stretch>
                </a:blipFill>
              </p:spPr>
              <p:txBody>
                <a:bodyPr/>
                <a:lstStyle/>
                <a:p>
                  <a:r>
                    <a:rPr lang="zh-TW" altLang="en-US">
                      <a:noFill/>
                    </a:rPr>
                    <a:t> </a:t>
                  </a:r>
                  <a:endParaRPr lang="zh-TW" altLang="en-US">
                    <a:noFill/>
                  </a:endParaRPr>
                </a:p>
              </p:txBody>
            </p:sp>
          </mc:Fallback>
        </mc:AlternateContent>
      </p:grpSp>
      <p:cxnSp>
        <p:nvCxnSpPr>
          <p:cNvPr id="44" name="直線單箭頭接點 43"/>
          <p:cNvCxnSpPr/>
          <p:nvPr/>
        </p:nvCxnSpPr>
        <p:spPr>
          <a:xfrm flipV="1">
            <a:off x="9595127" y="4347062"/>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9013051" y="4626901"/>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V="1">
            <a:off x="9013050" y="434505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V="1">
            <a:off x="10158917" y="434505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文字方塊 47">
                <a:extLst>
                  <a:ext uri="{FF2B5EF4-FFF2-40B4-BE49-F238E27FC236}">
                    <a14:artisticCrisscrossEtching id="{8F7BFDA8-93C7-4FF2-AAA4-7B3388040FB3}"/>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48" name="文字方塊 47"/>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9" name="文字方塊 48">
                <a:extLst>
                  <a:ext uri="{FF2B5EF4-FFF2-40B4-BE49-F238E27FC236}">
                    <a14:artisticCrisscrossEtching id="{883CDE6B-DCCE-482F-B255-D6B158910696}"/>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49" name="文字方塊 48"/>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0" name="文字方塊 49">
                <a:extLst>
                  <a:ext uri="{FF2B5EF4-FFF2-40B4-BE49-F238E27FC236}">
                    <a14:artisticCrisscrossEtching id="{EB3AE4CF-B5CA-403B-B647-976D9B9B9E75}"/>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50" name="文字方塊 49"/>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1" name="文字方塊 50">
                <a:extLst>
                  <a:ext uri="{FF2B5EF4-FFF2-40B4-BE49-F238E27FC236}">
                    <a14:artisticCrisscrossEtching id="{B5A4A722-AD66-4C57-8EB6-3D1C37EA35FB}"/>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51" name="文字方塊 50"/>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2" name="文字方塊 51">
                <a:extLst>
                  <a:ext uri="{FF2B5EF4-FFF2-40B4-BE49-F238E27FC236}">
                    <a14:artisticCrisscrossEtching id="{F6A7CA97-4944-440E-8DFE-55A37A01E68E}"/>
                  </a:ext>
                </a:extLst>
              </p:cNvPr>
              <p:cNvSpPr txBox="1"/>
              <p:nvPr/>
            </p:nvSpPr>
            <p:spPr>
              <a:xfrm>
                <a:off x="4515645" y="386353"/>
                <a:ext cx="151932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solidFill>
                                <a:srgbClr val="0000FF"/>
                              </a:solidFill>
                              <a:latin typeface="Cambria Math" panose="02040503050406030204" pitchFamily="18" charset="0"/>
                            </a:rPr>
                          </m:ctrlPr>
                        </m:sSupPr>
                        <m:e>
                          <m:r>
                            <a:rPr lang="en-US" altLang="zh-TW" sz="2400" i="1">
                              <a:solidFill>
                                <a:srgbClr val="0000FF"/>
                              </a:solidFill>
                              <a:latin typeface="Cambria Math" panose="02040503050406030204" pitchFamily="18" charset="0"/>
                            </a:rPr>
                            <m:t>𝑊</m:t>
                          </m:r>
                        </m:e>
                        <m:sup>
                          <m:r>
                            <a:rPr lang="en-US" altLang="zh-TW" sz="2400" i="1">
                              <a:solidFill>
                                <a:srgbClr val="0000FF"/>
                              </a:solidFill>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52" name="文字方塊 51"/>
              <p:cNvSpPr txBox="1">
                <a:spLocks noRot="1" noChangeAspect="1" noMove="1" noResize="1" noEditPoints="1" noAdjustHandles="1" noChangeArrowheads="1" noChangeShapeType="1" noTextEdit="1"/>
              </p:cNvSpPr>
              <p:nvPr/>
            </p:nvSpPr>
            <p:spPr>
              <a:xfrm>
                <a:off x="4515645" y="386353"/>
                <a:ext cx="1519327" cy="378758"/>
              </a:xfrm>
              <a:prstGeom prst="rect">
                <a:avLst/>
              </a:prstGeom>
              <a:blipFill rotWithShape="1">
                <a:blip r:embed="rId17"/>
                <a:stretch>
                  <a:fillRect l="-4418" r="-1606" b="-26984"/>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3" name="文字方塊 52">
                <a:extLst>
                  <a:ext uri="{FF2B5EF4-FFF2-40B4-BE49-F238E27FC236}">
                    <a14:artisticCrisscrossEtching id="{82116BB6-12B5-4B35-B5B5-30F264838717}"/>
                  </a:ext>
                </a:extLst>
              </p:cNvPr>
              <p:cNvSpPr txBox="1"/>
              <p:nvPr/>
            </p:nvSpPr>
            <p:spPr>
              <a:xfrm>
                <a:off x="4559561" y="1595965"/>
                <a:ext cx="1522340"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solidFill>
                                <a:srgbClr val="0000FF"/>
                              </a:solidFill>
                              <a:latin typeface="Cambria Math" panose="02040503050406030204" pitchFamily="18" charset="0"/>
                            </a:rPr>
                          </m:ctrlPr>
                        </m:sSupPr>
                        <m:e>
                          <m:r>
                            <a:rPr lang="en-US" altLang="zh-TW" sz="2400" i="1">
                              <a:solidFill>
                                <a:srgbClr val="0000FF"/>
                              </a:solidFill>
                              <a:latin typeface="Cambria Math" panose="02040503050406030204" pitchFamily="18" charset="0"/>
                            </a:rPr>
                            <m:t>𝑊</m:t>
                          </m:r>
                        </m:e>
                        <m:sup>
                          <m:r>
                            <a:rPr lang="en-US" altLang="zh-TW" sz="2400" i="1">
                              <a:solidFill>
                                <a:srgbClr val="0000FF"/>
                              </a:solidFill>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53" name="文字方塊 52"/>
              <p:cNvSpPr txBox="1">
                <a:spLocks noRot="1" noChangeAspect="1" noMove="1" noResize="1" noEditPoints="1" noAdjustHandles="1" noChangeArrowheads="1" noChangeShapeType="1" noTextEdit="1"/>
              </p:cNvSpPr>
              <p:nvPr/>
            </p:nvSpPr>
            <p:spPr>
              <a:xfrm>
                <a:off x="4559561" y="1595965"/>
                <a:ext cx="1522340" cy="378758"/>
              </a:xfrm>
              <a:prstGeom prst="rect">
                <a:avLst/>
              </a:prstGeom>
              <a:blipFill rotWithShape="1">
                <a:blip r:embed="rId18"/>
                <a:stretch>
                  <a:fillRect l="-4400" r="-1200" b="-967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4" name="文字方塊 53">
                <a:extLst>
                  <a:ext uri="{FF2B5EF4-FFF2-40B4-BE49-F238E27FC236}">
                    <a14:artisticCrisscrossEtching id="{41D0DD70-8698-42A6-BE78-942AE9FD23E6}"/>
                  </a:ext>
                </a:extLst>
              </p:cNvPr>
              <p:cNvSpPr txBox="1"/>
              <p:nvPr/>
            </p:nvSpPr>
            <p:spPr>
              <a:xfrm>
                <a:off x="4582801" y="2786111"/>
                <a:ext cx="1508618"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solidFill>
                                <a:srgbClr val="0000FF"/>
                              </a:solidFill>
                              <a:latin typeface="Cambria Math" panose="02040503050406030204" pitchFamily="18" charset="0"/>
                            </a:rPr>
                          </m:ctrlPr>
                        </m:sSupPr>
                        <m:e>
                          <m:r>
                            <a:rPr lang="en-US" altLang="zh-TW" sz="2400" i="1">
                              <a:solidFill>
                                <a:srgbClr val="0000FF"/>
                              </a:solidFill>
                              <a:latin typeface="Cambria Math" panose="02040503050406030204" pitchFamily="18" charset="0"/>
                            </a:rPr>
                            <m:t>𝑊</m:t>
                          </m:r>
                        </m:e>
                        <m:sup>
                          <m:r>
                            <a:rPr lang="en-US" altLang="zh-TW" sz="2400" i="1">
                              <a:solidFill>
                                <a:srgbClr val="0000FF"/>
                              </a:solidFill>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54" name="文字方塊 53"/>
              <p:cNvSpPr txBox="1">
                <a:spLocks noRot="1" noChangeAspect="1" noMove="1" noResize="1" noEditPoints="1" noAdjustHandles="1" noChangeArrowheads="1" noChangeShapeType="1" noTextEdit="1"/>
              </p:cNvSpPr>
              <p:nvPr/>
            </p:nvSpPr>
            <p:spPr>
              <a:xfrm>
                <a:off x="4582801" y="2786111"/>
                <a:ext cx="1508618" cy="378758"/>
              </a:xfrm>
              <a:prstGeom prst="rect">
                <a:avLst/>
              </a:prstGeom>
              <a:blipFill rotWithShape="1">
                <a:blip r:embed="rId19"/>
                <a:stretch>
                  <a:fillRect l="-2429" r="-1619" b="-9677"/>
                </a:stretch>
              </a:blipFill>
            </p:spPr>
            <p:txBody>
              <a:bodyPr/>
              <a:lstStyle/>
              <a:p>
                <a:r>
                  <a:rPr lang="zh-TW" altLang="en-US">
                    <a:noFill/>
                  </a:rPr>
                  <a:t> </a:t>
                </a:r>
                <a:endParaRPr lang="zh-TW" altLang="en-US">
                  <a:noFill/>
                </a:endParaRPr>
              </a:p>
            </p:txBody>
          </p:sp>
        </mc:Fallback>
      </mc:AlternateContent>
      <p:grpSp>
        <p:nvGrpSpPr>
          <p:cNvPr id="55" name="群組 54"/>
          <p:cNvGrpSpPr/>
          <p:nvPr/>
        </p:nvGrpSpPr>
        <p:grpSpPr>
          <a:xfrm>
            <a:off x="6117088" y="306594"/>
            <a:ext cx="715161" cy="540000"/>
            <a:chOff x="7174951" y="3803115"/>
            <a:chExt cx="715161" cy="540000"/>
          </a:xfrm>
        </p:grpSpPr>
        <p:sp>
          <p:nvSpPr>
            <p:cNvPr id="56" name="矩形 55"/>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7" name="文字方塊 56">
                  <a:extLst>
                    <a:ext uri="{FF2B5EF4-FFF2-40B4-BE49-F238E27FC236}">
                      <a14:artisticCrisscrossEtching id="{95DB0636-5E5D-4FD4-827F-9B6DDCECED42}"/>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81" name="文字方塊 80"/>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rotWithShape="1">
                  <a:blip r:embed="rId20"/>
                  <a:stretch>
                    <a:fillRect b="-11688"/>
                  </a:stretch>
                </a:blipFill>
              </p:spPr>
              <p:txBody>
                <a:bodyPr/>
                <a:lstStyle/>
                <a:p>
                  <a:r>
                    <a:rPr lang="zh-TW" altLang="en-US">
                      <a:noFill/>
                    </a:rPr>
                    <a:t> </a:t>
                  </a:r>
                  <a:endParaRPr lang="zh-TW" altLang="en-US">
                    <a:noFill/>
                  </a:endParaRPr>
                </a:p>
              </p:txBody>
            </p:sp>
          </mc:Fallback>
        </mc:AlternateContent>
      </p:grpSp>
      <p:grpSp>
        <p:nvGrpSpPr>
          <p:cNvPr id="58" name="群組 57"/>
          <p:cNvGrpSpPr/>
          <p:nvPr/>
        </p:nvGrpSpPr>
        <p:grpSpPr>
          <a:xfrm>
            <a:off x="6460910" y="306594"/>
            <a:ext cx="715161" cy="540000"/>
            <a:chOff x="7174951" y="3803115"/>
            <a:chExt cx="715161" cy="540000"/>
          </a:xfrm>
        </p:grpSpPr>
        <p:sp>
          <p:nvSpPr>
            <p:cNvPr id="59" name="矩形 58"/>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0" name="文字方塊 59">
                  <a:extLst>
                    <a:ext uri="{FF2B5EF4-FFF2-40B4-BE49-F238E27FC236}">
                      <a14:artisticCrisscrossEtching id="{2B10ADE1-2324-4DD7-9501-F59B9ED751A4}"/>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84" name="文字方塊 83"/>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rotWithShape="1">
                  <a:blip r:embed="rId21"/>
                  <a:stretch>
                    <a:fillRect b="-11688"/>
                  </a:stretch>
                </a:blipFill>
              </p:spPr>
              <p:txBody>
                <a:bodyPr/>
                <a:lstStyle/>
                <a:p>
                  <a:r>
                    <a:rPr lang="zh-TW" altLang="en-US">
                      <a:noFill/>
                    </a:rPr>
                    <a:t> </a:t>
                  </a:r>
                  <a:endParaRPr lang="zh-TW" altLang="en-US">
                    <a:noFill/>
                  </a:endParaRPr>
                </a:p>
              </p:txBody>
            </p:sp>
          </mc:Fallback>
        </mc:AlternateContent>
      </p:grpSp>
      <p:grpSp>
        <p:nvGrpSpPr>
          <p:cNvPr id="61" name="群組 60"/>
          <p:cNvGrpSpPr/>
          <p:nvPr/>
        </p:nvGrpSpPr>
        <p:grpSpPr>
          <a:xfrm>
            <a:off x="6804732" y="306594"/>
            <a:ext cx="715161" cy="540000"/>
            <a:chOff x="7174951" y="3803115"/>
            <a:chExt cx="715161" cy="540000"/>
          </a:xfrm>
        </p:grpSpPr>
        <p:sp>
          <p:nvSpPr>
            <p:cNvPr id="62" name="矩形 61"/>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3" name="文字方塊 62">
                  <a:extLst>
                    <a:ext uri="{FF2B5EF4-FFF2-40B4-BE49-F238E27FC236}">
                      <a14:artisticCrisscrossEtching id="{B206592B-0E48-4111-89A5-57CBC72EE055}"/>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87" name="文字方塊 86"/>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rotWithShape="1">
                  <a:blip r:embed="rId22"/>
                  <a:stretch>
                    <a:fillRect b="-11688"/>
                  </a:stretch>
                </a:blipFill>
              </p:spPr>
              <p:txBody>
                <a:bodyPr/>
                <a:lstStyle/>
                <a:p>
                  <a:r>
                    <a:rPr lang="zh-TW" altLang="en-US">
                      <a:noFill/>
                    </a:rPr>
                    <a:t> </a:t>
                  </a:r>
                  <a:endParaRPr lang="zh-TW" altLang="en-US">
                    <a:noFill/>
                  </a:endParaRPr>
                </a:p>
              </p:txBody>
            </p:sp>
          </mc:Fallback>
        </mc:AlternateContent>
      </p:grpSp>
      <p:grpSp>
        <p:nvGrpSpPr>
          <p:cNvPr id="64" name="群組 63"/>
          <p:cNvGrpSpPr/>
          <p:nvPr/>
        </p:nvGrpSpPr>
        <p:grpSpPr>
          <a:xfrm>
            <a:off x="7494918" y="313246"/>
            <a:ext cx="715161" cy="540000"/>
            <a:chOff x="7174951" y="3803115"/>
            <a:chExt cx="715161" cy="540000"/>
          </a:xfrm>
        </p:grpSpPr>
        <p:sp>
          <p:nvSpPr>
            <p:cNvPr id="65" name="矩形 64"/>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6" name="文字方塊 65">
                  <a:extLst>
                    <a:ext uri="{FF2B5EF4-FFF2-40B4-BE49-F238E27FC236}">
                      <a14:artisticCrisscrossEtching id="{AA37E7B4-1BA0-49BB-870C-EF59FD847A72}"/>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66" name="文字方塊 65"/>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rotWithShape="1">
                  <a:blip r:embed="rId23"/>
                  <a:stretch>
                    <a:fillRect b="-13158"/>
                  </a:stretch>
                </a:blipFill>
              </p:spPr>
              <p:txBody>
                <a:bodyPr/>
                <a:lstStyle/>
                <a:p>
                  <a:r>
                    <a:rPr lang="zh-TW" altLang="en-US">
                      <a:noFill/>
                    </a:rPr>
                    <a:t> </a:t>
                  </a:r>
                  <a:endParaRPr lang="zh-TW" altLang="en-US">
                    <a:noFill/>
                  </a:endParaRPr>
                </a:p>
              </p:txBody>
            </p:sp>
          </mc:Fallback>
        </mc:AlternateContent>
      </p:grpSp>
      <p:sp>
        <p:nvSpPr>
          <p:cNvPr id="67" name="文字方塊 66"/>
          <p:cNvSpPr txBox="1"/>
          <p:nvPr/>
        </p:nvSpPr>
        <p:spPr>
          <a:xfrm>
            <a:off x="8054709" y="369972"/>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68" name="群組 67"/>
          <p:cNvGrpSpPr/>
          <p:nvPr/>
        </p:nvGrpSpPr>
        <p:grpSpPr>
          <a:xfrm>
            <a:off x="8495489" y="285037"/>
            <a:ext cx="641061" cy="844311"/>
            <a:chOff x="5091792" y="1543557"/>
            <a:chExt cx="641061" cy="510076"/>
          </a:xfrm>
        </p:grpSpPr>
        <p:sp>
          <p:nvSpPr>
            <p:cNvPr id="69" name="文字方塊 68"/>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mc:Choice xmlns:a14="http://schemas.microsoft.com/office/drawing/2010/main" Requires="a14">
            <p:sp>
              <p:nvSpPr>
                <p:cNvPr id="70" name="文字方塊 69">
                  <a:extLst>
                    <a:ext uri="{FF2B5EF4-FFF2-40B4-BE49-F238E27FC236}">
                      <a14:artisticCrisscrossEtching id="{059CED5C-49F6-413D-B9D4-FD87C0CC3E46}"/>
                    </a:ext>
                  </a:extLst>
                </p:cNvPr>
                <p:cNvSpPr txBox="1"/>
                <p:nvPr/>
              </p:nvSpPr>
              <p:spPr>
                <a:xfrm>
                  <a:off x="5182638" y="1684301"/>
                  <a:ext cx="5502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oMath>
                    </m:oMathPara>
                  </a14:m>
                  <a:endParaRPr lang="zh-TW" altLang="en-US" sz="2400" dirty="0"/>
                </a:p>
              </p:txBody>
            </p:sp>
          </mc:Choice>
          <mc:Fallback>
            <p:sp>
              <p:nvSpPr>
                <p:cNvPr id="70" name="文字方塊 69"/>
                <p:cNvSpPr txBox="1">
                  <a:spLocks noRot="1" noChangeAspect="1" noMove="1" noResize="1" noEditPoints="1" noAdjustHandles="1" noChangeArrowheads="1" noChangeShapeType="1" noTextEdit="1"/>
                </p:cNvSpPr>
                <p:nvPr/>
              </p:nvSpPr>
              <p:spPr>
                <a:xfrm>
                  <a:off x="5182638" y="1684301"/>
                  <a:ext cx="550215" cy="369332"/>
                </a:xfrm>
                <a:prstGeom prst="rect">
                  <a:avLst/>
                </a:prstGeom>
                <a:blipFill rotWithShape="1">
                  <a:blip r:embed="rId24"/>
                  <a:stretch>
                    <a:fillRect l="-12222" r="-2222"/>
                  </a:stretch>
                </a:blipFill>
              </p:spPr>
              <p:txBody>
                <a:bodyPr/>
                <a:lstStyle/>
                <a:p>
                  <a:r>
                    <a:rPr lang="zh-TW" altLang="en-US">
                      <a:noFill/>
                    </a:rPr>
                    <a:t> </a:t>
                  </a:r>
                  <a:endParaRPr lang="zh-TW" altLang="en-US">
                    <a:noFill/>
                  </a:endParaRPr>
                </a:p>
              </p:txBody>
            </p:sp>
          </mc:Fallback>
        </mc:AlternateContent>
      </p:grpSp>
      <p:sp>
        <p:nvSpPr>
          <p:cNvPr id="71" name="矩形 70"/>
          <p:cNvSpPr/>
          <p:nvPr/>
        </p:nvSpPr>
        <p:spPr>
          <a:xfrm>
            <a:off x="9244965" y="325525"/>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2" name="文字方塊 71">
                <a:extLst>
                  <a:ext uri="{FF2B5EF4-FFF2-40B4-BE49-F238E27FC236}">
                    <a14:artisticCrisscrossEtching id="{ED028D8E-A962-4943-B3E2-776CFAEF606F}"/>
                  </a:ext>
                </a:extLst>
              </p:cNvPr>
              <p:cNvSpPr txBox="1"/>
              <p:nvPr/>
            </p:nvSpPr>
            <p:spPr>
              <a:xfrm>
                <a:off x="9077518" y="36570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72" name="文字方塊 71"/>
              <p:cNvSpPr txBox="1">
                <a:spLocks noRot="1" noChangeAspect="1" noMove="1" noResize="1" noEditPoints="1" noAdjustHandles="1" noChangeArrowheads="1" noChangeShapeType="1" noTextEdit="1"/>
              </p:cNvSpPr>
              <p:nvPr/>
            </p:nvSpPr>
            <p:spPr>
              <a:xfrm>
                <a:off x="9077518" y="365702"/>
                <a:ext cx="715161" cy="470000"/>
              </a:xfrm>
              <a:prstGeom prst="rect">
                <a:avLst/>
              </a:prstGeom>
              <a:blipFill rotWithShape="1">
                <a:blip r:embed="rId25"/>
                <a:stretch>
                  <a:fillRect/>
                </a:stretch>
              </a:blipFill>
            </p:spPr>
            <p:txBody>
              <a:bodyPr/>
              <a:lstStyle/>
              <a:p>
                <a:r>
                  <a:rPr lang="zh-TW" altLang="en-US">
                    <a:noFill/>
                  </a:rPr>
                  <a:t> </a:t>
                </a:r>
                <a:endParaRPr lang="zh-TW" altLang="en-US">
                  <a:noFill/>
                </a:endParaRPr>
              </a:p>
            </p:txBody>
          </p:sp>
        </mc:Fallback>
      </mc:AlternateContent>
      <p:sp>
        <p:nvSpPr>
          <p:cNvPr id="73" name="矩形 72"/>
          <p:cNvSpPr/>
          <p:nvPr/>
        </p:nvSpPr>
        <p:spPr>
          <a:xfrm>
            <a:off x="9588787" y="325525"/>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4" name="文字方塊 73">
                <a:extLst>
                  <a:ext uri="{FF2B5EF4-FFF2-40B4-BE49-F238E27FC236}">
                    <a14:artisticCrisscrossEtching id="{CCF8FC5C-8A18-4650-A372-C2D48D0E89FF}"/>
                  </a:ext>
                </a:extLst>
              </p:cNvPr>
              <p:cNvSpPr txBox="1"/>
              <p:nvPr/>
            </p:nvSpPr>
            <p:spPr>
              <a:xfrm>
                <a:off x="9407303" y="36570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74" name="文字方塊 73"/>
              <p:cNvSpPr txBox="1">
                <a:spLocks noRot="1" noChangeAspect="1" noMove="1" noResize="1" noEditPoints="1" noAdjustHandles="1" noChangeArrowheads="1" noChangeShapeType="1" noTextEdit="1"/>
              </p:cNvSpPr>
              <p:nvPr/>
            </p:nvSpPr>
            <p:spPr>
              <a:xfrm>
                <a:off x="9407303" y="365703"/>
                <a:ext cx="715161" cy="470000"/>
              </a:xfrm>
              <a:prstGeom prst="rect">
                <a:avLst/>
              </a:prstGeom>
              <a:blipFill rotWithShape="1">
                <a:blip r:embed="rId26"/>
                <a:stretch>
                  <a:fillRect/>
                </a:stretch>
              </a:blipFill>
            </p:spPr>
            <p:txBody>
              <a:bodyPr/>
              <a:lstStyle/>
              <a:p>
                <a:r>
                  <a:rPr lang="zh-TW" altLang="en-US">
                    <a:noFill/>
                  </a:rPr>
                  <a:t> </a:t>
                </a:r>
                <a:endParaRPr lang="zh-TW" altLang="en-US">
                  <a:noFill/>
                </a:endParaRPr>
              </a:p>
            </p:txBody>
          </p:sp>
        </mc:Fallback>
      </mc:AlternateContent>
      <p:sp>
        <p:nvSpPr>
          <p:cNvPr id="75" name="矩形 74"/>
          <p:cNvSpPr/>
          <p:nvPr/>
        </p:nvSpPr>
        <p:spPr>
          <a:xfrm>
            <a:off x="9932609" y="325525"/>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6" name="文字方塊 75">
                <a:extLst>
                  <a:ext uri="{FF2B5EF4-FFF2-40B4-BE49-F238E27FC236}">
                    <a14:artisticCrisscrossEtching id="{ACF55430-8422-4296-991C-A4509347BA54}"/>
                  </a:ext>
                </a:extLst>
              </p:cNvPr>
              <p:cNvSpPr txBox="1"/>
              <p:nvPr/>
            </p:nvSpPr>
            <p:spPr>
              <a:xfrm>
                <a:off x="9751125" y="36570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76" name="文字方塊 75"/>
              <p:cNvSpPr txBox="1">
                <a:spLocks noRot="1" noChangeAspect="1" noMove="1" noResize="1" noEditPoints="1" noAdjustHandles="1" noChangeArrowheads="1" noChangeShapeType="1" noTextEdit="1"/>
              </p:cNvSpPr>
              <p:nvPr/>
            </p:nvSpPr>
            <p:spPr>
              <a:xfrm>
                <a:off x="9751125" y="365703"/>
                <a:ext cx="715161" cy="470000"/>
              </a:xfrm>
              <a:prstGeom prst="rect">
                <a:avLst/>
              </a:prstGeom>
              <a:blipFill rotWithShape="1">
                <a:blip r:embed="rId27"/>
                <a:stretch>
                  <a:fillRect/>
                </a:stretch>
              </a:blipFill>
            </p:spPr>
            <p:txBody>
              <a:bodyPr/>
              <a:lstStyle/>
              <a:p>
                <a:r>
                  <a:rPr lang="zh-TW" altLang="en-US">
                    <a:noFill/>
                  </a:rPr>
                  <a:t> </a:t>
                </a:r>
                <a:endParaRPr lang="zh-TW" altLang="en-US">
                  <a:noFill/>
                </a:endParaRPr>
              </a:p>
            </p:txBody>
          </p:sp>
        </mc:Fallback>
      </mc:AlternateContent>
      <p:sp>
        <p:nvSpPr>
          <p:cNvPr id="77" name="矩形 76"/>
          <p:cNvSpPr/>
          <p:nvPr/>
        </p:nvSpPr>
        <p:spPr>
          <a:xfrm>
            <a:off x="10607964" y="35854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8" name="文字方塊 77">
                <a:extLst>
                  <a:ext uri="{FF2B5EF4-FFF2-40B4-BE49-F238E27FC236}">
                    <a14:artisticCrisscrossEtching id="{ADC2D624-7D22-405F-A03A-4E003BF89330}"/>
                  </a:ext>
                </a:extLst>
              </p:cNvPr>
              <p:cNvSpPr txBox="1"/>
              <p:nvPr/>
            </p:nvSpPr>
            <p:spPr>
              <a:xfrm>
                <a:off x="10431670" y="39405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78" name="文字方塊 77"/>
              <p:cNvSpPr txBox="1">
                <a:spLocks noRot="1" noChangeAspect="1" noMove="1" noResize="1" noEditPoints="1" noAdjustHandles="1" noChangeArrowheads="1" noChangeShapeType="1" noTextEdit="1"/>
              </p:cNvSpPr>
              <p:nvPr/>
            </p:nvSpPr>
            <p:spPr>
              <a:xfrm>
                <a:off x="10431670" y="394058"/>
                <a:ext cx="715161" cy="461665"/>
              </a:xfrm>
              <a:prstGeom prst="rect">
                <a:avLst/>
              </a:prstGeom>
              <a:blipFill rotWithShape="1">
                <a:blip r:embed="rId28"/>
                <a:stretch>
                  <a:fillRect/>
                </a:stretch>
              </a:blipFill>
            </p:spPr>
            <p:txBody>
              <a:bodyPr/>
              <a:lstStyle/>
              <a:p>
                <a:r>
                  <a:rPr lang="zh-TW" altLang="en-US">
                    <a:noFill/>
                  </a:rPr>
                  <a:t> </a:t>
                </a:r>
                <a:endParaRPr lang="zh-TW" altLang="en-US">
                  <a:noFill/>
                </a:endParaRPr>
              </a:p>
            </p:txBody>
          </p:sp>
        </mc:Fallback>
      </mc:AlternateContent>
      <p:sp>
        <p:nvSpPr>
          <p:cNvPr id="79" name="矩形 78"/>
          <p:cNvSpPr/>
          <p:nvPr/>
        </p:nvSpPr>
        <p:spPr>
          <a:xfrm>
            <a:off x="6303019" y="148762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80" name="矩形 79"/>
          <p:cNvSpPr/>
          <p:nvPr/>
        </p:nvSpPr>
        <p:spPr>
          <a:xfrm>
            <a:off x="6646841" y="148762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57" name="矩形 56"/>
          <p:cNvSpPr/>
          <p:nvPr/>
        </p:nvSpPr>
        <p:spPr>
          <a:xfrm>
            <a:off x="6990663" y="148762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82" name="矩形 81"/>
          <p:cNvSpPr/>
          <p:nvPr/>
        </p:nvSpPr>
        <p:spPr>
          <a:xfrm>
            <a:off x="7680849" y="14942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83" name="矩形 82"/>
          <p:cNvSpPr/>
          <p:nvPr/>
        </p:nvSpPr>
        <p:spPr>
          <a:xfrm>
            <a:off x="6316538" y="266648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60" name="矩形 59"/>
          <p:cNvSpPr/>
          <p:nvPr/>
        </p:nvSpPr>
        <p:spPr>
          <a:xfrm>
            <a:off x="6660360" y="266648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85" name="矩形 84"/>
          <p:cNvSpPr/>
          <p:nvPr/>
        </p:nvSpPr>
        <p:spPr>
          <a:xfrm>
            <a:off x="7004182" y="266648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86" name="矩形 85"/>
          <p:cNvSpPr/>
          <p:nvPr/>
        </p:nvSpPr>
        <p:spPr>
          <a:xfrm>
            <a:off x="7694368" y="267313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63" name="文字方塊 62"/>
          <p:cNvSpPr txBox="1"/>
          <p:nvPr/>
        </p:nvSpPr>
        <p:spPr>
          <a:xfrm>
            <a:off x="8057283" y="1574885"/>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88" name="群組 87"/>
          <p:cNvGrpSpPr/>
          <p:nvPr/>
        </p:nvGrpSpPr>
        <p:grpSpPr>
          <a:xfrm>
            <a:off x="8507579" y="1466595"/>
            <a:ext cx="642471" cy="760996"/>
            <a:chOff x="5091792" y="1543557"/>
            <a:chExt cx="642471" cy="516616"/>
          </a:xfrm>
        </p:grpSpPr>
        <p:sp>
          <p:nvSpPr>
            <p:cNvPr id="89" name="文字方塊 88"/>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mc:Choice xmlns:a14="http://schemas.microsoft.com/office/drawing/2010/main" Requires="a14">
            <p:sp>
              <p:nvSpPr>
                <p:cNvPr id="90" name="文字方塊 89">
                  <a:extLst>
                    <a:ext uri="{FF2B5EF4-FFF2-40B4-BE49-F238E27FC236}">
                      <a14:artisticCrisscrossEtching id="{3259375E-3B1D-473C-AA3B-F64AB880DCBB}"/>
                    </a:ext>
                  </a:extLst>
                </p:cNvPr>
                <p:cNvSpPr txBox="1"/>
                <p:nvPr/>
              </p:nvSpPr>
              <p:spPr>
                <a:xfrm>
                  <a:off x="5182638" y="1684301"/>
                  <a:ext cx="55162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oMath>
                    </m:oMathPara>
                  </a14:m>
                  <a:endParaRPr lang="zh-TW" altLang="en-US" sz="2400" dirty="0"/>
                </a:p>
              </p:txBody>
            </p:sp>
          </mc:Choice>
          <mc:Fallback>
            <p:sp>
              <p:nvSpPr>
                <p:cNvPr id="90" name="文字方塊 89"/>
                <p:cNvSpPr txBox="1">
                  <a:spLocks noRot="1" noChangeAspect="1" noMove="1" noResize="1" noEditPoints="1" noAdjustHandles="1" noChangeArrowheads="1" noChangeShapeType="1" noTextEdit="1"/>
                </p:cNvSpPr>
                <p:nvPr/>
              </p:nvSpPr>
              <p:spPr>
                <a:xfrm>
                  <a:off x="5182638" y="1684301"/>
                  <a:ext cx="551625" cy="375872"/>
                </a:xfrm>
                <a:prstGeom prst="rect">
                  <a:avLst/>
                </a:prstGeom>
                <a:blipFill rotWithShape="1">
                  <a:blip r:embed="rId29"/>
                  <a:stretch>
                    <a:fillRect l="-12222" r="-2222"/>
                  </a:stretch>
                </a:blipFill>
              </p:spPr>
              <p:txBody>
                <a:bodyPr/>
                <a:lstStyle/>
                <a:p>
                  <a:r>
                    <a:rPr lang="zh-TW" altLang="en-US">
                      <a:noFill/>
                    </a:rPr>
                    <a:t> </a:t>
                  </a:r>
                  <a:endParaRPr lang="zh-TW" altLang="en-US">
                    <a:noFill/>
                  </a:endParaRPr>
                </a:p>
              </p:txBody>
            </p:sp>
          </mc:Fallback>
        </mc:AlternateContent>
      </p:grpSp>
      <p:sp>
        <p:nvSpPr>
          <p:cNvPr id="91" name="文字方塊 90"/>
          <p:cNvSpPr txBox="1"/>
          <p:nvPr/>
        </p:nvSpPr>
        <p:spPr>
          <a:xfrm>
            <a:off x="8071885" y="2735193"/>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92" name="群組 91"/>
          <p:cNvGrpSpPr/>
          <p:nvPr/>
        </p:nvGrpSpPr>
        <p:grpSpPr>
          <a:xfrm>
            <a:off x="8522181" y="2626904"/>
            <a:ext cx="639241" cy="801876"/>
            <a:chOff x="5091792" y="1543557"/>
            <a:chExt cx="639241" cy="510076"/>
          </a:xfrm>
        </p:grpSpPr>
        <p:sp>
          <p:nvSpPr>
            <p:cNvPr id="93" name="文字方塊 92"/>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mc:Choice xmlns:a14="http://schemas.microsoft.com/office/drawing/2010/main" Requires="a14">
            <p:sp>
              <p:nvSpPr>
                <p:cNvPr id="94" name="文字方塊 93">
                  <a:extLst>
                    <a:ext uri="{FF2B5EF4-FFF2-40B4-BE49-F238E27FC236}">
                      <a14:artisticCrisscrossEtching id="{8A4DF6C9-BC54-4D94-A858-9A8028A2B7F3}"/>
                    </a:ext>
                  </a:extLst>
                </p:cNvPr>
                <p:cNvSpPr txBox="1"/>
                <p:nvPr/>
              </p:nvSpPr>
              <p:spPr>
                <a:xfrm>
                  <a:off x="5182638" y="1684301"/>
                  <a:ext cx="5411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oMath>
                    </m:oMathPara>
                  </a14:m>
                  <a:endParaRPr lang="zh-TW" altLang="en-US" sz="2400" dirty="0"/>
                </a:p>
              </p:txBody>
            </p:sp>
          </mc:Choice>
          <mc:Fallback>
            <p:sp>
              <p:nvSpPr>
                <p:cNvPr id="94" name="文字方塊 93"/>
                <p:cNvSpPr txBox="1">
                  <a:spLocks noRot="1" noChangeAspect="1" noMove="1" noResize="1" noEditPoints="1" noAdjustHandles="1" noChangeArrowheads="1" noChangeShapeType="1" noTextEdit="1"/>
                </p:cNvSpPr>
                <p:nvPr/>
              </p:nvSpPr>
              <p:spPr>
                <a:xfrm>
                  <a:off x="5182638" y="1684301"/>
                  <a:ext cx="541110" cy="369332"/>
                </a:xfrm>
                <a:prstGeom prst="rect">
                  <a:avLst/>
                </a:prstGeom>
                <a:blipFill rotWithShape="1">
                  <a:blip r:embed="rId30"/>
                  <a:stretch>
                    <a:fillRect l="-11236"/>
                  </a:stretch>
                </a:blipFill>
              </p:spPr>
              <p:txBody>
                <a:bodyPr/>
                <a:lstStyle/>
                <a:p>
                  <a:r>
                    <a:rPr lang="zh-TW" altLang="en-US">
                      <a:noFill/>
                    </a:rPr>
                    <a:t> </a:t>
                  </a:r>
                  <a:endParaRPr lang="zh-TW" altLang="en-US">
                    <a:noFill/>
                  </a:endParaRPr>
                </a:p>
              </p:txBody>
            </p:sp>
          </mc:Fallback>
        </mc:AlternateContent>
      </p:grpSp>
      <p:grpSp>
        <p:nvGrpSpPr>
          <p:cNvPr id="95" name="群組 94"/>
          <p:cNvGrpSpPr/>
          <p:nvPr/>
        </p:nvGrpSpPr>
        <p:grpSpPr>
          <a:xfrm>
            <a:off x="9080882" y="1488484"/>
            <a:ext cx="2078703" cy="540000"/>
            <a:chOff x="6336961" y="1989986"/>
            <a:chExt cx="2078703" cy="540000"/>
          </a:xfrm>
        </p:grpSpPr>
        <p:sp>
          <p:nvSpPr>
            <p:cNvPr id="96" name="矩形 95"/>
            <p:cNvSpPr/>
            <p:nvPr/>
          </p:nvSpPr>
          <p:spPr>
            <a:xfrm>
              <a:off x="6504409"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7" name="文字方塊 96">
                  <a:extLst>
                    <a:ext uri="{FF2B5EF4-FFF2-40B4-BE49-F238E27FC236}">
                      <a14:artisticCrisscrossEtching id="{07F9C04C-D7B7-464D-884E-75D6C3AE8A98}"/>
                    </a:ext>
                  </a:extLst>
                </p:cNvPr>
                <p:cNvSpPr txBox="1"/>
                <p:nvPr/>
              </p:nvSpPr>
              <p:spPr>
                <a:xfrm>
                  <a:off x="6336961" y="203016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26" name="文字方塊 125"/>
                <p:cNvSpPr txBox="1">
                  <a:spLocks noRot="1" noChangeAspect="1" noMove="1" noResize="1" noEditPoints="1" noAdjustHandles="1" noChangeArrowheads="1" noChangeShapeType="1" noTextEdit="1"/>
                </p:cNvSpPr>
                <p:nvPr/>
              </p:nvSpPr>
              <p:spPr>
                <a:xfrm>
                  <a:off x="6336961" y="2030163"/>
                  <a:ext cx="715161" cy="470000"/>
                </a:xfrm>
                <a:prstGeom prst="rect">
                  <a:avLst/>
                </a:prstGeom>
                <a:blipFill rotWithShape="1">
                  <a:blip r:embed="rId31"/>
                  <a:stretch>
                    <a:fillRect/>
                  </a:stretch>
                </a:blipFill>
              </p:spPr>
              <p:txBody>
                <a:bodyPr/>
                <a:lstStyle/>
                <a:p>
                  <a:r>
                    <a:rPr lang="zh-TW" altLang="en-US">
                      <a:noFill/>
                    </a:rPr>
                    <a:t> </a:t>
                  </a:r>
                  <a:endParaRPr lang="zh-TW" altLang="en-US">
                    <a:noFill/>
                  </a:endParaRPr>
                </a:p>
              </p:txBody>
            </p:sp>
          </mc:Fallback>
        </mc:AlternateContent>
        <p:sp>
          <p:nvSpPr>
            <p:cNvPr id="98" name="矩形 97"/>
            <p:cNvSpPr/>
            <p:nvPr/>
          </p:nvSpPr>
          <p:spPr>
            <a:xfrm>
              <a:off x="6848231"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9" name="文字方塊 98">
                  <a:extLst>
                    <a:ext uri="{FF2B5EF4-FFF2-40B4-BE49-F238E27FC236}">
                      <a14:artisticCrisscrossEtching id="{797AAEAC-B4E8-4EA4-8F2C-8C8B381F8E61}"/>
                    </a:ext>
                  </a:extLst>
                </p:cNvPr>
                <p:cNvSpPr txBox="1"/>
                <p:nvPr/>
              </p:nvSpPr>
              <p:spPr>
                <a:xfrm>
                  <a:off x="6666746"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28" name="文字方塊 127"/>
                <p:cNvSpPr txBox="1">
                  <a:spLocks noRot="1" noChangeAspect="1" noMove="1" noResize="1" noEditPoints="1" noAdjustHandles="1" noChangeArrowheads="1" noChangeShapeType="1" noTextEdit="1"/>
                </p:cNvSpPr>
                <p:nvPr/>
              </p:nvSpPr>
              <p:spPr>
                <a:xfrm>
                  <a:off x="6666746" y="2030164"/>
                  <a:ext cx="715161" cy="470000"/>
                </a:xfrm>
                <a:prstGeom prst="rect">
                  <a:avLst/>
                </a:prstGeom>
                <a:blipFill rotWithShape="1">
                  <a:blip r:embed="rId32"/>
                  <a:stretch>
                    <a:fillRect/>
                  </a:stretch>
                </a:blipFill>
              </p:spPr>
              <p:txBody>
                <a:bodyPr/>
                <a:lstStyle/>
                <a:p>
                  <a:r>
                    <a:rPr lang="zh-TW" altLang="en-US">
                      <a:noFill/>
                    </a:rPr>
                    <a:t> </a:t>
                  </a:r>
                  <a:endParaRPr lang="zh-TW" altLang="en-US">
                    <a:noFill/>
                  </a:endParaRPr>
                </a:p>
              </p:txBody>
            </p:sp>
          </mc:Fallback>
        </mc:AlternateContent>
        <p:sp>
          <p:nvSpPr>
            <p:cNvPr id="100" name="矩形 99"/>
            <p:cNvSpPr/>
            <p:nvPr/>
          </p:nvSpPr>
          <p:spPr>
            <a:xfrm>
              <a:off x="7192053"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1" name="文字方塊 100">
                  <a:extLst>
                    <a:ext uri="{FF2B5EF4-FFF2-40B4-BE49-F238E27FC236}">
                      <a14:artisticCrisscrossEtching id="{C7D3E044-B0C7-4D32-9033-395B708F77E2}"/>
                    </a:ext>
                  </a:extLst>
                </p:cNvPr>
                <p:cNvSpPr txBox="1"/>
                <p:nvPr/>
              </p:nvSpPr>
              <p:spPr>
                <a:xfrm>
                  <a:off x="7010568"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30" name="文字方塊 129"/>
                <p:cNvSpPr txBox="1">
                  <a:spLocks noRot="1" noChangeAspect="1" noMove="1" noResize="1" noEditPoints="1" noAdjustHandles="1" noChangeArrowheads="1" noChangeShapeType="1" noTextEdit="1"/>
                </p:cNvSpPr>
                <p:nvPr/>
              </p:nvSpPr>
              <p:spPr>
                <a:xfrm>
                  <a:off x="7010568" y="2030164"/>
                  <a:ext cx="715161" cy="470000"/>
                </a:xfrm>
                <a:prstGeom prst="rect">
                  <a:avLst/>
                </a:prstGeom>
                <a:blipFill rotWithShape="1">
                  <a:blip r:embed="rId33"/>
                  <a:stretch>
                    <a:fillRect/>
                  </a:stretch>
                </a:blipFill>
              </p:spPr>
              <p:txBody>
                <a:bodyPr/>
                <a:lstStyle/>
                <a:p>
                  <a:r>
                    <a:rPr lang="zh-TW" altLang="en-US">
                      <a:noFill/>
                    </a:rPr>
                    <a:t> </a:t>
                  </a:r>
                  <a:endParaRPr lang="zh-TW" altLang="en-US">
                    <a:noFill/>
                  </a:endParaRPr>
                </a:p>
              </p:txBody>
            </p:sp>
          </mc:Fallback>
        </mc:AlternateContent>
        <p:sp>
          <p:nvSpPr>
            <p:cNvPr id="102" name="矩形 101"/>
            <p:cNvSpPr/>
            <p:nvPr/>
          </p:nvSpPr>
          <p:spPr>
            <a:xfrm>
              <a:off x="7888911" y="2000949"/>
              <a:ext cx="288000" cy="51798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3" name="文字方塊 102">
                  <a:extLst>
                    <a:ext uri="{FF2B5EF4-FFF2-40B4-BE49-F238E27FC236}">
                      <a14:artisticCrisscrossEtching id="{1E9E2F9B-15A2-4013-B505-E1302A92A9D3}"/>
                    </a:ext>
                  </a:extLst>
                </p:cNvPr>
                <p:cNvSpPr txBox="1"/>
                <p:nvPr/>
              </p:nvSpPr>
              <p:spPr>
                <a:xfrm>
                  <a:off x="7700503" y="204995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103" name="文字方塊 102"/>
                <p:cNvSpPr txBox="1">
                  <a:spLocks noRot="1" noChangeAspect="1" noMove="1" noResize="1" noEditPoints="1" noAdjustHandles="1" noChangeArrowheads="1" noChangeShapeType="1" noTextEdit="1"/>
                </p:cNvSpPr>
                <p:nvPr/>
              </p:nvSpPr>
              <p:spPr>
                <a:xfrm>
                  <a:off x="7700503" y="2049955"/>
                  <a:ext cx="715161" cy="461665"/>
                </a:xfrm>
                <a:prstGeom prst="rect">
                  <a:avLst/>
                </a:prstGeom>
                <a:blipFill rotWithShape="1">
                  <a:blip r:embed="rId34"/>
                  <a:stretch>
                    <a:fillRect/>
                  </a:stretch>
                </a:blipFill>
              </p:spPr>
              <p:txBody>
                <a:bodyPr/>
                <a:lstStyle/>
                <a:p>
                  <a:r>
                    <a:rPr lang="zh-TW" altLang="en-US">
                      <a:noFill/>
                    </a:rPr>
                    <a:t> </a:t>
                  </a:r>
                  <a:endParaRPr lang="zh-TW" altLang="en-US">
                    <a:noFill/>
                  </a:endParaRPr>
                </a:p>
              </p:txBody>
            </p:sp>
          </mc:Fallback>
        </mc:AlternateContent>
      </p:grpSp>
      <p:grpSp>
        <p:nvGrpSpPr>
          <p:cNvPr id="104" name="群組 103"/>
          <p:cNvGrpSpPr/>
          <p:nvPr/>
        </p:nvGrpSpPr>
        <p:grpSpPr>
          <a:xfrm>
            <a:off x="9095484" y="2629496"/>
            <a:ext cx="2064100" cy="548928"/>
            <a:chOff x="6336961" y="1981058"/>
            <a:chExt cx="2064100" cy="548928"/>
          </a:xfrm>
        </p:grpSpPr>
        <p:sp>
          <p:nvSpPr>
            <p:cNvPr id="105" name="矩形 104"/>
            <p:cNvSpPr/>
            <p:nvPr/>
          </p:nvSpPr>
          <p:spPr>
            <a:xfrm>
              <a:off x="6504409"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6" name="文字方塊 105">
                  <a:extLst>
                    <a:ext uri="{FF2B5EF4-FFF2-40B4-BE49-F238E27FC236}">
                      <a14:artisticCrisscrossEtching id="{17C50835-5BE9-4A8C-BE16-D06C06ECF3F8}"/>
                    </a:ext>
                  </a:extLst>
                </p:cNvPr>
                <p:cNvSpPr txBox="1"/>
                <p:nvPr/>
              </p:nvSpPr>
              <p:spPr>
                <a:xfrm>
                  <a:off x="6336961" y="203016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35" name="文字方塊 134"/>
                <p:cNvSpPr txBox="1">
                  <a:spLocks noRot="1" noChangeAspect="1" noMove="1" noResize="1" noEditPoints="1" noAdjustHandles="1" noChangeArrowheads="1" noChangeShapeType="1" noTextEdit="1"/>
                </p:cNvSpPr>
                <p:nvPr/>
              </p:nvSpPr>
              <p:spPr>
                <a:xfrm>
                  <a:off x="6336961" y="2030163"/>
                  <a:ext cx="715161" cy="470000"/>
                </a:xfrm>
                <a:prstGeom prst="rect">
                  <a:avLst/>
                </a:prstGeom>
                <a:blipFill rotWithShape="1">
                  <a:blip r:embed="rId35"/>
                  <a:stretch>
                    <a:fillRect/>
                  </a:stretch>
                </a:blipFill>
              </p:spPr>
              <p:txBody>
                <a:bodyPr/>
                <a:lstStyle/>
                <a:p>
                  <a:r>
                    <a:rPr lang="zh-TW" altLang="en-US">
                      <a:noFill/>
                    </a:rPr>
                    <a:t> </a:t>
                  </a:r>
                  <a:endParaRPr lang="zh-TW" altLang="en-US">
                    <a:noFill/>
                  </a:endParaRPr>
                </a:p>
              </p:txBody>
            </p:sp>
          </mc:Fallback>
        </mc:AlternateContent>
        <p:sp>
          <p:nvSpPr>
            <p:cNvPr id="107" name="矩形 106"/>
            <p:cNvSpPr/>
            <p:nvPr/>
          </p:nvSpPr>
          <p:spPr>
            <a:xfrm>
              <a:off x="6848231"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8" name="文字方塊 107">
                  <a:extLst>
                    <a:ext uri="{FF2B5EF4-FFF2-40B4-BE49-F238E27FC236}">
                      <a14:artisticCrisscrossEtching id="{350603E3-C881-4F71-82AC-D7332D8D31A5}"/>
                    </a:ext>
                  </a:extLst>
                </p:cNvPr>
                <p:cNvSpPr txBox="1"/>
                <p:nvPr/>
              </p:nvSpPr>
              <p:spPr>
                <a:xfrm>
                  <a:off x="6666746"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37" name="文字方塊 136"/>
                <p:cNvSpPr txBox="1">
                  <a:spLocks noRot="1" noChangeAspect="1" noMove="1" noResize="1" noEditPoints="1" noAdjustHandles="1" noChangeArrowheads="1" noChangeShapeType="1" noTextEdit="1"/>
                </p:cNvSpPr>
                <p:nvPr/>
              </p:nvSpPr>
              <p:spPr>
                <a:xfrm>
                  <a:off x="6666746" y="2030164"/>
                  <a:ext cx="715161" cy="470000"/>
                </a:xfrm>
                <a:prstGeom prst="rect">
                  <a:avLst/>
                </a:prstGeom>
                <a:blipFill rotWithShape="1">
                  <a:blip r:embed="rId36"/>
                  <a:stretch>
                    <a:fillRect/>
                  </a:stretch>
                </a:blipFill>
              </p:spPr>
              <p:txBody>
                <a:bodyPr/>
                <a:lstStyle/>
                <a:p>
                  <a:r>
                    <a:rPr lang="zh-TW" altLang="en-US">
                      <a:noFill/>
                    </a:rPr>
                    <a:t> </a:t>
                  </a:r>
                  <a:endParaRPr lang="zh-TW" altLang="en-US">
                    <a:noFill/>
                  </a:endParaRPr>
                </a:p>
              </p:txBody>
            </p:sp>
          </mc:Fallback>
        </mc:AlternateContent>
        <p:sp>
          <p:nvSpPr>
            <p:cNvPr id="109" name="矩形 108"/>
            <p:cNvSpPr/>
            <p:nvPr/>
          </p:nvSpPr>
          <p:spPr>
            <a:xfrm>
              <a:off x="7192053"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10" name="文字方塊 109">
                  <a:extLst>
                    <a:ext uri="{FF2B5EF4-FFF2-40B4-BE49-F238E27FC236}">
                      <a14:artisticCrisscrossEtching id="{FFF4FC07-C17A-4143-A4D1-25CA4FAFE677}"/>
                    </a:ext>
                  </a:extLst>
                </p:cNvPr>
                <p:cNvSpPr txBox="1"/>
                <p:nvPr/>
              </p:nvSpPr>
              <p:spPr>
                <a:xfrm>
                  <a:off x="7010568"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39" name="文字方塊 138"/>
                <p:cNvSpPr txBox="1">
                  <a:spLocks noRot="1" noChangeAspect="1" noMove="1" noResize="1" noEditPoints="1" noAdjustHandles="1" noChangeArrowheads="1" noChangeShapeType="1" noTextEdit="1"/>
                </p:cNvSpPr>
                <p:nvPr/>
              </p:nvSpPr>
              <p:spPr>
                <a:xfrm>
                  <a:off x="7010568" y="2030164"/>
                  <a:ext cx="715161" cy="470000"/>
                </a:xfrm>
                <a:prstGeom prst="rect">
                  <a:avLst/>
                </a:prstGeom>
                <a:blipFill rotWithShape="1">
                  <a:blip r:embed="rId37"/>
                  <a:stretch>
                    <a:fillRect/>
                  </a:stretch>
                </a:blipFill>
              </p:spPr>
              <p:txBody>
                <a:bodyPr/>
                <a:lstStyle/>
                <a:p>
                  <a:r>
                    <a:rPr lang="zh-TW" altLang="en-US">
                      <a:noFill/>
                    </a:rPr>
                    <a:t> </a:t>
                  </a:r>
                  <a:endParaRPr lang="zh-TW" altLang="en-US">
                    <a:noFill/>
                  </a:endParaRPr>
                </a:p>
              </p:txBody>
            </p:sp>
          </mc:Fallback>
        </mc:AlternateContent>
        <p:sp>
          <p:nvSpPr>
            <p:cNvPr id="111" name="矩形 110"/>
            <p:cNvSpPr/>
            <p:nvPr/>
          </p:nvSpPr>
          <p:spPr>
            <a:xfrm>
              <a:off x="7883696" y="1981058"/>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12" name="文字方塊 111">
                  <a:extLst>
                    <a:ext uri="{FF2B5EF4-FFF2-40B4-BE49-F238E27FC236}">
                      <a14:artisticCrisscrossEtching id="{89F2D951-B98F-48CD-B483-830951EBF9B2}"/>
                    </a:ext>
                  </a:extLst>
                </p:cNvPr>
                <p:cNvSpPr txBox="1"/>
                <p:nvPr/>
              </p:nvSpPr>
              <p:spPr>
                <a:xfrm>
                  <a:off x="7685900" y="203461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112" name="文字方塊 111"/>
                <p:cNvSpPr txBox="1">
                  <a:spLocks noRot="1" noChangeAspect="1" noMove="1" noResize="1" noEditPoints="1" noAdjustHandles="1" noChangeArrowheads="1" noChangeShapeType="1" noTextEdit="1"/>
                </p:cNvSpPr>
                <p:nvPr/>
              </p:nvSpPr>
              <p:spPr>
                <a:xfrm>
                  <a:off x="7685900" y="2034619"/>
                  <a:ext cx="715161" cy="461665"/>
                </a:xfrm>
                <a:prstGeom prst="rect">
                  <a:avLst/>
                </a:prstGeom>
                <a:blipFill rotWithShape="1">
                  <a:blip r:embed="rId38"/>
                  <a:stretch>
                    <a:fillRect/>
                  </a:stretch>
                </a:blipFill>
              </p:spPr>
              <p:txBody>
                <a:bodyPr/>
                <a:lstStyle/>
                <a:p>
                  <a:r>
                    <a:rPr lang="zh-TW" altLang="en-US">
                      <a:noFill/>
                    </a:rPr>
                    <a:t> </a:t>
                  </a:r>
                  <a:endParaRPr lang="zh-TW" altLang="en-US">
                    <a:noFill/>
                  </a:endParaRPr>
                </a:p>
              </p:txBody>
            </p:sp>
          </mc:Fallback>
        </mc:AlternateContent>
      </p:grpSp>
      <p:grpSp>
        <p:nvGrpSpPr>
          <p:cNvPr id="113" name="群組 112"/>
          <p:cNvGrpSpPr/>
          <p:nvPr/>
        </p:nvGrpSpPr>
        <p:grpSpPr>
          <a:xfrm>
            <a:off x="6137770" y="2691435"/>
            <a:ext cx="2081916" cy="494839"/>
            <a:chOff x="3387509" y="317020"/>
            <a:chExt cx="2081916" cy="494839"/>
          </a:xfrm>
        </p:grpSpPr>
        <mc:AlternateContent xmlns:mc="http://schemas.openxmlformats.org/markup-compatibility/2006">
          <mc:Choice xmlns:a14="http://schemas.microsoft.com/office/drawing/2010/main" Requires="a14">
            <p:sp>
              <p:nvSpPr>
                <p:cNvPr id="114" name="文字方塊 113">
                  <a:extLst>
                    <a:ext uri="{FF2B5EF4-FFF2-40B4-BE49-F238E27FC236}">
                      <a14:artisticCrisscrossEtching id="{76F43C2C-805B-4FBE-8853-28A6C1C35A8C}"/>
                    </a:ext>
                  </a:extLst>
                </p:cNvPr>
                <p:cNvSpPr txBox="1"/>
                <p:nvPr/>
              </p:nvSpPr>
              <p:spPr>
                <a:xfrm>
                  <a:off x="3387509" y="31702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42" name="文字方塊 141"/>
                <p:cNvSpPr txBox="1">
                  <a:spLocks noRot="1" noChangeAspect="1" noMove="1" noResize="1" noEditPoints="1" noAdjustHandles="1" noChangeArrowheads="1" noChangeShapeType="1" noTextEdit="1"/>
                </p:cNvSpPr>
                <p:nvPr/>
              </p:nvSpPr>
              <p:spPr>
                <a:xfrm>
                  <a:off x="3387509" y="317020"/>
                  <a:ext cx="715161" cy="470000"/>
                </a:xfrm>
                <a:prstGeom prst="rect">
                  <a:avLst/>
                </a:prstGeom>
                <a:blipFill rotWithShape="1">
                  <a:blip r:embed="rId3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5" name="文字方塊 114">
                  <a:extLst>
                    <a:ext uri="{FF2B5EF4-FFF2-40B4-BE49-F238E27FC236}">
                      <a14:artisticCrisscrossEtching id="{8BD69CB2-9B89-40AB-BE2D-2A11EE15652C}"/>
                    </a:ext>
                  </a:extLst>
                </p:cNvPr>
                <p:cNvSpPr txBox="1"/>
                <p:nvPr/>
              </p:nvSpPr>
              <p:spPr>
                <a:xfrm>
                  <a:off x="4061116" y="33627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43" name="文字方塊 142"/>
                <p:cNvSpPr txBox="1">
                  <a:spLocks noRot="1" noChangeAspect="1" noMove="1" noResize="1" noEditPoints="1" noAdjustHandles="1" noChangeArrowheads="1" noChangeShapeType="1" noTextEdit="1"/>
                </p:cNvSpPr>
                <p:nvPr/>
              </p:nvSpPr>
              <p:spPr>
                <a:xfrm>
                  <a:off x="4061116" y="336271"/>
                  <a:ext cx="715161" cy="470000"/>
                </a:xfrm>
                <a:prstGeom prst="rect">
                  <a:avLst/>
                </a:prstGeom>
                <a:blipFill rotWithShape="1">
                  <a:blip r:embed="rId4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6" name="文字方塊 115">
                  <a:extLst>
                    <a:ext uri="{FF2B5EF4-FFF2-40B4-BE49-F238E27FC236}">
                      <a14:artisticCrisscrossEtching id="{92D44800-5A51-4A16-B8C5-C65A2F2543D6}"/>
                    </a:ext>
                  </a:extLst>
                </p:cNvPr>
                <p:cNvSpPr txBox="1"/>
                <p:nvPr/>
              </p:nvSpPr>
              <p:spPr>
                <a:xfrm>
                  <a:off x="4754264" y="35019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116" name="文字方塊 115"/>
                <p:cNvSpPr txBox="1">
                  <a:spLocks noRot="1" noChangeAspect="1" noMove="1" noResize="1" noEditPoints="1" noAdjustHandles="1" noChangeArrowheads="1" noChangeShapeType="1" noTextEdit="1"/>
                </p:cNvSpPr>
                <p:nvPr/>
              </p:nvSpPr>
              <p:spPr>
                <a:xfrm>
                  <a:off x="4754264" y="350194"/>
                  <a:ext cx="715161" cy="461665"/>
                </a:xfrm>
                <a:prstGeom prst="rect">
                  <a:avLst/>
                </a:prstGeom>
                <a:blipFill rotWithShape="1">
                  <a:blip r:embed="rId4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7" name="文字方塊 116">
                  <a:extLst>
                    <a:ext uri="{FF2B5EF4-FFF2-40B4-BE49-F238E27FC236}">
                      <a14:artisticCrisscrossEtching id="{E1AB5BBD-2B30-47A2-B177-4FF30244E5FB}"/>
                    </a:ext>
                  </a:extLst>
                </p:cNvPr>
                <p:cNvSpPr txBox="1"/>
                <p:nvPr/>
              </p:nvSpPr>
              <p:spPr>
                <a:xfrm>
                  <a:off x="3745089" y="32508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45" name="文字方塊 144"/>
                <p:cNvSpPr txBox="1">
                  <a:spLocks noRot="1" noChangeAspect="1" noMove="1" noResize="1" noEditPoints="1" noAdjustHandles="1" noChangeArrowheads="1" noChangeShapeType="1" noTextEdit="1"/>
                </p:cNvSpPr>
                <p:nvPr/>
              </p:nvSpPr>
              <p:spPr>
                <a:xfrm>
                  <a:off x="3745089" y="325081"/>
                  <a:ext cx="715161" cy="470000"/>
                </a:xfrm>
                <a:prstGeom prst="rect">
                  <a:avLst/>
                </a:prstGeom>
                <a:blipFill rotWithShape="1">
                  <a:blip r:embed="rId42"/>
                  <a:stretch>
                    <a:fillRect/>
                  </a:stretch>
                </a:blipFill>
              </p:spPr>
              <p:txBody>
                <a:bodyPr/>
                <a:lstStyle/>
                <a:p>
                  <a:r>
                    <a:rPr lang="zh-TW" altLang="en-US">
                      <a:noFill/>
                    </a:rPr>
                    <a:t> </a:t>
                  </a:r>
                  <a:endParaRPr lang="zh-TW" altLang="en-US">
                    <a:noFill/>
                  </a:endParaRPr>
                </a:p>
              </p:txBody>
            </p:sp>
          </mc:Fallback>
        </mc:AlternateContent>
      </p:grpSp>
      <mc:AlternateContent xmlns:mc="http://schemas.openxmlformats.org/markup-compatibility/2006">
        <mc:Choice xmlns:a14="http://schemas.microsoft.com/office/drawing/2010/main" Requires="a14">
          <p:sp>
            <p:nvSpPr>
              <p:cNvPr id="118" name="文字方塊 117">
                <a:extLst>
                  <a:ext uri="{FF2B5EF4-FFF2-40B4-BE49-F238E27FC236}">
                    <a14:artisticCrisscrossEtching id="{35E3DFB1-D8A4-4A88-86C9-D1A75C59C748}"/>
                  </a:ext>
                </a:extLst>
              </p:cNvPr>
              <p:cNvSpPr txBox="1"/>
              <p:nvPr/>
            </p:nvSpPr>
            <p:spPr>
              <a:xfrm>
                <a:off x="6119910" y="152963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18" name="文字方塊 117"/>
              <p:cNvSpPr txBox="1">
                <a:spLocks noRot="1" noChangeAspect="1" noMove="1" noResize="1" noEditPoints="1" noAdjustHandles="1" noChangeArrowheads="1" noChangeShapeType="1" noTextEdit="1"/>
              </p:cNvSpPr>
              <p:nvPr/>
            </p:nvSpPr>
            <p:spPr>
              <a:xfrm>
                <a:off x="6119910" y="1529639"/>
                <a:ext cx="715161" cy="470000"/>
              </a:xfrm>
              <a:prstGeom prst="rect">
                <a:avLst/>
              </a:prstGeom>
              <a:blipFill rotWithShape="1">
                <a:blip r:embed="rId4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9" name="文字方塊 118">
                <a:extLst>
                  <a:ext uri="{FF2B5EF4-FFF2-40B4-BE49-F238E27FC236}">
                    <a14:artisticCrisscrossEtching id="{8B273F29-8D3C-4C87-B527-E0034224AA1D}"/>
                  </a:ext>
                </a:extLst>
              </p:cNvPr>
              <p:cNvSpPr txBox="1"/>
              <p:nvPr/>
            </p:nvSpPr>
            <p:spPr>
              <a:xfrm>
                <a:off x="6793517" y="154889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19" name="文字方塊 118"/>
              <p:cNvSpPr txBox="1">
                <a:spLocks noRot="1" noChangeAspect="1" noMove="1" noResize="1" noEditPoints="1" noAdjustHandles="1" noChangeArrowheads="1" noChangeShapeType="1" noTextEdit="1"/>
              </p:cNvSpPr>
              <p:nvPr/>
            </p:nvSpPr>
            <p:spPr>
              <a:xfrm>
                <a:off x="6793517" y="1548890"/>
                <a:ext cx="715161" cy="470000"/>
              </a:xfrm>
              <a:prstGeom prst="rect">
                <a:avLst/>
              </a:prstGeom>
              <a:blipFill rotWithShape="1">
                <a:blip r:embed="rId4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0" name="文字方塊 119">
                <a:extLst>
                  <a:ext uri="{FF2B5EF4-FFF2-40B4-BE49-F238E27FC236}">
                    <a14:artisticCrisscrossEtching id="{980A163C-2299-4B85-BBFF-962AB249B4E4}"/>
                  </a:ext>
                </a:extLst>
              </p:cNvPr>
              <p:cNvSpPr txBox="1"/>
              <p:nvPr/>
            </p:nvSpPr>
            <p:spPr>
              <a:xfrm>
                <a:off x="7477835" y="153011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smtClean="0">
                              <a:latin typeface="Cambria Math" panose="02040503050406030204" pitchFamily="18" charset="0"/>
                            </a:rPr>
                            <m:t>𝒏</m:t>
                          </m:r>
                        </m:sup>
                      </m:sSup>
                    </m:oMath>
                  </m:oMathPara>
                </a14:m>
                <a:endParaRPr lang="zh-TW" altLang="en-US" sz="2400" b="1" dirty="0"/>
              </a:p>
            </p:txBody>
          </p:sp>
        </mc:Choice>
        <mc:Fallback>
          <p:sp>
            <p:nvSpPr>
              <p:cNvPr id="120" name="文字方塊 119"/>
              <p:cNvSpPr txBox="1">
                <a:spLocks noRot="1" noChangeAspect="1" noMove="1" noResize="1" noEditPoints="1" noAdjustHandles="1" noChangeArrowheads="1" noChangeShapeType="1" noTextEdit="1"/>
              </p:cNvSpPr>
              <p:nvPr/>
            </p:nvSpPr>
            <p:spPr>
              <a:xfrm>
                <a:off x="7477835" y="1530117"/>
                <a:ext cx="715161" cy="461665"/>
              </a:xfrm>
              <a:prstGeom prst="rect">
                <a:avLst/>
              </a:prstGeom>
              <a:blipFill rotWithShape="1">
                <a:blip r:embed="rId4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1" name="文字方塊 120">
                <a:extLst>
                  <a:ext uri="{FF2B5EF4-FFF2-40B4-BE49-F238E27FC236}">
                    <a14:artisticCrisscrossEtching id="{2091BE22-994E-4B98-B61B-5ACAB1035DFE}"/>
                  </a:ext>
                </a:extLst>
              </p:cNvPr>
              <p:cNvSpPr txBox="1"/>
              <p:nvPr/>
            </p:nvSpPr>
            <p:spPr>
              <a:xfrm>
                <a:off x="6477490" y="153770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21" name="文字方塊 120"/>
              <p:cNvSpPr txBox="1">
                <a:spLocks noRot="1" noChangeAspect="1" noMove="1" noResize="1" noEditPoints="1" noAdjustHandles="1" noChangeArrowheads="1" noChangeShapeType="1" noTextEdit="1"/>
              </p:cNvSpPr>
              <p:nvPr/>
            </p:nvSpPr>
            <p:spPr>
              <a:xfrm>
                <a:off x="6477490" y="1537700"/>
                <a:ext cx="715161" cy="470000"/>
              </a:xfrm>
              <a:prstGeom prst="rect">
                <a:avLst/>
              </a:prstGeom>
              <a:blipFill rotWithShape="1">
                <a:blip r:embed="rId4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2" name="文字方塊 121">
                <a:extLst>
                  <a:ext uri="{FF2B5EF4-FFF2-40B4-BE49-F238E27FC236}">
                    <a14:artisticCrisscrossEtching id="{0405D232-6539-415B-9D37-43C5E6C585F3}"/>
                  </a:ext>
                </a:extLst>
              </p:cNvPr>
              <p:cNvSpPr txBox="1"/>
              <p:nvPr/>
            </p:nvSpPr>
            <p:spPr>
              <a:xfrm>
                <a:off x="9810644" y="916117"/>
                <a:ext cx="2164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i="1">
                          <a:latin typeface="Cambria Math" panose="02040503050406030204" pitchFamily="18" charset="0"/>
                        </a:rPr>
                        <m:t>I</m:t>
                      </m:r>
                    </m:oMath>
                  </m:oMathPara>
                </a14:m>
                <a:endParaRPr lang="zh-TW" altLang="en-US" sz="2800" dirty="0"/>
              </a:p>
            </p:txBody>
          </p:sp>
        </mc:Choice>
        <mc:Fallback>
          <p:sp>
            <p:nvSpPr>
              <p:cNvPr id="122" name="文字方塊 121"/>
              <p:cNvSpPr txBox="1">
                <a:spLocks noRot="1" noChangeAspect="1" noMove="1" noResize="1" noEditPoints="1" noAdjustHandles="1" noChangeArrowheads="1" noChangeShapeType="1" noTextEdit="1"/>
              </p:cNvSpPr>
              <p:nvPr/>
            </p:nvSpPr>
            <p:spPr>
              <a:xfrm>
                <a:off x="9810644" y="916117"/>
                <a:ext cx="216406" cy="430887"/>
              </a:xfrm>
              <a:prstGeom prst="rect">
                <a:avLst/>
              </a:prstGeom>
              <a:blipFill rotWithShape="1">
                <a:blip r:embed="rId4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3" name="文字方塊 122">
                <a:extLst>
                  <a:ext uri="{FF2B5EF4-FFF2-40B4-BE49-F238E27FC236}">
                    <a14:artisticCrisscrossEtching id="{A7F641AA-217F-4A47-A0EB-A20E80716925}"/>
                  </a:ext>
                </a:extLst>
              </p:cNvPr>
              <p:cNvSpPr txBox="1"/>
              <p:nvPr/>
            </p:nvSpPr>
            <p:spPr>
              <a:xfrm>
                <a:off x="9826227" y="2006423"/>
                <a:ext cx="2164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i="1">
                          <a:latin typeface="Cambria Math" panose="02040503050406030204" pitchFamily="18" charset="0"/>
                        </a:rPr>
                        <m:t>I</m:t>
                      </m:r>
                    </m:oMath>
                  </m:oMathPara>
                </a14:m>
                <a:endParaRPr lang="zh-TW" altLang="en-US" sz="2800" dirty="0"/>
              </a:p>
            </p:txBody>
          </p:sp>
        </mc:Choice>
        <mc:Fallback>
          <p:sp>
            <p:nvSpPr>
              <p:cNvPr id="123" name="文字方塊 122"/>
              <p:cNvSpPr txBox="1">
                <a:spLocks noRot="1" noChangeAspect="1" noMove="1" noResize="1" noEditPoints="1" noAdjustHandles="1" noChangeArrowheads="1" noChangeShapeType="1" noTextEdit="1"/>
              </p:cNvSpPr>
              <p:nvPr/>
            </p:nvSpPr>
            <p:spPr>
              <a:xfrm>
                <a:off x="9826227" y="2006423"/>
                <a:ext cx="216406" cy="430887"/>
              </a:xfrm>
              <a:prstGeom prst="rect">
                <a:avLst/>
              </a:prstGeom>
              <a:blipFill rotWithShape="1">
                <a:blip r:embed="rId4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4" name="文字方塊 123">
                <a:extLst>
                  <a:ext uri="{FF2B5EF4-FFF2-40B4-BE49-F238E27FC236}">
                    <a14:artisticCrisscrossEtching id="{391E0309-0796-4FBC-B1BA-5C799ED2F702}"/>
                  </a:ext>
                </a:extLst>
              </p:cNvPr>
              <p:cNvSpPr txBox="1"/>
              <p:nvPr/>
            </p:nvSpPr>
            <p:spPr>
              <a:xfrm>
                <a:off x="9845794" y="3167147"/>
                <a:ext cx="2164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i="1">
                          <a:latin typeface="Cambria Math" panose="02040503050406030204" pitchFamily="18" charset="0"/>
                        </a:rPr>
                        <m:t>I</m:t>
                      </m:r>
                    </m:oMath>
                  </m:oMathPara>
                </a14:m>
                <a:endParaRPr lang="zh-TW" altLang="en-US" sz="2800" dirty="0"/>
              </a:p>
            </p:txBody>
          </p:sp>
        </mc:Choice>
        <mc:Fallback>
          <p:sp>
            <p:nvSpPr>
              <p:cNvPr id="124" name="文字方塊 123"/>
              <p:cNvSpPr txBox="1">
                <a:spLocks noRot="1" noChangeAspect="1" noMove="1" noResize="1" noEditPoints="1" noAdjustHandles="1" noChangeArrowheads="1" noChangeShapeType="1" noTextEdit="1"/>
              </p:cNvSpPr>
              <p:nvPr/>
            </p:nvSpPr>
            <p:spPr>
              <a:xfrm>
                <a:off x="9845794" y="3167147"/>
                <a:ext cx="216406" cy="430887"/>
              </a:xfrm>
              <a:prstGeom prst="rect">
                <a:avLst/>
              </a:prstGeom>
              <a:blipFill rotWithShape="1">
                <a:blip r:embed="rId4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5" name="文字方塊 124">
                <a:extLst>
                  <a:ext uri="{FF2B5EF4-FFF2-40B4-BE49-F238E27FC236}">
                    <a14:artisticCrisscrossEtching id="{21C1B677-D1D8-4CF5-995D-0405AD37B4E9}"/>
                  </a:ext>
                </a:extLst>
              </p:cNvPr>
              <p:cNvSpPr txBox="1"/>
              <p:nvPr/>
            </p:nvSpPr>
            <p:spPr>
              <a:xfrm>
                <a:off x="6800338" y="834139"/>
                <a:ext cx="3519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𝑄</m:t>
                      </m:r>
                    </m:oMath>
                  </m:oMathPara>
                </a14:m>
                <a:endParaRPr lang="zh-TW" altLang="en-US" sz="2800" dirty="0"/>
              </a:p>
            </p:txBody>
          </p:sp>
        </mc:Choice>
        <mc:Fallback>
          <p:sp>
            <p:nvSpPr>
              <p:cNvPr id="125" name="文字方塊 124"/>
              <p:cNvSpPr txBox="1">
                <a:spLocks noRot="1" noChangeAspect="1" noMove="1" noResize="1" noEditPoints="1" noAdjustHandles="1" noChangeArrowheads="1" noChangeShapeType="1" noTextEdit="1"/>
              </p:cNvSpPr>
              <p:nvPr/>
            </p:nvSpPr>
            <p:spPr>
              <a:xfrm>
                <a:off x="6800338" y="834139"/>
                <a:ext cx="351955" cy="430887"/>
              </a:xfrm>
              <a:prstGeom prst="rect">
                <a:avLst/>
              </a:prstGeom>
              <a:blipFill rotWithShape="1">
                <a:blip r:embed="rId5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6" name="文字方塊 125">
                <a:extLst>
                  <a:ext uri="{FF2B5EF4-FFF2-40B4-BE49-F238E27FC236}">
                    <a14:artisticCrisscrossEtching id="{B0A81925-EC50-4DBE-A2F3-9FC5E694BE77}"/>
                  </a:ext>
                </a:extLst>
              </p:cNvPr>
              <p:cNvSpPr txBox="1"/>
              <p:nvPr/>
            </p:nvSpPr>
            <p:spPr>
              <a:xfrm>
                <a:off x="6802993" y="2017428"/>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𝐾</m:t>
                      </m:r>
                    </m:oMath>
                  </m:oMathPara>
                </a14:m>
                <a:endParaRPr lang="zh-TW" altLang="en-US" sz="2800" dirty="0"/>
              </a:p>
            </p:txBody>
          </p:sp>
        </mc:Choice>
        <mc:Fallback>
          <p:sp>
            <p:nvSpPr>
              <p:cNvPr id="97" name="文字方塊 96"/>
              <p:cNvSpPr txBox="1">
                <a:spLocks noRot="1" noChangeAspect="1" noMove="1" noResize="1" noEditPoints="1" noAdjustHandles="1" noChangeArrowheads="1" noChangeShapeType="1" noTextEdit="1"/>
              </p:cNvSpPr>
              <p:nvPr/>
            </p:nvSpPr>
            <p:spPr>
              <a:xfrm>
                <a:off x="6802993" y="2017428"/>
                <a:ext cx="334322" cy="430887"/>
              </a:xfrm>
              <a:prstGeom prst="rect">
                <a:avLst/>
              </a:prstGeom>
              <a:blipFill rotWithShape="1">
                <a:blip r:embed="rId5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7" name="文字方塊 126">
                <a:extLst>
                  <a:ext uri="{FF2B5EF4-FFF2-40B4-BE49-F238E27FC236}">
                    <a14:artisticCrisscrossEtching id="{2F10AAF7-2ECB-4240-82CF-D7A785E83FF6}"/>
                  </a:ext>
                </a:extLst>
              </p:cNvPr>
              <p:cNvSpPr txBox="1"/>
              <p:nvPr/>
            </p:nvSpPr>
            <p:spPr>
              <a:xfrm>
                <a:off x="6800337" y="317922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𝑉</m:t>
                      </m:r>
                    </m:oMath>
                  </m:oMathPara>
                </a14:m>
                <a:endParaRPr lang="zh-TW" altLang="en-US" sz="2800" dirty="0"/>
              </a:p>
            </p:txBody>
          </p:sp>
        </mc:Choice>
        <mc:Fallback>
          <p:sp>
            <p:nvSpPr>
              <p:cNvPr id="127" name="文字方塊 126"/>
              <p:cNvSpPr txBox="1">
                <a:spLocks noRot="1" noChangeAspect="1" noMove="1" noResize="1" noEditPoints="1" noAdjustHandles="1" noChangeArrowheads="1" noChangeShapeType="1" noTextEdit="1"/>
              </p:cNvSpPr>
              <p:nvPr/>
            </p:nvSpPr>
            <p:spPr>
              <a:xfrm>
                <a:off x="6800337" y="3179224"/>
                <a:ext cx="335220" cy="430887"/>
              </a:xfrm>
              <a:prstGeom prst="rect">
                <a:avLst/>
              </a:prstGeom>
              <a:blipFill rotWithShape="1">
                <a:blip r:embed="rId52"/>
                <a:stretch>
                  <a:fillRect/>
                </a:stretch>
              </a:blipFill>
            </p:spPr>
            <p:txBody>
              <a:bodyPr/>
              <a:lstStyle/>
              <a:p>
                <a:r>
                  <a:rPr lang="zh-TW" altLang="en-US">
                    <a:noFill/>
                  </a:rPr>
                  <a:t> </a:t>
                </a:r>
                <a:endParaRPr lang="zh-TW" altLang="en-US">
                  <a:noFill/>
                </a:endParaRPr>
              </a:p>
            </p:txBody>
          </p:sp>
        </mc:Fallback>
      </mc:AlternateContent>
      <p:sp>
        <p:nvSpPr>
          <p:cNvPr id="99" name="文字方塊 98"/>
          <p:cNvSpPr txBox="1"/>
          <p:nvPr/>
        </p:nvSpPr>
        <p:spPr>
          <a:xfrm>
            <a:off x="8268537" y="4905697"/>
            <a:ext cx="496359" cy="400110"/>
          </a:xfrm>
          <a:prstGeom prst="rect">
            <a:avLst/>
          </a:prstGeom>
          <a:noFill/>
        </p:spPr>
        <p:txBody>
          <a:bodyPr wrap="square" rtlCol="0">
            <a:spAutoFit/>
          </a:bodyPr>
          <a:lstStyle/>
          <a:p>
            <a:r>
              <a:rPr lang="en-US" altLang="zh-TW" sz="2000" dirty="0"/>
              <a:t>. . .</a:t>
            </a:r>
            <a:endParaRPr lang="zh-TW" altLang="en-US" sz="2000" dirty="0"/>
          </a:p>
        </p:txBody>
      </p:sp>
      <p:sp>
        <p:nvSpPr>
          <p:cNvPr id="129" name="文字方塊 128"/>
          <p:cNvSpPr txBox="1"/>
          <p:nvPr/>
        </p:nvSpPr>
        <p:spPr>
          <a:xfrm>
            <a:off x="7261458" y="361063"/>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101" name="文字方塊 100"/>
          <p:cNvSpPr txBox="1"/>
          <p:nvPr/>
        </p:nvSpPr>
        <p:spPr>
          <a:xfrm>
            <a:off x="7231576" y="1543802"/>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131" name="文字方塊 130"/>
          <p:cNvSpPr txBox="1"/>
          <p:nvPr/>
        </p:nvSpPr>
        <p:spPr>
          <a:xfrm>
            <a:off x="7255117" y="2741832"/>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132" name="文字方塊 131"/>
          <p:cNvSpPr txBox="1"/>
          <p:nvPr/>
        </p:nvSpPr>
        <p:spPr>
          <a:xfrm>
            <a:off x="10196243" y="431425"/>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133" name="文字方塊 132"/>
          <p:cNvSpPr txBox="1"/>
          <p:nvPr/>
        </p:nvSpPr>
        <p:spPr>
          <a:xfrm>
            <a:off x="10190616" y="1569338"/>
            <a:ext cx="496359" cy="338554"/>
          </a:xfrm>
          <a:prstGeom prst="rect">
            <a:avLst/>
          </a:prstGeom>
          <a:noFill/>
        </p:spPr>
        <p:txBody>
          <a:bodyPr wrap="square" rtlCol="0">
            <a:spAutoFit/>
          </a:bodyPr>
          <a:lstStyle/>
          <a:p>
            <a:r>
              <a:rPr lang="en-US" altLang="zh-TW" sz="1600" dirty="0"/>
              <a:t>. . .</a:t>
            </a:r>
            <a:endParaRPr lang="zh-TW" altLang="en-US" sz="1600" dirty="0"/>
          </a:p>
        </p:txBody>
      </p:sp>
      <p:sp>
        <p:nvSpPr>
          <p:cNvPr id="134" name="文字方塊 133"/>
          <p:cNvSpPr txBox="1"/>
          <p:nvPr/>
        </p:nvSpPr>
        <p:spPr>
          <a:xfrm>
            <a:off x="10214288" y="2735193"/>
            <a:ext cx="496359" cy="338554"/>
          </a:xfrm>
          <a:prstGeom prst="rect">
            <a:avLst/>
          </a:prstGeom>
          <a:noFill/>
        </p:spPr>
        <p:txBody>
          <a:bodyPr wrap="square" rtlCol="0">
            <a:spAutoFit/>
          </a:bodyPr>
          <a:lstStyle/>
          <a:p>
            <a:r>
              <a:rPr lang="en-US" altLang="zh-TW" sz="1600" dirty="0"/>
              <a:t>. . .</a:t>
            </a:r>
            <a:endParaRPr lang="zh-TW" altLang="en-US" sz="16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67" grpId="0"/>
      <p:bldP spid="71" grpId="0" animBg="1"/>
      <p:bldP spid="72" grpId="0"/>
      <p:bldP spid="73" grpId="0" animBg="1"/>
      <p:bldP spid="74" grpId="0"/>
      <p:bldP spid="75" grpId="0" animBg="1"/>
      <p:bldP spid="76" grpId="0"/>
      <p:bldP spid="77" grpId="0" animBg="1"/>
      <p:bldP spid="78" grpId="0"/>
      <p:bldP spid="79" grpId="0" animBg="1"/>
      <p:bldP spid="80" grpId="0" animBg="1"/>
      <p:bldP spid="82" grpId="0" animBg="1"/>
      <p:bldP spid="83" grpId="0" animBg="1"/>
      <p:bldP spid="85" grpId="0" animBg="1"/>
      <p:bldP spid="86" grpId="0" animBg="1"/>
      <p:bldP spid="91" grpId="0"/>
      <p:bldP spid="118" grpId="0"/>
      <p:bldP spid="119" grpId="0"/>
      <p:bldP spid="120" grpId="0"/>
      <p:bldP spid="121" grpId="0"/>
      <p:bldP spid="122" grpId="0"/>
      <p:bldP spid="123" grpId="0"/>
      <p:bldP spid="124" grpId="0"/>
      <p:bldP spid="125" grpId="0"/>
      <p:bldP spid="127" grpId="0"/>
      <p:bldP spid="129" grpId="0"/>
      <p:bldP spid="131" grpId="0"/>
      <p:bldP spid="132" grpId="0"/>
      <p:bldP spid="133" grpId="0"/>
      <p:bldP spid="13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線">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線">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Data preprocessing</Template>
  <TotalTime>0</TotalTime>
  <Words>15272</Words>
  <Application>WPS Presentation</Application>
  <PresentationFormat>寬螢幕</PresentationFormat>
  <Paragraphs>2848</Paragraphs>
  <Slides>119</Slides>
  <Notes>27</Notes>
  <HiddenSlides>22</HiddenSlides>
  <MMClips>0</MMClips>
  <ScaleCrop>false</ScaleCrop>
  <HeadingPairs>
    <vt:vector size="8" baseType="variant">
      <vt:variant>
        <vt:lpstr>已用的字体</vt:lpstr>
      </vt:variant>
      <vt:variant>
        <vt:i4>32</vt:i4>
      </vt:variant>
      <vt:variant>
        <vt:lpstr>主题</vt:lpstr>
      </vt:variant>
      <vt:variant>
        <vt:i4>1</vt:i4>
      </vt:variant>
      <vt:variant>
        <vt:lpstr>嵌入 OLE 服务器</vt:lpstr>
      </vt:variant>
      <vt:variant>
        <vt:i4>17</vt:i4>
      </vt:variant>
      <vt:variant>
        <vt:lpstr>幻灯片标题</vt:lpstr>
      </vt:variant>
      <vt:variant>
        <vt:i4>119</vt:i4>
      </vt:variant>
    </vt:vector>
  </HeadingPairs>
  <TitlesOfParts>
    <vt:vector size="169" baseType="lpstr">
      <vt:lpstr>Arial</vt:lpstr>
      <vt:lpstr>新細明體</vt:lpstr>
      <vt:lpstr>Wingdings</vt:lpstr>
      <vt:lpstr>新細明體</vt:lpstr>
      <vt:lpstr>Calibri</vt:lpstr>
      <vt:lpstr>Wingdings 2</vt:lpstr>
      <vt:lpstr>Wingdings 2</vt:lpstr>
      <vt:lpstr>Times New Roman</vt:lpstr>
      <vt:lpstr>Tahoma</vt:lpstr>
      <vt:lpstr>HYGungSo-Bold</vt:lpstr>
      <vt:lpstr>Symbol</vt:lpstr>
      <vt:lpstr>Comic Sans MS</vt:lpstr>
      <vt:lpstr>Century Gothic</vt:lpstr>
      <vt:lpstr>굴림</vt:lpstr>
      <vt:lpstr>Marlett</vt:lpstr>
      <vt:lpstr>Alibaba Sans Medium</vt:lpstr>
      <vt:lpstr>Microsoft YaHei</vt:lpstr>
      <vt:lpstr>Cambria Math</vt:lpstr>
      <vt:lpstr>MS PGothic</vt:lpstr>
      <vt:lpstr>Wingdings</vt:lpstr>
      <vt:lpstr>Cambria Math</vt:lpstr>
      <vt:lpstr>Constantia</vt:lpstr>
      <vt:lpstr>SimSun</vt:lpstr>
      <vt:lpstr>Arial Unicode MS</vt:lpstr>
      <vt:lpstr>微軟正黑體</vt:lpstr>
      <vt:lpstr>Malgun Gothic</vt:lpstr>
      <vt:lpstr>HY중고딕</vt:lpstr>
      <vt:lpstr>Segoe Print</vt:lpstr>
      <vt:lpstr>HY신명조</vt:lpstr>
      <vt:lpstr>Noto Serif HK</vt:lpstr>
      <vt:lpstr>Yu Gothic UI</vt:lpstr>
      <vt:lpstr>LiSu</vt:lpstr>
      <vt:lpstr>流線</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PI3.Image</vt:lpstr>
      <vt:lpstr>Equation.3</vt:lpstr>
      <vt:lpstr>Equation.3</vt:lpstr>
      <vt:lpstr>Equation.3</vt:lpstr>
      <vt:lpstr>Equation.3</vt:lpstr>
      <vt:lpstr>Equation.3</vt:lpstr>
      <vt:lpstr>Classification</vt:lpstr>
      <vt:lpstr>Linear Classification</vt:lpstr>
      <vt:lpstr>Timeline of Neural Network History</vt:lpstr>
      <vt:lpstr>Classification by Backpropagation</vt:lpstr>
      <vt:lpstr>A  Neuron (a perceptron)</vt:lpstr>
      <vt:lpstr>Neuron processing element (McCulloch-Pitts Model)</vt:lpstr>
      <vt:lpstr>Learning process</vt:lpstr>
      <vt:lpstr>Computational capabilities of McCulloch-Pitts model</vt:lpstr>
      <vt:lpstr>The limitation of one-layer network</vt:lpstr>
      <vt:lpstr>Extending to 3D</vt:lpstr>
      <vt:lpstr>Example</vt:lpstr>
      <vt:lpstr>Non-linearly separable problems</vt:lpstr>
      <vt:lpstr>Multi-layer (non-linear) networks</vt:lpstr>
      <vt:lpstr>Xor (revisited)</vt:lpstr>
      <vt:lpstr>PowerPoint 演示文稿</vt:lpstr>
      <vt:lpstr>Parameter update</vt:lpstr>
      <vt:lpstr>PowerPoint 演示文稿</vt:lpstr>
      <vt:lpstr>Feed-Forward Neural Network </vt:lpstr>
      <vt:lpstr>Multi-Layer Feed-Forward Neural Network </vt:lpstr>
      <vt:lpstr>Activation functions</vt:lpstr>
      <vt:lpstr>PowerPoint 演示文稿</vt:lpstr>
      <vt:lpstr>Multi-Layer Feed-Forward Neural Network </vt:lpstr>
      <vt:lpstr>Vanishing gradient problem</vt:lpstr>
      <vt:lpstr>PowerPoint 演示文稿</vt:lpstr>
      <vt:lpstr>Multi-Layer Neural Network</vt:lpstr>
      <vt:lpstr>Behavior of multilayer neural networks</vt:lpstr>
      <vt:lpstr>CNN &amp; RNN</vt:lpstr>
      <vt:lpstr>Convolutional Neural Network (CNN)</vt:lpstr>
      <vt:lpstr>PowerPoint 演示文稿</vt:lpstr>
      <vt:lpstr>Convolution</vt:lpstr>
      <vt:lpstr>Convolution</vt:lpstr>
      <vt:lpstr>CNN (Cont.)</vt:lpstr>
      <vt:lpstr>CNN (Cont.)</vt:lpstr>
      <vt:lpstr>CNN (Cont.)</vt:lpstr>
      <vt:lpstr>An example  CNN</vt:lpstr>
      <vt:lpstr>Classification</vt:lpstr>
      <vt:lpstr>Shift</vt:lpstr>
      <vt:lpstr>Scaling, and other forms of distortion</vt:lpstr>
      <vt:lpstr>Topology of CNN</vt:lpstr>
      <vt:lpstr>Convolution layer</vt:lpstr>
      <vt:lpstr>Convolution layer (Cont.)</vt:lpstr>
      <vt:lpstr>Pooling layer</vt:lpstr>
      <vt:lpstr>CNN(Cont.)</vt:lpstr>
      <vt:lpstr>LeNet-5</vt:lpstr>
      <vt:lpstr>C3</vt:lpstr>
      <vt:lpstr>Residual learning</vt:lpstr>
      <vt:lpstr>Bottleneck layer</vt:lpstr>
      <vt:lpstr>Resnet</vt:lpstr>
      <vt:lpstr>Resnet</vt:lpstr>
      <vt:lpstr>Conv5</vt:lpstr>
      <vt:lpstr>Graph Convolution Networks (GCN)</vt:lpstr>
      <vt:lpstr>Adjacency and Degree Matrices</vt:lpstr>
      <vt:lpstr>GCN (Cont.)</vt:lpstr>
      <vt:lpstr>GCN (Cont.)</vt:lpstr>
      <vt:lpstr>GCN (Cont.)</vt:lpstr>
      <vt:lpstr>GCN (Cont.)</vt:lpstr>
      <vt:lpstr>GCN (Cont.)</vt:lpstr>
      <vt:lpstr>GCN (Cont.)</vt:lpstr>
      <vt:lpstr>GCN (Cont.)</vt:lpstr>
      <vt:lpstr>GCN (Cont.)</vt:lpstr>
      <vt:lpstr>RNN, LSTM and GRU</vt:lpstr>
      <vt:lpstr>RNN, LSTM and GRU</vt:lpstr>
      <vt:lpstr>RNN</vt:lpstr>
      <vt:lpstr>LSTM</vt:lpstr>
      <vt:lpstr>Adding C (cell state)</vt:lpstr>
      <vt:lpstr>LSTM </vt:lpstr>
      <vt:lpstr>Walkthrough</vt:lpstr>
      <vt:lpstr>Walkthrough</vt:lpstr>
      <vt:lpstr>Walkthrough</vt:lpstr>
      <vt:lpstr>Walkthrough</vt:lpstr>
      <vt:lpstr>LSTM</vt:lpstr>
      <vt:lpstr>Implementing an LSTM</vt:lpstr>
      <vt:lpstr>PowerPoint 演示文稿</vt:lpstr>
      <vt:lpstr>GRU</vt:lpstr>
      <vt:lpstr>Generative Adversarial Network (GAN)</vt:lpstr>
      <vt:lpstr>Step-wise generation</vt:lpstr>
      <vt:lpstr>GAN – Learn a discriminator</vt:lpstr>
      <vt:lpstr>GAN – Learn a generator</vt:lpstr>
      <vt:lpstr>Use an NN as PG(x; θ)</vt:lpstr>
      <vt:lpstr>Basic idea of GAN</vt:lpstr>
      <vt:lpstr>Basic Idea</vt:lpstr>
      <vt:lpstr>Convolution</vt:lpstr>
      <vt:lpstr>Transposed convolution</vt:lpstr>
      <vt:lpstr>Expand each element of the input</vt:lpstr>
      <vt:lpstr>Transposed convolution</vt:lpstr>
      <vt:lpstr>Stride and padding</vt:lpstr>
      <vt:lpstr>DCGAN</vt:lpstr>
      <vt:lpstr>Neural Network as a Classifier</vt:lpstr>
      <vt:lpstr>Attention in a seq2seq</vt:lpstr>
      <vt:lpstr>PowerPoint 演示文稿</vt:lpstr>
      <vt:lpstr>PowerPoint 演示文稿</vt:lpstr>
      <vt:lpstr>Transformer</vt:lpstr>
      <vt:lpstr>Self-attention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Multi-head self-attention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Parallel co-attention</vt:lpstr>
      <vt:lpstr>Parallel co-attention (Cont.)</vt:lpstr>
    </vt:vector>
  </TitlesOfParts>
  <Company>S.F.U.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7class</dc:title>
  <dc:creator>Jiawei Han</dc:creator>
  <cp:category>data mining book slides</cp:category>
  <cp:lastModifiedBy>user</cp:lastModifiedBy>
  <cp:revision>831</cp:revision>
  <cp:lastPrinted>1999-09-10T20:38:00Z</cp:lastPrinted>
  <dcterms:created xsi:type="dcterms:W3CDTF">1998-06-19T04:38:00Z</dcterms:created>
  <dcterms:modified xsi:type="dcterms:W3CDTF">2025-04-16T16:32:28Z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1028-10.8.0.6003</vt:lpwstr>
  </property>
</Properties>
</file>